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vsdx" ContentType="application/vnd.ms-visio.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93" r:id="rId2"/>
  </p:sldMasterIdLst>
  <p:notesMasterIdLst>
    <p:notesMasterId r:id="rId43"/>
  </p:notesMasterIdLst>
  <p:handoutMasterIdLst>
    <p:handoutMasterId r:id="rId44"/>
  </p:handoutMasterIdLst>
  <p:sldIdLst>
    <p:sldId id="256" r:id="rId3"/>
    <p:sldId id="329" r:id="rId4"/>
    <p:sldId id="374" r:id="rId5"/>
    <p:sldId id="375" r:id="rId6"/>
    <p:sldId id="302" r:id="rId7"/>
    <p:sldId id="372" r:id="rId8"/>
    <p:sldId id="373" r:id="rId9"/>
    <p:sldId id="376" r:id="rId10"/>
    <p:sldId id="322" r:id="rId11"/>
    <p:sldId id="411" r:id="rId12"/>
    <p:sldId id="405" r:id="rId13"/>
    <p:sldId id="406" r:id="rId14"/>
    <p:sldId id="407" r:id="rId15"/>
    <p:sldId id="379" r:id="rId16"/>
    <p:sldId id="403" r:id="rId17"/>
    <p:sldId id="380" r:id="rId18"/>
    <p:sldId id="381" r:id="rId19"/>
    <p:sldId id="383" r:id="rId20"/>
    <p:sldId id="382" r:id="rId21"/>
    <p:sldId id="385" r:id="rId22"/>
    <p:sldId id="384" r:id="rId23"/>
    <p:sldId id="386" r:id="rId24"/>
    <p:sldId id="387" r:id="rId25"/>
    <p:sldId id="388" r:id="rId26"/>
    <p:sldId id="389" r:id="rId27"/>
    <p:sldId id="408" r:id="rId28"/>
    <p:sldId id="409" r:id="rId29"/>
    <p:sldId id="410" r:id="rId30"/>
    <p:sldId id="392" r:id="rId31"/>
    <p:sldId id="390" r:id="rId32"/>
    <p:sldId id="391" r:id="rId33"/>
    <p:sldId id="393" r:id="rId34"/>
    <p:sldId id="394" r:id="rId35"/>
    <p:sldId id="397" r:id="rId36"/>
    <p:sldId id="398" r:id="rId37"/>
    <p:sldId id="396" r:id="rId38"/>
    <p:sldId id="395" r:id="rId39"/>
    <p:sldId id="366" r:id="rId40"/>
    <p:sldId id="402" r:id="rId41"/>
    <p:sldId id="371" r:id="rId42"/>
  </p:sldIdLst>
  <p:sldSz cx="9144000" cy="5143500" type="screen16x9"/>
  <p:notesSz cx="6858000" cy="9144000"/>
  <p:custDataLst>
    <p:tags r:id="rId45"/>
  </p:custDataLst>
  <p:defaultTex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19" userDrawn="1">
          <p15:clr>
            <a:srgbClr val="A4A3A4"/>
          </p15:clr>
        </p15:guide>
        <p15:guide id="2" pos="2880" userDrawn="1">
          <p15:clr>
            <a:srgbClr val="A4A3A4"/>
          </p15:clr>
        </p15:guide>
        <p15:guide id="3" orient="horz" pos="2436" userDrawn="1">
          <p15:clr>
            <a:srgbClr val="A4A3A4"/>
          </p15:clr>
        </p15:guide>
        <p15:guide id="4" pos="90" userDrawn="1">
          <p15:clr>
            <a:srgbClr val="A4A3A4"/>
          </p15:clr>
        </p15:guide>
        <p15:guide id="6" orient="horz" pos="2663" userDrawn="1">
          <p15:clr>
            <a:srgbClr val="A4A3A4"/>
          </p15:clr>
        </p15:guide>
        <p15:guide id="7" pos="5670" userDrawn="1">
          <p15:clr>
            <a:srgbClr val="A4A3A4"/>
          </p15:clr>
        </p15:guide>
        <p15:guide id="8" orient="horz" pos="1189" userDrawn="1">
          <p15:clr>
            <a:srgbClr val="A4A3A4"/>
          </p15:clr>
        </p15:guide>
        <p15:guide id="9" orient="horz" pos="2641" userDrawn="1">
          <p15:clr>
            <a:srgbClr val="A4A3A4"/>
          </p15:clr>
        </p15:guide>
        <p15:guide id="10" orient="horz" pos="155"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B0F0"/>
    <a:srgbClr val="FF0000"/>
    <a:srgbClr val="A52A00"/>
    <a:srgbClr val="0070C0"/>
    <a:srgbClr val="0066CC"/>
    <a:srgbClr val="9D194D"/>
    <a:srgbClr val="FFFFFF"/>
    <a:srgbClr val="0000FF"/>
    <a:srgbClr val="3333FF"/>
    <a:srgbClr val="46464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83" autoAdjust="0"/>
    <p:restoredTop sz="86420" autoAdjust="0"/>
  </p:normalViewPr>
  <p:slideViewPr>
    <p:cSldViewPr snapToGrid="0" showGuides="1">
      <p:cViewPr varScale="1">
        <p:scale>
          <a:sx n="145" d="100"/>
          <a:sy n="145" d="100"/>
        </p:scale>
        <p:origin x="720" y="184"/>
      </p:cViewPr>
      <p:guideLst>
        <p:guide orient="horz" pos="2119"/>
        <p:guide pos="2880"/>
        <p:guide orient="horz" pos="2436"/>
        <p:guide pos="90"/>
        <p:guide orient="horz" pos="2663"/>
        <p:guide pos="5670"/>
        <p:guide orient="horz" pos="1189"/>
        <p:guide orient="horz" pos="2641"/>
        <p:guide orient="horz" pos="155"/>
      </p:guideLst>
    </p:cSldViewPr>
  </p:slideViewPr>
  <p:notesTextViewPr>
    <p:cViewPr>
      <p:scale>
        <a:sx n="1" d="1"/>
        <a:sy n="1" d="1"/>
      </p:scale>
      <p:origin x="0" y="0"/>
    </p:cViewPr>
  </p:notesTextViewPr>
  <p:sorterViewPr>
    <p:cViewPr>
      <p:scale>
        <a:sx n="100" d="100"/>
        <a:sy n="100" d="100"/>
      </p:scale>
      <p:origin x="0" y="0"/>
    </p:cViewPr>
  </p:sorterViewPr>
  <p:notesViewPr>
    <p:cSldViewPr snapToGrid="0" showGuides="1">
      <p:cViewPr varScale="1">
        <p:scale>
          <a:sx n="57" d="100"/>
          <a:sy n="57" d="100"/>
        </p:scale>
        <p:origin x="2832" y="6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tags" Target="tags/tag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handoutMaster" Target="handoutMasters/handout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notesMaster" Target="notesMasters/notesMaster1.xml"/><Relationship Id="rId48" Type="http://schemas.openxmlformats.org/officeDocument/2006/relationships/theme" Target="theme/theme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presProps" Target="presProps.xml"/><Relationship Id="rId20" Type="http://schemas.openxmlformats.org/officeDocument/2006/relationships/slide" Target="slides/slide18.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image" Target="../media/image42.wmf"/><Relationship Id="rId1" Type="http://schemas.openxmlformats.org/officeDocument/2006/relationships/image" Target="../media/image41.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298885A-1B81-4E7F-B793-12A31F916A32}" type="datetimeFigureOut">
              <a:rPr lang="zh-CN" altLang="en-US" smtClean="0"/>
              <a:t>2021/11/26</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CB0C853-DC6C-4924-B1F2-08CE44BD3508}" type="slidenum">
              <a:rPr lang="zh-CN" altLang="en-US" smtClean="0"/>
              <a:t>‹#›</a:t>
            </a:fld>
            <a:endParaRPr lang="zh-CN" altLang="en-US"/>
          </a:p>
        </p:txBody>
      </p:sp>
    </p:spTree>
    <p:extLst>
      <p:ext uri="{BB962C8B-B14F-4D97-AF65-F5344CB8AC3E}">
        <p14:creationId xmlns:p14="http://schemas.microsoft.com/office/powerpoint/2010/main" val="178491274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E77FC2F-FDF9-4A3A-8E00-C9FCC9B036D8}" type="datetimeFigureOut">
              <a:rPr lang="zh-CN" altLang="en-US" smtClean="0"/>
              <a:t>2021/11/26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5E6C439-5B31-42A4-9D65-F2D199E8886B}" type="slidenum">
              <a:rPr lang="zh-CN" altLang="en-US" smtClean="0"/>
              <a:t>‹#›</a:t>
            </a:fld>
            <a:endParaRPr lang="zh-CN" altLang="en-US"/>
          </a:p>
        </p:txBody>
      </p:sp>
    </p:spTree>
    <p:extLst>
      <p:ext uri="{BB962C8B-B14F-4D97-AF65-F5344CB8AC3E}">
        <p14:creationId xmlns:p14="http://schemas.microsoft.com/office/powerpoint/2010/main" val="859130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5E6C439-5B31-42A4-9D65-F2D199E8886B}" type="slidenum">
              <a:rPr lang="zh-CN" altLang="en-US" smtClean="0"/>
              <a:t>1</a:t>
            </a:fld>
            <a:endParaRPr lang="zh-CN" altLang="en-US"/>
          </a:p>
        </p:txBody>
      </p:sp>
    </p:spTree>
    <p:extLst>
      <p:ext uri="{BB962C8B-B14F-4D97-AF65-F5344CB8AC3E}">
        <p14:creationId xmlns:p14="http://schemas.microsoft.com/office/powerpoint/2010/main" val="12287448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在本文中采用的是经典的</a:t>
            </a:r>
            <a:r>
              <a:rPr lang="en-US" altLang="zh-CN" sz="1200" kern="1200" dirty="0">
                <a:solidFill>
                  <a:schemeClr val="tx1"/>
                </a:solidFill>
                <a:effectLst/>
                <a:latin typeface="+mn-lt"/>
                <a:ea typeface="+mn-ea"/>
                <a:cs typeface="+mn-cs"/>
              </a:rPr>
              <a:t>LDA</a:t>
            </a:r>
            <a:r>
              <a:rPr lang="zh-CN" altLang="zh-CN" sz="1200" kern="1200" dirty="0">
                <a:solidFill>
                  <a:schemeClr val="tx1"/>
                </a:solidFill>
                <a:effectLst/>
                <a:latin typeface="+mn-lt"/>
                <a:ea typeface="+mn-ea"/>
                <a:cs typeface="+mn-cs"/>
              </a:rPr>
              <a:t>主题模型，它将每位用户看作是一篇文档，每篇文档有着自己</a:t>
            </a:r>
            <a:r>
              <a:rPr lang="zh-CN" altLang="en-US" sz="1200" kern="1200" dirty="0">
                <a:solidFill>
                  <a:schemeClr val="tx1"/>
                </a:solidFill>
                <a:effectLst/>
                <a:latin typeface="+mn-lt"/>
                <a:ea typeface="+mn-ea"/>
                <a:cs typeface="+mn-cs"/>
              </a:rPr>
              <a:t>特定</a:t>
            </a:r>
            <a:r>
              <a:rPr lang="zh-CN" altLang="zh-CN" sz="1200" kern="1200" dirty="0">
                <a:solidFill>
                  <a:schemeClr val="tx1"/>
                </a:solidFill>
                <a:effectLst/>
                <a:latin typeface="+mn-lt"/>
                <a:ea typeface="+mn-ea"/>
                <a:cs typeface="+mn-cs"/>
              </a:rPr>
              <a:t>的主题占比</a:t>
            </a:r>
            <a:r>
              <a:rPr lang="zh-CN" altLang="en-US" sz="1200" kern="1200" dirty="0">
                <a:solidFill>
                  <a:schemeClr val="tx1"/>
                </a:solidFill>
                <a:effectLst/>
                <a:latin typeface="+mn-lt"/>
                <a:ea typeface="+mn-ea"/>
                <a:cs typeface="+mn-cs"/>
              </a:rPr>
              <a:t>（换页键）</a:t>
            </a:r>
            <a:r>
              <a:rPr lang="zh-CN" altLang="zh-CN" sz="1200" kern="1200" dirty="0">
                <a:solidFill>
                  <a:schemeClr val="tx1"/>
                </a:solidFill>
                <a:effectLst/>
                <a:latin typeface="+mn-lt"/>
                <a:ea typeface="+mn-ea"/>
                <a:cs typeface="+mn-cs"/>
              </a:rPr>
              <a:t>，而对于每个主题来说，不同的词语出现的概率也</a:t>
            </a:r>
            <a:r>
              <a:rPr lang="zh-CN" altLang="en-US" sz="1200" kern="1200" dirty="0">
                <a:solidFill>
                  <a:schemeClr val="tx1"/>
                </a:solidFill>
                <a:effectLst/>
                <a:latin typeface="+mn-lt"/>
                <a:ea typeface="+mn-ea"/>
                <a:cs typeface="+mn-cs"/>
              </a:rPr>
              <a:t>不</a:t>
            </a:r>
            <a:r>
              <a:rPr lang="zh-CN" altLang="zh-CN" sz="1200" kern="1200" dirty="0">
                <a:solidFill>
                  <a:schemeClr val="tx1"/>
                </a:solidFill>
                <a:effectLst/>
                <a:latin typeface="+mn-lt"/>
                <a:ea typeface="+mn-ea"/>
                <a:cs typeface="+mn-cs"/>
              </a:rPr>
              <a:t>一样。因此可以看作</a:t>
            </a:r>
            <a:r>
              <a:rPr lang="zh-CN" altLang="en-US" sz="1200" kern="1200" dirty="0">
                <a:solidFill>
                  <a:schemeClr val="tx1"/>
                </a:solidFill>
                <a:effectLst/>
                <a:latin typeface="+mn-lt"/>
                <a:ea typeface="+mn-ea"/>
                <a:cs typeface="+mn-cs"/>
              </a:rPr>
              <a:t>右图</a:t>
            </a:r>
            <a:r>
              <a:rPr lang="zh-CN" altLang="zh-CN" sz="1200" kern="1200" dirty="0">
                <a:solidFill>
                  <a:schemeClr val="tx1"/>
                </a:solidFill>
                <a:effectLst/>
                <a:latin typeface="+mn-lt"/>
                <a:ea typeface="+mn-ea"/>
                <a:cs typeface="+mn-cs"/>
              </a:rPr>
              <a:t>这样的带权重的</a:t>
            </a:r>
            <a:r>
              <a:rPr lang="zh-CN" altLang="en-US" sz="1200" kern="1200" dirty="0">
                <a:solidFill>
                  <a:schemeClr val="tx1"/>
                </a:solidFill>
                <a:effectLst/>
                <a:latin typeface="+mn-lt"/>
                <a:ea typeface="+mn-ea"/>
                <a:cs typeface="+mn-cs"/>
              </a:rPr>
              <a:t>从用户到主题再到词语的</a:t>
            </a:r>
            <a:r>
              <a:rPr lang="zh-CN" altLang="zh-CN" sz="1200" kern="1200" dirty="0">
                <a:solidFill>
                  <a:schemeClr val="tx1"/>
                </a:solidFill>
                <a:effectLst/>
                <a:latin typeface="+mn-lt"/>
                <a:ea typeface="+mn-ea"/>
                <a:cs typeface="+mn-cs"/>
              </a:rPr>
              <a:t>网络结构。</a:t>
            </a:r>
            <a:endParaRPr lang="zh-CN" altLang="en-US" dirty="0"/>
          </a:p>
        </p:txBody>
      </p:sp>
      <p:sp>
        <p:nvSpPr>
          <p:cNvPr id="4" name="灯片编号占位符 3"/>
          <p:cNvSpPr>
            <a:spLocks noGrp="1"/>
          </p:cNvSpPr>
          <p:nvPr>
            <p:ph type="sldNum" sz="quarter" idx="10"/>
          </p:nvPr>
        </p:nvSpPr>
        <p:spPr/>
        <p:txBody>
          <a:bodyPr/>
          <a:lstStyle/>
          <a:p>
            <a:fld id="{F5E6C439-5B31-42A4-9D65-F2D199E8886B}" type="slidenum">
              <a:rPr lang="zh-CN" altLang="en-US" smtClean="0"/>
              <a:t>10</a:t>
            </a:fld>
            <a:endParaRPr lang="zh-CN" altLang="en-US"/>
          </a:p>
        </p:txBody>
      </p:sp>
    </p:spTree>
    <p:extLst>
      <p:ext uri="{BB962C8B-B14F-4D97-AF65-F5344CB8AC3E}">
        <p14:creationId xmlns:p14="http://schemas.microsoft.com/office/powerpoint/2010/main" val="11444581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而使用主题模型挖掘用户意见的本质，就是将用户投影到一个隐藏的主题空间</a:t>
            </a:r>
            <a:r>
              <a:rPr lang="zh-CN" altLang="en-US" sz="1200" kern="1200" dirty="0">
                <a:solidFill>
                  <a:schemeClr val="tx1"/>
                </a:solidFill>
                <a:effectLst/>
                <a:latin typeface="+mn-lt"/>
                <a:ea typeface="+mn-ea"/>
                <a:cs typeface="+mn-cs"/>
              </a:rPr>
              <a:t>（翻页）</a:t>
            </a:r>
            <a:r>
              <a:rPr lang="zh-CN" altLang="zh-CN" sz="1200" kern="1200" dirty="0">
                <a:solidFill>
                  <a:schemeClr val="tx1"/>
                </a:solidFill>
                <a:effectLst/>
                <a:latin typeface="+mn-lt"/>
                <a:ea typeface="+mn-ea"/>
                <a:cs typeface="+mn-cs"/>
              </a:rPr>
              <a:t>，找到</a:t>
            </a:r>
            <a:r>
              <a:rPr lang="zh-CN" altLang="en-US" sz="1200" kern="1200" dirty="0">
                <a:solidFill>
                  <a:schemeClr val="tx1"/>
                </a:solidFill>
                <a:effectLst/>
                <a:latin typeface="+mn-lt"/>
                <a:ea typeface="+mn-ea"/>
                <a:cs typeface="+mn-cs"/>
              </a:rPr>
              <a:t>每一位</a:t>
            </a:r>
            <a:r>
              <a:rPr lang="zh-CN" altLang="zh-CN" sz="1200" kern="1200" dirty="0">
                <a:solidFill>
                  <a:schemeClr val="tx1"/>
                </a:solidFill>
                <a:effectLst/>
                <a:latin typeface="+mn-lt"/>
                <a:ea typeface="+mn-ea"/>
                <a:cs typeface="+mn-cs"/>
              </a:rPr>
              <a:t>用户所对应文档的主题占比，将用户表示成一个多维向量。</a:t>
            </a:r>
            <a:endParaRPr lang="zh-CN" altLang="en-US" dirty="0"/>
          </a:p>
        </p:txBody>
      </p:sp>
      <p:sp>
        <p:nvSpPr>
          <p:cNvPr id="4" name="灯片编号占位符 3"/>
          <p:cNvSpPr>
            <a:spLocks noGrp="1"/>
          </p:cNvSpPr>
          <p:nvPr>
            <p:ph type="sldNum" sz="quarter" idx="10"/>
          </p:nvPr>
        </p:nvSpPr>
        <p:spPr/>
        <p:txBody>
          <a:bodyPr/>
          <a:lstStyle/>
          <a:p>
            <a:fld id="{F5E6C439-5B31-42A4-9D65-F2D199E8886B}" type="slidenum">
              <a:rPr lang="zh-CN" altLang="en-US" smtClean="0"/>
              <a:t>11</a:t>
            </a:fld>
            <a:endParaRPr lang="zh-CN" altLang="en-US"/>
          </a:p>
        </p:txBody>
      </p:sp>
    </p:spTree>
    <p:extLst>
      <p:ext uri="{BB962C8B-B14F-4D97-AF65-F5344CB8AC3E}">
        <p14:creationId xmlns:p14="http://schemas.microsoft.com/office/powerpoint/2010/main" val="20932784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而使用主题模型挖掘用户意见的本质，就是将用户投影到一个隐藏的主题空间</a:t>
            </a:r>
            <a:r>
              <a:rPr lang="zh-CN" altLang="en-US" sz="1200" kern="1200" dirty="0">
                <a:solidFill>
                  <a:schemeClr val="tx1"/>
                </a:solidFill>
                <a:effectLst/>
                <a:latin typeface="+mn-lt"/>
                <a:ea typeface="+mn-ea"/>
                <a:cs typeface="+mn-cs"/>
              </a:rPr>
              <a:t>（翻页）</a:t>
            </a:r>
            <a:r>
              <a:rPr lang="zh-CN" altLang="zh-CN" sz="1200" kern="1200" dirty="0">
                <a:solidFill>
                  <a:schemeClr val="tx1"/>
                </a:solidFill>
                <a:effectLst/>
                <a:latin typeface="+mn-lt"/>
                <a:ea typeface="+mn-ea"/>
                <a:cs typeface="+mn-cs"/>
              </a:rPr>
              <a:t>，找到</a:t>
            </a:r>
            <a:r>
              <a:rPr lang="zh-CN" altLang="en-US" sz="1200" kern="1200" dirty="0">
                <a:solidFill>
                  <a:schemeClr val="tx1"/>
                </a:solidFill>
                <a:effectLst/>
                <a:latin typeface="+mn-lt"/>
                <a:ea typeface="+mn-ea"/>
                <a:cs typeface="+mn-cs"/>
              </a:rPr>
              <a:t>每一位</a:t>
            </a:r>
            <a:r>
              <a:rPr lang="zh-CN" altLang="zh-CN" sz="1200" kern="1200" dirty="0">
                <a:solidFill>
                  <a:schemeClr val="tx1"/>
                </a:solidFill>
                <a:effectLst/>
                <a:latin typeface="+mn-lt"/>
                <a:ea typeface="+mn-ea"/>
                <a:cs typeface="+mn-cs"/>
              </a:rPr>
              <a:t>用户所对应文档的主题占比，将用户表示成一个多维向量。</a:t>
            </a:r>
            <a:endParaRPr lang="zh-CN" altLang="en-US" dirty="0"/>
          </a:p>
        </p:txBody>
      </p:sp>
      <p:sp>
        <p:nvSpPr>
          <p:cNvPr id="4" name="灯片编号占位符 3"/>
          <p:cNvSpPr>
            <a:spLocks noGrp="1"/>
          </p:cNvSpPr>
          <p:nvPr>
            <p:ph type="sldNum" sz="quarter" idx="10"/>
          </p:nvPr>
        </p:nvSpPr>
        <p:spPr/>
        <p:txBody>
          <a:bodyPr/>
          <a:lstStyle/>
          <a:p>
            <a:fld id="{F5E6C439-5B31-42A4-9D65-F2D199E8886B}" type="slidenum">
              <a:rPr lang="zh-CN" altLang="en-US" smtClean="0"/>
              <a:t>12</a:t>
            </a:fld>
            <a:endParaRPr lang="zh-CN" altLang="en-US"/>
          </a:p>
        </p:txBody>
      </p:sp>
    </p:spTree>
    <p:extLst>
      <p:ext uri="{BB962C8B-B14F-4D97-AF65-F5344CB8AC3E}">
        <p14:creationId xmlns:p14="http://schemas.microsoft.com/office/powerpoint/2010/main" val="24627498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而使用主题模型挖掘用户意见的本质，就是将用户投影到一个隐藏的主题空间</a:t>
            </a:r>
            <a:r>
              <a:rPr lang="zh-CN" altLang="en-US" sz="1200" kern="1200" dirty="0">
                <a:solidFill>
                  <a:schemeClr val="tx1"/>
                </a:solidFill>
                <a:effectLst/>
                <a:latin typeface="+mn-lt"/>
                <a:ea typeface="+mn-ea"/>
                <a:cs typeface="+mn-cs"/>
              </a:rPr>
              <a:t>（翻页）</a:t>
            </a:r>
            <a:r>
              <a:rPr lang="zh-CN" altLang="zh-CN" sz="1200" kern="1200" dirty="0">
                <a:solidFill>
                  <a:schemeClr val="tx1"/>
                </a:solidFill>
                <a:effectLst/>
                <a:latin typeface="+mn-lt"/>
                <a:ea typeface="+mn-ea"/>
                <a:cs typeface="+mn-cs"/>
              </a:rPr>
              <a:t>，找到</a:t>
            </a:r>
            <a:r>
              <a:rPr lang="zh-CN" altLang="en-US" sz="1200" kern="1200" dirty="0">
                <a:solidFill>
                  <a:schemeClr val="tx1"/>
                </a:solidFill>
                <a:effectLst/>
                <a:latin typeface="+mn-lt"/>
                <a:ea typeface="+mn-ea"/>
                <a:cs typeface="+mn-cs"/>
              </a:rPr>
              <a:t>每一位</a:t>
            </a:r>
            <a:r>
              <a:rPr lang="zh-CN" altLang="zh-CN" sz="1200" kern="1200" dirty="0">
                <a:solidFill>
                  <a:schemeClr val="tx1"/>
                </a:solidFill>
                <a:effectLst/>
                <a:latin typeface="+mn-lt"/>
                <a:ea typeface="+mn-ea"/>
                <a:cs typeface="+mn-cs"/>
              </a:rPr>
              <a:t>用户所对应文档的主题占比，将用户表示成一个多维向量。</a:t>
            </a:r>
            <a:endParaRPr lang="zh-CN" altLang="en-US" dirty="0"/>
          </a:p>
        </p:txBody>
      </p:sp>
      <p:sp>
        <p:nvSpPr>
          <p:cNvPr id="4" name="灯片编号占位符 3"/>
          <p:cNvSpPr>
            <a:spLocks noGrp="1"/>
          </p:cNvSpPr>
          <p:nvPr>
            <p:ph type="sldNum" sz="quarter" idx="10"/>
          </p:nvPr>
        </p:nvSpPr>
        <p:spPr/>
        <p:txBody>
          <a:bodyPr/>
          <a:lstStyle/>
          <a:p>
            <a:fld id="{F5E6C439-5B31-42A4-9D65-F2D199E8886B}" type="slidenum">
              <a:rPr lang="zh-CN" altLang="en-US" smtClean="0"/>
              <a:t>13</a:t>
            </a:fld>
            <a:endParaRPr lang="zh-CN" altLang="en-US"/>
          </a:p>
        </p:txBody>
      </p:sp>
    </p:spTree>
    <p:extLst>
      <p:ext uri="{BB962C8B-B14F-4D97-AF65-F5344CB8AC3E}">
        <p14:creationId xmlns:p14="http://schemas.microsoft.com/office/powerpoint/2010/main" val="18958680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在本文中采用的是经典的</a:t>
            </a:r>
            <a:r>
              <a:rPr lang="en-US" altLang="zh-CN" sz="1200" kern="1200" dirty="0">
                <a:solidFill>
                  <a:schemeClr val="tx1"/>
                </a:solidFill>
                <a:effectLst/>
                <a:latin typeface="+mn-lt"/>
                <a:ea typeface="+mn-ea"/>
                <a:cs typeface="+mn-cs"/>
              </a:rPr>
              <a:t>LDA</a:t>
            </a:r>
            <a:r>
              <a:rPr lang="zh-CN" altLang="zh-CN" sz="1200" kern="1200" dirty="0">
                <a:solidFill>
                  <a:schemeClr val="tx1"/>
                </a:solidFill>
                <a:effectLst/>
                <a:latin typeface="+mn-lt"/>
                <a:ea typeface="+mn-ea"/>
                <a:cs typeface="+mn-cs"/>
              </a:rPr>
              <a:t>主题模型，它将每位用户看作是一篇文档，每篇文档有着自己</a:t>
            </a:r>
            <a:r>
              <a:rPr lang="zh-CN" altLang="en-US" sz="1200" kern="1200" dirty="0">
                <a:solidFill>
                  <a:schemeClr val="tx1"/>
                </a:solidFill>
                <a:effectLst/>
                <a:latin typeface="+mn-lt"/>
                <a:ea typeface="+mn-ea"/>
                <a:cs typeface="+mn-cs"/>
              </a:rPr>
              <a:t>特定</a:t>
            </a:r>
            <a:r>
              <a:rPr lang="zh-CN" altLang="zh-CN" sz="1200" kern="1200" dirty="0">
                <a:solidFill>
                  <a:schemeClr val="tx1"/>
                </a:solidFill>
                <a:effectLst/>
                <a:latin typeface="+mn-lt"/>
                <a:ea typeface="+mn-ea"/>
                <a:cs typeface="+mn-cs"/>
              </a:rPr>
              <a:t>的主题占比</a:t>
            </a:r>
            <a:r>
              <a:rPr lang="zh-CN" altLang="en-US" sz="1200" kern="1200" dirty="0">
                <a:solidFill>
                  <a:schemeClr val="tx1"/>
                </a:solidFill>
                <a:effectLst/>
                <a:latin typeface="+mn-lt"/>
                <a:ea typeface="+mn-ea"/>
                <a:cs typeface="+mn-cs"/>
              </a:rPr>
              <a:t>（换页键）</a:t>
            </a:r>
            <a:r>
              <a:rPr lang="zh-CN" altLang="zh-CN" sz="1200" kern="1200" dirty="0">
                <a:solidFill>
                  <a:schemeClr val="tx1"/>
                </a:solidFill>
                <a:effectLst/>
                <a:latin typeface="+mn-lt"/>
                <a:ea typeface="+mn-ea"/>
                <a:cs typeface="+mn-cs"/>
              </a:rPr>
              <a:t>，而对于每个主题来说，不同的词语出现的概率也</a:t>
            </a:r>
            <a:r>
              <a:rPr lang="zh-CN" altLang="en-US" sz="1200" kern="1200" dirty="0">
                <a:solidFill>
                  <a:schemeClr val="tx1"/>
                </a:solidFill>
                <a:effectLst/>
                <a:latin typeface="+mn-lt"/>
                <a:ea typeface="+mn-ea"/>
                <a:cs typeface="+mn-cs"/>
              </a:rPr>
              <a:t>不</a:t>
            </a:r>
            <a:r>
              <a:rPr lang="zh-CN" altLang="zh-CN" sz="1200" kern="1200" dirty="0">
                <a:solidFill>
                  <a:schemeClr val="tx1"/>
                </a:solidFill>
                <a:effectLst/>
                <a:latin typeface="+mn-lt"/>
                <a:ea typeface="+mn-ea"/>
                <a:cs typeface="+mn-cs"/>
              </a:rPr>
              <a:t>一样。因此可以看作</a:t>
            </a:r>
            <a:r>
              <a:rPr lang="zh-CN" altLang="en-US" sz="1200" kern="1200" dirty="0">
                <a:solidFill>
                  <a:schemeClr val="tx1"/>
                </a:solidFill>
                <a:effectLst/>
                <a:latin typeface="+mn-lt"/>
                <a:ea typeface="+mn-ea"/>
                <a:cs typeface="+mn-cs"/>
              </a:rPr>
              <a:t>右图</a:t>
            </a:r>
            <a:r>
              <a:rPr lang="zh-CN" altLang="zh-CN" sz="1200" kern="1200" dirty="0">
                <a:solidFill>
                  <a:schemeClr val="tx1"/>
                </a:solidFill>
                <a:effectLst/>
                <a:latin typeface="+mn-lt"/>
                <a:ea typeface="+mn-ea"/>
                <a:cs typeface="+mn-cs"/>
              </a:rPr>
              <a:t>这样的带权重的</a:t>
            </a:r>
            <a:r>
              <a:rPr lang="zh-CN" altLang="en-US" sz="1200" kern="1200" dirty="0">
                <a:solidFill>
                  <a:schemeClr val="tx1"/>
                </a:solidFill>
                <a:effectLst/>
                <a:latin typeface="+mn-lt"/>
                <a:ea typeface="+mn-ea"/>
                <a:cs typeface="+mn-cs"/>
              </a:rPr>
              <a:t>从用户到主题再到词语的</a:t>
            </a:r>
            <a:r>
              <a:rPr lang="zh-CN" altLang="zh-CN" sz="1200" kern="1200" dirty="0">
                <a:solidFill>
                  <a:schemeClr val="tx1"/>
                </a:solidFill>
                <a:effectLst/>
                <a:latin typeface="+mn-lt"/>
                <a:ea typeface="+mn-ea"/>
                <a:cs typeface="+mn-cs"/>
              </a:rPr>
              <a:t>网络结构。</a:t>
            </a:r>
            <a:endParaRPr lang="zh-CN" altLang="en-US" dirty="0"/>
          </a:p>
        </p:txBody>
      </p:sp>
      <p:sp>
        <p:nvSpPr>
          <p:cNvPr id="4" name="灯片编号占位符 3"/>
          <p:cNvSpPr>
            <a:spLocks noGrp="1"/>
          </p:cNvSpPr>
          <p:nvPr>
            <p:ph type="sldNum" sz="quarter" idx="10"/>
          </p:nvPr>
        </p:nvSpPr>
        <p:spPr/>
        <p:txBody>
          <a:bodyPr/>
          <a:lstStyle/>
          <a:p>
            <a:fld id="{F5E6C439-5B31-42A4-9D65-F2D199E8886B}" type="slidenum">
              <a:rPr lang="zh-CN" altLang="en-US" smtClean="0"/>
              <a:t>14</a:t>
            </a:fld>
            <a:endParaRPr lang="zh-CN" altLang="en-US"/>
          </a:p>
        </p:txBody>
      </p:sp>
    </p:spTree>
    <p:extLst>
      <p:ext uri="{BB962C8B-B14F-4D97-AF65-F5344CB8AC3E}">
        <p14:creationId xmlns:p14="http://schemas.microsoft.com/office/powerpoint/2010/main" val="1786400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而使用主题模型挖掘用户意见的本质，就是将用户投影到一个隐藏的主题空间</a:t>
            </a:r>
            <a:r>
              <a:rPr lang="zh-CN" altLang="en-US" sz="1200" kern="1200" dirty="0">
                <a:solidFill>
                  <a:schemeClr val="tx1"/>
                </a:solidFill>
                <a:effectLst/>
                <a:latin typeface="+mn-lt"/>
                <a:ea typeface="+mn-ea"/>
                <a:cs typeface="+mn-cs"/>
              </a:rPr>
              <a:t>（翻页）</a:t>
            </a:r>
            <a:r>
              <a:rPr lang="zh-CN" altLang="zh-CN" sz="1200" kern="1200" dirty="0">
                <a:solidFill>
                  <a:schemeClr val="tx1"/>
                </a:solidFill>
                <a:effectLst/>
                <a:latin typeface="+mn-lt"/>
                <a:ea typeface="+mn-ea"/>
                <a:cs typeface="+mn-cs"/>
              </a:rPr>
              <a:t>，找到</a:t>
            </a:r>
            <a:r>
              <a:rPr lang="zh-CN" altLang="en-US" sz="1200" kern="1200" dirty="0">
                <a:solidFill>
                  <a:schemeClr val="tx1"/>
                </a:solidFill>
                <a:effectLst/>
                <a:latin typeface="+mn-lt"/>
                <a:ea typeface="+mn-ea"/>
                <a:cs typeface="+mn-cs"/>
              </a:rPr>
              <a:t>每一位</a:t>
            </a:r>
            <a:r>
              <a:rPr lang="zh-CN" altLang="zh-CN" sz="1200" kern="1200" dirty="0">
                <a:solidFill>
                  <a:schemeClr val="tx1"/>
                </a:solidFill>
                <a:effectLst/>
                <a:latin typeface="+mn-lt"/>
                <a:ea typeface="+mn-ea"/>
                <a:cs typeface="+mn-cs"/>
              </a:rPr>
              <a:t>用户所对应文档的主题占比，将用户表示成一个多维向量。</a:t>
            </a:r>
            <a:endParaRPr lang="zh-CN" altLang="en-US" dirty="0"/>
          </a:p>
        </p:txBody>
      </p:sp>
      <p:sp>
        <p:nvSpPr>
          <p:cNvPr id="4" name="灯片编号占位符 3"/>
          <p:cNvSpPr>
            <a:spLocks noGrp="1"/>
          </p:cNvSpPr>
          <p:nvPr>
            <p:ph type="sldNum" sz="quarter" idx="10"/>
          </p:nvPr>
        </p:nvSpPr>
        <p:spPr/>
        <p:txBody>
          <a:bodyPr/>
          <a:lstStyle/>
          <a:p>
            <a:fld id="{F5E6C439-5B31-42A4-9D65-F2D199E8886B}" type="slidenum">
              <a:rPr lang="zh-CN" altLang="en-US" smtClean="0"/>
              <a:t>15</a:t>
            </a:fld>
            <a:endParaRPr lang="zh-CN" altLang="en-US"/>
          </a:p>
        </p:txBody>
      </p:sp>
    </p:spTree>
    <p:extLst>
      <p:ext uri="{BB962C8B-B14F-4D97-AF65-F5344CB8AC3E}">
        <p14:creationId xmlns:p14="http://schemas.microsoft.com/office/powerpoint/2010/main" val="7735848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5E6C439-5B31-42A4-9D65-F2D199E8886B}" type="slidenum">
              <a:rPr lang="zh-CN" altLang="en-US" smtClean="0"/>
              <a:t>16</a:t>
            </a:fld>
            <a:endParaRPr lang="zh-CN" altLang="en-US"/>
          </a:p>
        </p:txBody>
      </p:sp>
    </p:spTree>
    <p:extLst>
      <p:ext uri="{BB962C8B-B14F-4D97-AF65-F5344CB8AC3E}">
        <p14:creationId xmlns:p14="http://schemas.microsoft.com/office/powerpoint/2010/main" val="18703140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effectLst/>
                <a:latin typeface="+mn-lt"/>
                <a:ea typeface="+mn-ea"/>
                <a:cs typeface="+mn-cs"/>
              </a:rPr>
              <a:t>在</a:t>
            </a:r>
            <a:r>
              <a:rPr lang="zh-CN" altLang="zh-CN" sz="1200" kern="1200" dirty="0">
                <a:solidFill>
                  <a:schemeClr val="tx1"/>
                </a:solidFill>
                <a:effectLst/>
                <a:latin typeface="+mn-lt"/>
                <a:ea typeface="+mn-ea"/>
                <a:cs typeface="+mn-cs"/>
              </a:rPr>
              <a:t>挖掘出群组用户的意见之后，我们使用观点演化的概念对群组用户的意见形成过程进行建模。</a:t>
            </a:r>
            <a:endParaRPr lang="zh-CN" altLang="en-US" dirty="0"/>
          </a:p>
        </p:txBody>
      </p:sp>
      <p:sp>
        <p:nvSpPr>
          <p:cNvPr id="4" name="灯片编号占位符 3"/>
          <p:cNvSpPr>
            <a:spLocks noGrp="1"/>
          </p:cNvSpPr>
          <p:nvPr>
            <p:ph type="sldNum" sz="quarter" idx="10"/>
          </p:nvPr>
        </p:nvSpPr>
        <p:spPr/>
        <p:txBody>
          <a:bodyPr/>
          <a:lstStyle/>
          <a:p>
            <a:fld id="{F5E6C439-5B31-42A4-9D65-F2D199E8886B}" type="slidenum">
              <a:rPr lang="zh-CN" altLang="en-US" smtClean="0"/>
              <a:t>17</a:t>
            </a:fld>
            <a:endParaRPr lang="zh-CN" altLang="en-US"/>
          </a:p>
        </p:txBody>
      </p:sp>
    </p:spTree>
    <p:extLst>
      <p:ext uri="{BB962C8B-B14F-4D97-AF65-F5344CB8AC3E}">
        <p14:creationId xmlns:p14="http://schemas.microsoft.com/office/powerpoint/2010/main" val="90522109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我们</a:t>
            </a:r>
            <a:r>
              <a:rPr lang="zh-CN" altLang="en-US" sz="1200" kern="1200" dirty="0">
                <a:solidFill>
                  <a:schemeClr val="tx1"/>
                </a:solidFill>
                <a:effectLst/>
                <a:latin typeface="+mn-lt"/>
                <a:ea typeface="+mn-ea"/>
                <a:cs typeface="+mn-cs"/>
              </a:rPr>
              <a:t>假设</a:t>
            </a:r>
            <a:r>
              <a:rPr lang="zh-CN" altLang="zh-CN" sz="1200" kern="1200" dirty="0">
                <a:solidFill>
                  <a:schemeClr val="tx1"/>
                </a:solidFill>
                <a:effectLst/>
                <a:latin typeface="+mn-lt"/>
                <a:ea typeface="+mn-ea"/>
                <a:cs typeface="+mn-cs"/>
              </a:rPr>
              <a:t>群组用户对网络中的事件</a:t>
            </a:r>
            <a:r>
              <a:rPr lang="zh-CN" altLang="en-US" sz="1200" kern="1200" dirty="0">
                <a:solidFill>
                  <a:schemeClr val="tx1"/>
                </a:solidFill>
                <a:effectLst/>
                <a:latin typeface="+mn-lt"/>
                <a:ea typeface="+mn-ea"/>
                <a:cs typeface="+mn-cs"/>
              </a:rPr>
              <a:t>一开始</a:t>
            </a:r>
            <a:r>
              <a:rPr lang="zh-CN" altLang="zh-CN" sz="1200" kern="1200" dirty="0">
                <a:solidFill>
                  <a:schemeClr val="tx1"/>
                </a:solidFill>
                <a:effectLst/>
                <a:latin typeface="+mn-lt"/>
                <a:ea typeface="+mn-ea"/>
                <a:cs typeface="+mn-cs"/>
              </a:rPr>
              <a:t>持有一个初始意见，随着时间的推移，用户依据自己受其他用户影响的程度，对他人的意见进行线性组合，不断改变自己的意见</a:t>
            </a:r>
            <a:r>
              <a:rPr lang="zh-CN" altLang="en-US" sz="1200" kern="1200" dirty="0">
                <a:solidFill>
                  <a:schemeClr val="tx1"/>
                </a:solidFill>
                <a:effectLst/>
                <a:latin typeface="+mn-lt"/>
                <a:ea typeface="+mn-ea"/>
                <a:cs typeface="+mn-cs"/>
              </a:rPr>
              <a:t>状态</a:t>
            </a:r>
            <a:r>
              <a:rPr lang="zh-CN" altLang="zh-CN" sz="1200" kern="1200" dirty="0">
                <a:solidFill>
                  <a:schemeClr val="tx1"/>
                </a:solidFill>
                <a:effectLst/>
                <a:latin typeface="+mn-lt"/>
                <a:ea typeface="+mn-ea"/>
                <a:cs typeface="+mn-cs"/>
              </a:rPr>
              <a:t>。</a:t>
            </a:r>
            <a:endParaRPr lang="en-US" altLang="zh-CN" sz="1200" kern="1200" dirty="0">
              <a:solidFill>
                <a:schemeClr val="tx1"/>
              </a:solidFill>
              <a:effectLst/>
              <a:latin typeface="+mn-lt"/>
              <a:ea typeface="+mn-ea"/>
              <a:cs typeface="+mn-cs"/>
            </a:endParaRPr>
          </a:p>
          <a:p>
            <a:r>
              <a:rPr lang="zh-CN" altLang="en-US" sz="1200" kern="1200" dirty="0">
                <a:solidFill>
                  <a:schemeClr val="tx1"/>
                </a:solidFill>
                <a:effectLst/>
                <a:latin typeface="+mn-lt"/>
                <a:ea typeface="+mn-ea"/>
                <a:cs typeface="+mn-cs"/>
              </a:rPr>
              <a:t>常用的观点演化模型有。。。</a:t>
            </a:r>
            <a:endParaRPr lang="zh-CN" altLang="en-US" dirty="0"/>
          </a:p>
        </p:txBody>
      </p:sp>
      <p:sp>
        <p:nvSpPr>
          <p:cNvPr id="4" name="灯片编号占位符 3"/>
          <p:cNvSpPr>
            <a:spLocks noGrp="1"/>
          </p:cNvSpPr>
          <p:nvPr>
            <p:ph type="sldNum" sz="quarter" idx="10"/>
          </p:nvPr>
        </p:nvSpPr>
        <p:spPr/>
        <p:txBody>
          <a:bodyPr/>
          <a:lstStyle/>
          <a:p>
            <a:fld id="{F5E6C439-5B31-42A4-9D65-F2D199E8886B}" type="slidenum">
              <a:rPr lang="zh-CN" altLang="en-US" smtClean="0"/>
              <a:t>18</a:t>
            </a:fld>
            <a:endParaRPr lang="zh-CN" altLang="en-US"/>
          </a:p>
        </p:txBody>
      </p:sp>
    </p:spTree>
    <p:extLst>
      <p:ext uri="{BB962C8B-B14F-4D97-AF65-F5344CB8AC3E}">
        <p14:creationId xmlns:p14="http://schemas.microsoft.com/office/powerpoint/2010/main" val="18067066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effectLst/>
                <a:latin typeface="+mn-lt"/>
                <a:ea typeface="+mn-ea"/>
                <a:cs typeface="+mn-cs"/>
              </a:rPr>
              <a:t>所谓意见领袖，即是</a:t>
            </a:r>
            <a:r>
              <a:rPr lang="zh-CN" altLang="zh-CN" sz="1200" kern="1200" dirty="0">
                <a:solidFill>
                  <a:schemeClr val="tx1"/>
                </a:solidFill>
                <a:effectLst/>
                <a:latin typeface="+mn-lt"/>
                <a:ea typeface="+mn-ea"/>
                <a:cs typeface="+mn-cs"/>
              </a:rPr>
              <a:t>在</a:t>
            </a:r>
            <a:r>
              <a:rPr lang="zh-CN" altLang="en-US" sz="1200" kern="1200" dirty="0">
                <a:solidFill>
                  <a:schemeClr val="tx1"/>
                </a:solidFill>
                <a:effectLst/>
                <a:latin typeface="+mn-lt"/>
                <a:ea typeface="+mn-ea"/>
                <a:cs typeface="+mn-cs"/>
              </a:rPr>
              <a:t>意见交流</a:t>
            </a:r>
            <a:r>
              <a:rPr lang="zh-CN" altLang="zh-CN" sz="1200" kern="1200" dirty="0">
                <a:solidFill>
                  <a:schemeClr val="tx1"/>
                </a:solidFill>
                <a:effectLst/>
                <a:latin typeface="+mn-lt"/>
                <a:ea typeface="+mn-ea"/>
                <a:cs typeface="+mn-cs"/>
              </a:rPr>
              <a:t>过程中</a:t>
            </a:r>
            <a:r>
              <a:rPr lang="zh-CN" altLang="en-US" sz="1200" kern="1200" dirty="0">
                <a:solidFill>
                  <a:schemeClr val="tx1"/>
                </a:solidFill>
                <a:effectLst/>
                <a:latin typeface="+mn-lt"/>
                <a:ea typeface="+mn-ea"/>
                <a:cs typeface="+mn-cs"/>
              </a:rPr>
              <a:t>出现的比较</a:t>
            </a:r>
            <a:r>
              <a:rPr lang="zh-CN" altLang="zh-CN" sz="1200" kern="1200" dirty="0">
                <a:solidFill>
                  <a:schemeClr val="tx1"/>
                </a:solidFill>
                <a:effectLst/>
                <a:latin typeface="+mn-lt"/>
                <a:ea typeface="+mn-ea"/>
                <a:cs typeface="+mn-cs"/>
              </a:rPr>
              <a:t>权威的用户</a:t>
            </a:r>
            <a:r>
              <a:rPr lang="zh-CN" altLang="en-US" sz="1200" kern="1200" dirty="0">
                <a:solidFill>
                  <a:schemeClr val="tx1"/>
                </a:solidFill>
                <a:effectLst/>
                <a:latin typeface="+mn-lt"/>
                <a:ea typeface="+mn-ea"/>
                <a:cs typeface="+mn-cs"/>
              </a:rPr>
              <a:t>。在我们的模型中，权威用户的</a:t>
            </a:r>
            <a:r>
              <a:rPr lang="zh-CN" altLang="zh-CN" sz="1200" kern="1200" dirty="0">
                <a:solidFill>
                  <a:schemeClr val="tx1"/>
                </a:solidFill>
                <a:effectLst/>
                <a:latin typeface="+mn-lt"/>
                <a:ea typeface="+mn-ea"/>
                <a:cs typeface="+mn-cs"/>
              </a:rPr>
              <a:t>观点从一而终，不受普通用户的影响</a:t>
            </a:r>
            <a:r>
              <a:rPr lang="zh-CN" altLang="en-US" sz="1200" kern="1200" dirty="0">
                <a:solidFill>
                  <a:schemeClr val="tx1"/>
                </a:solidFill>
                <a:effectLst/>
                <a:latin typeface="+mn-lt"/>
                <a:ea typeface="+mn-ea"/>
                <a:cs typeface="+mn-cs"/>
              </a:rPr>
              <a:t>；而普通用户则受到自己邻居用户的影响，改变自己的意见，直到达到一个稳定值。</a:t>
            </a:r>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F5E6C439-5B31-42A4-9D65-F2D199E8886B}" type="slidenum">
              <a:rPr lang="zh-CN" altLang="en-US" smtClean="0"/>
              <a:t>19</a:t>
            </a:fld>
            <a:endParaRPr lang="zh-CN" altLang="en-US"/>
          </a:p>
        </p:txBody>
      </p:sp>
    </p:spTree>
    <p:extLst>
      <p:ext uri="{BB962C8B-B14F-4D97-AF65-F5344CB8AC3E}">
        <p14:creationId xmlns:p14="http://schemas.microsoft.com/office/powerpoint/2010/main" val="13071658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5E6C439-5B31-42A4-9D65-F2D199E8886B}" type="slidenum">
              <a:rPr lang="zh-CN" altLang="en-US" smtClean="0"/>
              <a:t>2</a:t>
            </a:fld>
            <a:endParaRPr lang="zh-CN" altLang="en-US"/>
          </a:p>
        </p:txBody>
      </p:sp>
    </p:spTree>
    <p:extLst>
      <p:ext uri="{BB962C8B-B14F-4D97-AF65-F5344CB8AC3E}">
        <p14:creationId xmlns:p14="http://schemas.microsoft.com/office/powerpoint/2010/main" val="400748695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200000"/>
              </a:lnSpc>
            </a:pPr>
            <a:r>
              <a:rPr lang="zh-CN" altLang="en-US" dirty="0">
                <a:latin typeface="+mn-ea"/>
                <a:sym typeface="黑体" panose="02010609060101010101" pitchFamily="49" charset="-122"/>
              </a:rPr>
              <a:t>我们采用</a:t>
            </a:r>
            <a:r>
              <a:rPr lang="en-US" altLang="zh-CN" dirty="0">
                <a:latin typeface="+mn-ea"/>
                <a:sym typeface="黑体" panose="02010609060101010101" pitchFamily="49" charset="-122"/>
              </a:rPr>
              <a:t>2018</a:t>
            </a:r>
            <a:r>
              <a:rPr lang="zh-CN" altLang="en-US" dirty="0">
                <a:latin typeface="+mn-ea"/>
                <a:sym typeface="黑体" panose="02010609060101010101" pitchFamily="49" charset="-122"/>
              </a:rPr>
              <a:t>年由</a:t>
            </a:r>
            <a:r>
              <a:rPr lang="en-US" altLang="zh-CN" dirty="0">
                <a:latin typeface="+mn-ea"/>
                <a:sym typeface="黑体" panose="02010609060101010101" pitchFamily="49" charset="-122"/>
              </a:rPr>
              <a:t>Wu</a:t>
            </a:r>
            <a:r>
              <a:rPr lang="zh-CN" altLang="en-US" dirty="0">
                <a:latin typeface="+mn-ea"/>
                <a:sym typeface="黑体" panose="02010609060101010101" pitchFamily="49" charset="-122"/>
              </a:rPr>
              <a:t>等人提出的基于意见领袖的观点演化模型对社交网络用户意见的形成过程进行建模。本文研究与之最大的区别在于：</a:t>
            </a:r>
            <a:r>
              <a:rPr lang="en-US" altLang="zh-CN" dirty="0">
                <a:latin typeface="+mn-ea"/>
                <a:sym typeface="黑体" panose="02010609060101010101" pitchFamily="49" charset="-122"/>
              </a:rPr>
              <a:t>Wu</a:t>
            </a:r>
            <a:r>
              <a:rPr lang="zh-CN" altLang="en-US" dirty="0">
                <a:latin typeface="+mn-ea"/>
                <a:sym typeface="黑体" panose="02010609060101010101" pitchFamily="49" charset="-122"/>
              </a:rPr>
              <a:t>等人使用的美国国会投票数据是二项分布，而本文所使用的用户意见则是多项分布。因此我们将该模型从二元极化场景扩展到了多元极化场景。</a:t>
            </a:r>
            <a:endParaRPr lang="en-US" altLang="zh-CN" dirty="0">
              <a:latin typeface="+mn-ea"/>
              <a:sym typeface="黑体" panose="02010609060101010101" pitchFamily="49" charset="-122"/>
            </a:endParaRPr>
          </a:p>
        </p:txBody>
      </p:sp>
      <p:sp>
        <p:nvSpPr>
          <p:cNvPr id="4" name="灯片编号占位符 3"/>
          <p:cNvSpPr>
            <a:spLocks noGrp="1"/>
          </p:cNvSpPr>
          <p:nvPr>
            <p:ph type="sldNum" sz="quarter" idx="10"/>
          </p:nvPr>
        </p:nvSpPr>
        <p:spPr/>
        <p:txBody>
          <a:bodyPr/>
          <a:lstStyle/>
          <a:p>
            <a:fld id="{F5E6C439-5B31-42A4-9D65-F2D199E8886B}" type="slidenum">
              <a:rPr lang="zh-CN" altLang="en-US" smtClean="0"/>
              <a:t>20</a:t>
            </a:fld>
            <a:endParaRPr lang="zh-CN" altLang="en-US"/>
          </a:p>
        </p:txBody>
      </p:sp>
    </p:spTree>
    <p:extLst>
      <p:ext uri="{BB962C8B-B14F-4D97-AF65-F5344CB8AC3E}">
        <p14:creationId xmlns:p14="http://schemas.microsoft.com/office/powerpoint/2010/main" val="20111633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solidFill>
                  <a:srgbClr val="00B0F0"/>
                </a:solidFill>
                <a:latin typeface="+mn-ea"/>
                <a:sym typeface="黑体" panose="02010609060101010101" pitchFamily="49" charset="-122"/>
              </a:rPr>
              <a:t>我们将意见演化的迭代过程看做是一个马尔科夫链。</a:t>
            </a:r>
            <a:r>
              <a:rPr lang="zh-CN" altLang="en-US" sz="1200" kern="1200" dirty="0">
                <a:solidFill>
                  <a:schemeClr val="tx1"/>
                </a:solidFill>
                <a:effectLst/>
                <a:latin typeface="+mn-lt"/>
                <a:ea typeface="+mn-ea"/>
                <a:cs typeface="+mn-cs"/>
              </a:rPr>
              <a:t>如果已知网络的拓扑结构（也就是已知该转移矩阵）和初始状态的意见，我们就很容易知道每一个过渡状态用户的意见。然而已知用户的状态意见反推网络拓扑结构是比较困难的问题。在本文中我们通过引入意见领袖来解决这个问题。</a:t>
            </a:r>
            <a:endParaRPr lang="zh-CN" altLang="en-US" dirty="0"/>
          </a:p>
        </p:txBody>
      </p:sp>
      <p:sp>
        <p:nvSpPr>
          <p:cNvPr id="4" name="灯片编号占位符 3"/>
          <p:cNvSpPr>
            <a:spLocks noGrp="1"/>
          </p:cNvSpPr>
          <p:nvPr>
            <p:ph type="sldNum" sz="quarter" idx="10"/>
          </p:nvPr>
        </p:nvSpPr>
        <p:spPr/>
        <p:txBody>
          <a:bodyPr/>
          <a:lstStyle/>
          <a:p>
            <a:fld id="{F5E6C439-5B31-42A4-9D65-F2D199E8886B}" type="slidenum">
              <a:rPr lang="zh-CN" altLang="en-US" smtClean="0"/>
              <a:t>21</a:t>
            </a:fld>
            <a:endParaRPr lang="zh-CN" altLang="en-US"/>
          </a:p>
        </p:txBody>
      </p:sp>
    </p:spTree>
    <p:extLst>
      <p:ext uri="{BB962C8B-B14F-4D97-AF65-F5344CB8AC3E}">
        <p14:creationId xmlns:p14="http://schemas.microsoft.com/office/powerpoint/2010/main" val="16957952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当引入了意见领袖这一概念后，</a:t>
            </a:r>
            <a:r>
              <a:rPr lang="zh-CN" altLang="en-US" sz="1200" kern="1200" dirty="0">
                <a:solidFill>
                  <a:schemeClr val="tx1"/>
                </a:solidFill>
                <a:effectLst/>
                <a:latin typeface="+mn-lt"/>
                <a:ea typeface="+mn-ea"/>
                <a:cs typeface="+mn-cs"/>
              </a:rPr>
              <a:t>转移矩阵</a:t>
            </a:r>
            <a:r>
              <a:rPr lang="en-US" altLang="zh-CN" sz="1200" kern="1200" dirty="0">
                <a:solidFill>
                  <a:schemeClr val="tx1"/>
                </a:solidFill>
                <a:effectLst/>
                <a:latin typeface="+mn-lt"/>
                <a:ea typeface="+mn-ea"/>
                <a:cs typeface="+mn-cs"/>
              </a:rPr>
              <a:t>P</a:t>
            </a:r>
            <a:r>
              <a:rPr lang="zh-CN" altLang="zh-CN" sz="1200" kern="1200" dirty="0">
                <a:solidFill>
                  <a:schemeClr val="tx1"/>
                </a:solidFill>
                <a:effectLst/>
                <a:latin typeface="+mn-lt"/>
                <a:ea typeface="+mn-ea"/>
                <a:cs typeface="+mn-cs"/>
              </a:rPr>
              <a:t>有了特殊的结构。</a:t>
            </a:r>
            <a:r>
              <a:rPr lang="zh-CN" altLang="en-US" sz="1200" kern="1200" dirty="0">
                <a:solidFill>
                  <a:schemeClr val="tx1"/>
                </a:solidFill>
                <a:effectLst/>
                <a:latin typeface="+mn-lt"/>
                <a:ea typeface="+mn-ea"/>
                <a:cs typeface="+mn-cs"/>
              </a:rPr>
              <a:t>如图所示</a:t>
            </a:r>
            <a:r>
              <a:rPr lang="zh-CN" altLang="zh-CN" sz="1200" kern="1200" dirty="0">
                <a:solidFill>
                  <a:schemeClr val="tx1"/>
                </a:solidFill>
                <a:effectLst/>
                <a:latin typeface="+mn-lt"/>
                <a:ea typeface="+mn-ea"/>
                <a:cs typeface="+mn-cs"/>
              </a:rPr>
              <a:t>：意见领袖对自己的置信度为</a:t>
            </a:r>
            <a:r>
              <a:rPr lang="en-US" altLang="zh-CN" sz="1200" kern="1200" dirty="0">
                <a:solidFill>
                  <a:schemeClr val="tx1"/>
                </a:solidFill>
                <a:effectLst/>
                <a:latin typeface="+mn-lt"/>
                <a:ea typeface="+mn-ea"/>
                <a:cs typeface="+mn-cs"/>
              </a:rPr>
              <a:t>1</a:t>
            </a:r>
            <a:r>
              <a:rPr lang="zh-CN" altLang="zh-CN" sz="1200" kern="1200" dirty="0">
                <a:solidFill>
                  <a:schemeClr val="tx1"/>
                </a:solidFill>
                <a:effectLst/>
                <a:latin typeface="+mn-lt"/>
                <a:ea typeface="+mn-ea"/>
                <a:cs typeface="+mn-cs"/>
              </a:rPr>
              <a:t>，对其他用户的置信度为</a:t>
            </a:r>
            <a:r>
              <a:rPr lang="en-US" altLang="zh-CN" sz="1200" kern="1200" dirty="0">
                <a:solidFill>
                  <a:schemeClr val="tx1"/>
                </a:solidFill>
                <a:effectLst/>
                <a:latin typeface="+mn-lt"/>
                <a:ea typeface="+mn-ea"/>
                <a:cs typeface="+mn-cs"/>
              </a:rPr>
              <a:t>0</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B</a:t>
            </a:r>
            <a:r>
              <a:rPr lang="zh-CN" altLang="zh-CN" sz="1200" kern="1200" dirty="0">
                <a:solidFill>
                  <a:schemeClr val="tx1"/>
                </a:solidFill>
                <a:effectLst/>
                <a:latin typeface="+mn-lt"/>
                <a:ea typeface="+mn-ea"/>
                <a:cs typeface="+mn-cs"/>
              </a:rPr>
              <a:t>为普通用户受意见领袖的影响程度，</a:t>
            </a:r>
            <a:r>
              <a:rPr lang="en-US" altLang="zh-CN" sz="1200" kern="1200" dirty="0">
                <a:solidFill>
                  <a:schemeClr val="tx1"/>
                </a:solidFill>
                <a:effectLst/>
                <a:latin typeface="+mn-lt"/>
                <a:ea typeface="+mn-ea"/>
                <a:cs typeface="+mn-cs"/>
              </a:rPr>
              <a:t>D</a:t>
            </a:r>
            <a:r>
              <a:rPr lang="zh-CN" altLang="zh-CN" sz="1200" kern="1200" dirty="0">
                <a:solidFill>
                  <a:schemeClr val="tx1"/>
                </a:solidFill>
                <a:effectLst/>
                <a:latin typeface="+mn-lt"/>
                <a:ea typeface="+mn-ea"/>
                <a:cs typeface="+mn-cs"/>
              </a:rPr>
              <a:t>为普通用户</a:t>
            </a:r>
            <a:r>
              <a:rPr lang="zh-CN" altLang="en-US" sz="1200" kern="1200" dirty="0">
                <a:solidFill>
                  <a:schemeClr val="tx1"/>
                </a:solidFill>
                <a:effectLst/>
                <a:latin typeface="+mn-lt"/>
                <a:ea typeface="+mn-ea"/>
                <a:cs typeface="+mn-cs"/>
              </a:rPr>
              <a:t>受</a:t>
            </a:r>
            <a:r>
              <a:rPr lang="zh-CN" altLang="zh-CN" sz="1200" kern="1200" dirty="0">
                <a:solidFill>
                  <a:schemeClr val="tx1"/>
                </a:solidFill>
                <a:effectLst/>
                <a:latin typeface="+mn-lt"/>
                <a:ea typeface="+mn-ea"/>
                <a:cs typeface="+mn-cs"/>
              </a:rPr>
              <a:t>普通用户的影响程度，</a:t>
            </a:r>
            <a:r>
              <a:rPr lang="en-US" altLang="zh-CN" sz="1200" kern="1200" dirty="0" err="1">
                <a:solidFill>
                  <a:schemeClr val="tx1"/>
                </a:solidFill>
                <a:effectLst/>
                <a:latin typeface="+mn-lt"/>
                <a:ea typeface="+mn-ea"/>
                <a:cs typeface="+mn-cs"/>
              </a:rPr>
              <a:t>Z_t</a:t>
            </a:r>
            <a:r>
              <a:rPr lang="zh-CN" altLang="zh-CN" sz="1200" kern="1200" dirty="0">
                <a:solidFill>
                  <a:schemeClr val="tx1"/>
                </a:solidFill>
                <a:effectLst/>
                <a:latin typeface="+mn-lt"/>
                <a:ea typeface="+mn-ea"/>
                <a:cs typeface="+mn-cs"/>
              </a:rPr>
              <a:t>为意见领袖在</a:t>
            </a:r>
            <a:r>
              <a:rPr lang="en-US" altLang="zh-CN" sz="1200" kern="1200" dirty="0">
                <a:solidFill>
                  <a:schemeClr val="tx1"/>
                </a:solidFill>
                <a:effectLst/>
                <a:latin typeface="+mn-lt"/>
                <a:ea typeface="+mn-ea"/>
                <a:cs typeface="+mn-cs"/>
              </a:rPr>
              <a:t>t</a:t>
            </a:r>
            <a:r>
              <a:rPr lang="zh-CN" altLang="zh-CN" sz="1200" kern="1200" dirty="0">
                <a:solidFill>
                  <a:schemeClr val="tx1"/>
                </a:solidFill>
                <a:effectLst/>
                <a:latin typeface="+mn-lt"/>
                <a:ea typeface="+mn-ea"/>
                <a:cs typeface="+mn-cs"/>
              </a:rPr>
              <a:t>时刻的意见，而</a:t>
            </a:r>
            <a:r>
              <a:rPr lang="en-US" altLang="zh-CN" sz="1200" kern="1200" dirty="0" err="1">
                <a:solidFill>
                  <a:schemeClr val="tx1"/>
                </a:solidFill>
                <a:effectLst/>
                <a:latin typeface="+mn-lt"/>
                <a:ea typeface="+mn-ea"/>
                <a:cs typeface="+mn-cs"/>
              </a:rPr>
              <a:t>Y_t</a:t>
            </a:r>
            <a:r>
              <a:rPr lang="zh-CN" altLang="zh-CN" sz="1200" kern="1200" dirty="0">
                <a:solidFill>
                  <a:schemeClr val="tx1"/>
                </a:solidFill>
                <a:effectLst/>
                <a:latin typeface="+mn-lt"/>
                <a:ea typeface="+mn-ea"/>
                <a:cs typeface="+mn-cs"/>
              </a:rPr>
              <a:t>为普通用户在</a:t>
            </a:r>
            <a:r>
              <a:rPr lang="en-US" altLang="zh-CN" sz="1200" kern="1200" dirty="0">
                <a:solidFill>
                  <a:schemeClr val="tx1"/>
                </a:solidFill>
                <a:effectLst/>
                <a:latin typeface="+mn-lt"/>
                <a:ea typeface="+mn-ea"/>
                <a:cs typeface="+mn-cs"/>
              </a:rPr>
              <a:t>t</a:t>
            </a:r>
            <a:r>
              <a:rPr lang="zh-CN" altLang="zh-CN" sz="1200" kern="1200" dirty="0">
                <a:solidFill>
                  <a:schemeClr val="tx1"/>
                </a:solidFill>
                <a:effectLst/>
                <a:latin typeface="+mn-lt"/>
                <a:ea typeface="+mn-ea"/>
                <a:cs typeface="+mn-cs"/>
              </a:rPr>
              <a:t>时刻的意见。</a:t>
            </a:r>
            <a:endParaRPr lang="zh-CN" altLang="en-US" dirty="0"/>
          </a:p>
        </p:txBody>
      </p:sp>
      <p:sp>
        <p:nvSpPr>
          <p:cNvPr id="4" name="灯片编号占位符 3"/>
          <p:cNvSpPr>
            <a:spLocks noGrp="1"/>
          </p:cNvSpPr>
          <p:nvPr>
            <p:ph type="sldNum" sz="quarter" idx="10"/>
          </p:nvPr>
        </p:nvSpPr>
        <p:spPr/>
        <p:txBody>
          <a:bodyPr/>
          <a:lstStyle/>
          <a:p>
            <a:fld id="{F5E6C439-5B31-42A4-9D65-F2D199E8886B}" type="slidenum">
              <a:rPr lang="zh-CN" altLang="en-US" smtClean="0"/>
              <a:t>22</a:t>
            </a:fld>
            <a:endParaRPr lang="zh-CN" altLang="en-US"/>
          </a:p>
        </p:txBody>
      </p:sp>
    </p:spTree>
    <p:extLst>
      <p:ext uri="{BB962C8B-B14F-4D97-AF65-F5344CB8AC3E}">
        <p14:creationId xmlns:p14="http://schemas.microsoft.com/office/powerpoint/2010/main" val="220221660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经过多轮的迭代，</a:t>
            </a:r>
            <a:r>
              <a:rPr lang="zh-CN" altLang="en-US" sz="1200" kern="1200" dirty="0">
                <a:solidFill>
                  <a:schemeClr val="tx1"/>
                </a:solidFill>
                <a:effectLst/>
                <a:latin typeface="+mn-lt"/>
                <a:ea typeface="+mn-ea"/>
                <a:cs typeface="+mn-cs"/>
              </a:rPr>
              <a:t>可以将用户稳态意见写作该式，并且其中的因式</a:t>
            </a:r>
            <a:r>
              <a:rPr lang="en-US" altLang="zh-CN" sz="1200" kern="1200" dirty="0" err="1">
                <a:solidFill>
                  <a:schemeClr val="tx1"/>
                </a:solidFill>
                <a:effectLst/>
                <a:latin typeface="+mn-lt"/>
                <a:ea typeface="+mn-ea"/>
                <a:cs typeface="+mn-cs"/>
              </a:rPr>
              <a:t>P^t</a:t>
            </a:r>
            <a:r>
              <a:rPr lang="zh-CN" altLang="en-US" sz="1200" kern="1200" dirty="0">
                <a:solidFill>
                  <a:schemeClr val="tx1"/>
                </a:solidFill>
                <a:effectLst/>
                <a:latin typeface="+mn-lt"/>
                <a:ea typeface="+mn-ea"/>
                <a:cs typeface="+mn-cs"/>
              </a:rPr>
              <a:t>可以被化简</a:t>
            </a:r>
            <a:endParaRPr lang="zh-CN" altLang="en-US" dirty="0"/>
          </a:p>
        </p:txBody>
      </p:sp>
      <p:sp>
        <p:nvSpPr>
          <p:cNvPr id="4" name="灯片编号占位符 3"/>
          <p:cNvSpPr>
            <a:spLocks noGrp="1"/>
          </p:cNvSpPr>
          <p:nvPr>
            <p:ph type="sldNum" sz="quarter" idx="10"/>
          </p:nvPr>
        </p:nvSpPr>
        <p:spPr/>
        <p:txBody>
          <a:bodyPr/>
          <a:lstStyle/>
          <a:p>
            <a:fld id="{F5E6C439-5B31-42A4-9D65-F2D199E8886B}" type="slidenum">
              <a:rPr lang="zh-CN" altLang="en-US" smtClean="0"/>
              <a:t>23</a:t>
            </a:fld>
            <a:endParaRPr lang="zh-CN" altLang="en-US"/>
          </a:p>
        </p:txBody>
      </p:sp>
    </p:spTree>
    <p:extLst>
      <p:ext uri="{BB962C8B-B14F-4D97-AF65-F5344CB8AC3E}">
        <p14:creationId xmlns:p14="http://schemas.microsoft.com/office/powerpoint/2010/main" val="326630085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经过一系列推导</a:t>
            </a:r>
            <a:r>
              <a:rPr lang="zh-CN" altLang="en-US" sz="1200" kern="1200" dirty="0">
                <a:solidFill>
                  <a:schemeClr val="tx1"/>
                </a:solidFill>
                <a:effectLst/>
                <a:latin typeface="+mn-lt"/>
                <a:ea typeface="+mn-ea"/>
                <a:cs typeface="+mn-cs"/>
              </a:rPr>
              <a:t>可以</a:t>
            </a:r>
            <a:r>
              <a:rPr lang="zh-CN" altLang="zh-CN" sz="1200" kern="1200" dirty="0">
                <a:solidFill>
                  <a:schemeClr val="tx1"/>
                </a:solidFill>
                <a:effectLst/>
                <a:latin typeface="+mn-lt"/>
                <a:ea typeface="+mn-ea"/>
                <a:cs typeface="+mn-cs"/>
              </a:rPr>
              <a:t>得到一个优化问题。</a:t>
            </a:r>
            <a:endParaRPr lang="zh-CN" altLang="en-US" dirty="0"/>
          </a:p>
        </p:txBody>
      </p:sp>
      <p:sp>
        <p:nvSpPr>
          <p:cNvPr id="4" name="灯片编号占位符 3"/>
          <p:cNvSpPr>
            <a:spLocks noGrp="1"/>
          </p:cNvSpPr>
          <p:nvPr>
            <p:ph type="sldNum" sz="quarter" idx="10"/>
          </p:nvPr>
        </p:nvSpPr>
        <p:spPr/>
        <p:txBody>
          <a:bodyPr/>
          <a:lstStyle/>
          <a:p>
            <a:fld id="{F5E6C439-5B31-42A4-9D65-F2D199E8886B}" type="slidenum">
              <a:rPr lang="zh-CN" altLang="en-US" smtClean="0"/>
              <a:t>24</a:t>
            </a:fld>
            <a:endParaRPr lang="zh-CN" altLang="en-US"/>
          </a:p>
        </p:txBody>
      </p:sp>
    </p:spTree>
    <p:extLst>
      <p:ext uri="{BB962C8B-B14F-4D97-AF65-F5344CB8AC3E}">
        <p14:creationId xmlns:p14="http://schemas.microsoft.com/office/powerpoint/2010/main" val="92062505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最终就可以在已知用户稳态意见的前提下，推导出用户间的影响关系。</a:t>
            </a:r>
            <a:r>
              <a:rPr lang="zh-CN" altLang="en-US" sz="1200" kern="1200" dirty="0">
                <a:solidFill>
                  <a:schemeClr val="tx1"/>
                </a:solidFill>
                <a:effectLst/>
                <a:latin typeface="+mn-lt"/>
                <a:ea typeface="+mn-ea"/>
                <a:cs typeface="+mn-cs"/>
              </a:rPr>
              <a:t>（压缩感知的优化问题）</a:t>
            </a:r>
            <a:endParaRPr lang="zh-CN" altLang="en-US" dirty="0"/>
          </a:p>
        </p:txBody>
      </p:sp>
      <p:sp>
        <p:nvSpPr>
          <p:cNvPr id="4" name="灯片编号占位符 3"/>
          <p:cNvSpPr>
            <a:spLocks noGrp="1"/>
          </p:cNvSpPr>
          <p:nvPr>
            <p:ph type="sldNum" sz="quarter" idx="10"/>
          </p:nvPr>
        </p:nvSpPr>
        <p:spPr/>
        <p:txBody>
          <a:bodyPr/>
          <a:lstStyle/>
          <a:p>
            <a:fld id="{F5E6C439-5B31-42A4-9D65-F2D199E8886B}" type="slidenum">
              <a:rPr lang="zh-CN" altLang="en-US" smtClean="0"/>
              <a:t>25</a:t>
            </a:fld>
            <a:endParaRPr lang="zh-CN" altLang="en-US"/>
          </a:p>
        </p:txBody>
      </p:sp>
    </p:spTree>
    <p:extLst>
      <p:ext uri="{BB962C8B-B14F-4D97-AF65-F5344CB8AC3E}">
        <p14:creationId xmlns:p14="http://schemas.microsoft.com/office/powerpoint/2010/main" val="324836001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经过多轮的迭代，</a:t>
            </a:r>
            <a:r>
              <a:rPr lang="zh-CN" altLang="en-US" sz="1200" kern="1200" dirty="0">
                <a:solidFill>
                  <a:schemeClr val="tx1"/>
                </a:solidFill>
                <a:effectLst/>
                <a:latin typeface="+mn-lt"/>
                <a:ea typeface="+mn-ea"/>
                <a:cs typeface="+mn-cs"/>
              </a:rPr>
              <a:t>可以将用户稳态意见写作该式，并且其中的因式</a:t>
            </a:r>
            <a:r>
              <a:rPr lang="en-US" altLang="zh-CN" sz="1200" kern="1200" dirty="0" err="1">
                <a:solidFill>
                  <a:schemeClr val="tx1"/>
                </a:solidFill>
                <a:effectLst/>
                <a:latin typeface="+mn-lt"/>
                <a:ea typeface="+mn-ea"/>
                <a:cs typeface="+mn-cs"/>
              </a:rPr>
              <a:t>P^t</a:t>
            </a:r>
            <a:r>
              <a:rPr lang="zh-CN" altLang="en-US" sz="1200" kern="1200" dirty="0">
                <a:solidFill>
                  <a:schemeClr val="tx1"/>
                </a:solidFill>
                <a:effectLst/>
                <a:latin typeface="+mn-lt"/>
                <a:ea typeface="+mn-ea"/>
                <a:cs typeface="+mn-cs"/>
              </a:rPr>
              <a:t>可以被化简</a:t>
            </a:r>
            <a:endParaRPr lang="zh-CN" altLang="en-US" dirty="0"/>
          </a:p>
        </p:txBody>
      </p:sp>
      <p:sp>
        <p:nvSpPr>
          <p:cNvPr id="4" name="灯片编号占位符 3"/>
          <p:cNvSpPr>
            <a:spLocks noGrp="1"/>
          </p:cNvSpPr>
          <p:nvPr>
            <p:ph type="sldNum" sz="quarter" idx="10"/>
          </p:nvPr>
        </p:nvSpPr>
        <p:spPr/>
        <p:txBody>
          <a:bodyPr/>
          <a:lstStyle/>
          <a:p>
            <a:fld id="{F5E6C439-5B31-42A4-9D65-F2D199E8886B}" type="slidenum">
              <a:rPr lang="zh-CN" altLang="en-US" smtClean="0"/>
              <a:t>26</a:t>
            </a:fld>
            <a:endParaRPr lang="zh-CN" altLang="en-US"/>
          </a:p>
        </p:txBody>
      </p:sp>
    </p:spTree>
    <p:extLst>
      <p:ext uri="{BB962C8B-B14F-4D97-AF65-F5344CB8AC3E}">
        <p14:creationId xmlns:p14="http://schemas.microsoft.com/office/powerpoint/2010/main" val="219387743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经过多轮的迭代，</a:t>
            </a:r>
            <a:r>
              <a:rPr lang="zh-CN" altLang="en-US" sz="1200" kern="1200" dirty="0">
                <a:solidFill>
                  <a:schemeClr val="tx1"/>
                </a:solidFill>
                <a:effectLst/>
                <a:latin typeface="+mn-lt"/>
                <a:ea typeface="+mn-ea"/>
                <a:cs typeface="+mn-cs"/>
              </a:rPr>
              <a:t>可以将用户稳态意见写作该式，并且其中的因式</a:t>
            </a:r>
            <a:r>
              <a:rPr lang="en-US" altLang="zh-CN" sz="1200" kern="1200" dirty="0" err="1">
                <a:solidFill>
                  <a:schemeClr val="tx1"/>
                </a:solidFill>
                <a:effectLst/>
                <a:latin typeface="+mn-lt"/>
                <a:ea typeface="+mn-ea"/>
                <a:cs typeface="+mn-cs"/>
              </a:rPr>
              <a:t>P^t</a:t>
            </a:r>
            <a:r>
              <a:rPr lang="zh-CN" altLang="en-US" sz="1200" kern="1200" dirty="0">
                <a:solidFill>
                  <a:schemeClr val="tx1"/>
                </a:solidFill>
                <a:effectLst/>
                <a:latin typeface="+mn-lt"/>
                <a:ea typeface="+mn-ea"/>
                <a:cs typeface="+mn-cs"/>
              </a:rPr>
              <a:t>可以被化简</a:t>
            </a:r>
            <a:endParaRPr lang="zh-CN" altLang="en-US" dirty="0"/>
          </a:p>
        </p:txBody>
      </p:sp>
      <p:sp>
        <p:nvSpPr>
          <p:cNvPr id="4" name="灯片编号占位符 3"/>
          <p:cNvSpPr>
            <a:spLocks noGrp="1"/>
          </p:cNvSpPr>
          <p:nvPr>
            <p:ph type="sldNum" sz="quarter" idx="10"/>
          </p:nvPr>
        </p:nvSpPr>
        <p:spPr/>
        <p:txBody>
          <a:bodyPr/>
          <a:lstStyle/>
          <a:p>
            <a:fld id="{F5E6C439-5B31-42A4-9D65-F2D199E8886B}" type="slidenum">
              <a:rPr lang="zh-CN" altLang="en-US" smtClean="0"/>
              <a:t>27</a:t>
            </a:fld>
            <a:endParaRPr lang="zh-CN" altLang="en-US"/>
          </a:p>
        </p:txBody>
      </p:sp>
    </p:spTree>
    <p:extLst>
      <p:ext uri="{BB962C8B-B14F-4D97-AF65-F5344CB8AC3E}">
        <p14:creationId xmlns:p14="http://schemas.microsoft.com/office/powerpoint/2010/main" val="121395741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经过多轮的迭代，</a:t>
            </a:r>
            <a:r>
              <a:rPr lang="zh-CN" altLang="en-US" sz="1200" kern="1200" dirty="0">
                <a:solidFill>
                  <a:schemeClr val="tx1"/>
                </a:solidFill>
                <a:effectLst/>
                <a:latin typeface="+mn-lt"/>
                <a:ea typeface="+mn-ea"/>
                <a:cs typeface="+mn-cs"/>
              </a:rPr>
              <a:t>可以将用户稳态意见写作该式，并且其中的因式</a:t>
            </a:r>
            <a:r>
              <a:rPr lang="en-US" altLang="zh-CN" sz="1200" kern="1200" dirty="0" err="1">
                <a:solidFill>
                  <a:schemeClr val="tx1"/>
                </a:solidFill>
                <a:effectLst/>
                <a:latin typeface="+mn-lt"/>
                <a:ea typeface="+mn-ea"/>
                <a:cs typeface="+mn-cs"/>
              </a:rPr>
              <a:t>P^t</a:t>
            </a:r>
            <a:r>
              <a:rPr lang="zh-CN" altLang="en-US" sz="1200" kern="1200" dirty="0">
                <a:solidFill>
                  <a:schemeClr val="tx1"/>
                </a:solidFill>
                <a:effectLst/>
                <a:latin typeface="+mn-lt"/>
                <a:ea typeface="+mn-ea"/>
                <a:cs typeface="+mn-cs"/>
              </a:rPr>
              <a:t>可以被化简</a:t>
            </a:r>
            <a:endParaRPr lang="zh-CN" altLang="en-US" dirty="0"/>
          </a:p>
        </p:txBody>
      </p:sp>
      <p:sp>
        <p:nvSpPr>
          <p:cNvPr id="4" name="灯片编号占位符 3"/>
          <p:cNvSpPr>
            <a:spLocks noGrp="1"/>
          </p:cNvSpPr>
          <p:nvPr>
            <p:ph type="sldNum" sz="quarter" idx="10"/>
          </p:nvPr>
        </p:nvSpPr>
        <p:spPr/>
        <p:txBody>
          <a:bodyPr/>
          <a:lstStyle/>
          <a:p>
            <a:fld id="{F5E6C439-5B31-42A4-9D65-F2D199E8886B}" type="slidenum">
              <a:rPr lang="zh-CN" altLang="en-US" smtClean="0"/>
              <a:t>28</a:t>
            </a:fld>
            <a:endParaRPr lang="zh-CN" altLang="en-US"/>
          </a:p>
        </p:txBody>
      </p:sp>
    </p:spTree>
    <p:extLst>
      <p:ext uri="{BB962C8B-B14F-4D97-AF65-F5344CB8AC3E}">
        <p14:creationId xmlns:p14="http://schemas.microsoft.com/office/powerpoint/2010/main" val="52316811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b="0" kern="1200" dirty="0">
                <a:solidFill>
                  <a:schemeClr val="tx1"/>
                </a:solidFill>
                <a:effectLst/>
                <a:latin typeface="+mn-lt"/>
                <a:ea typeface="+mn-ea"/>
                <a:cs typeface="+mn-cs"/>
              </a:rPr>
              <a:t>于是我们顺理成章的将主题分析模型与意见领袖观点演化模型结合在了一起。</a:t>
            </a:r>
          </a:p>
        </p:txBody>
      </p:sp>
      <p:sp>
        <p:nvSpPr>
          <p:cNvPr id="4" name="灯片编号占位符 3"/>
          <p:cNvSpPr>
            <a:spLocks noGrp="1"/>
          </p:cNvSpPr>
          <p:nvPr>
            <p:ph type="sldNum" sz="quarter" idx="10"/>
          </p:nvPr>
        </p:nvSpPr>
        <p:spPr/>
        <p:txBody>
          <a:bodyPr/>
          <a:lstStyle/>
          <a:p>
            <a:fld id="{F5E6C439-5B31-42A4-9D65-F2D199E8886B}" type="slidenum">
              <a:rPr lang="zh-CN" altLang="en-US" smtClean="0"/>
              <a:t>29</a:t>
            </a:fld>
            <a:endParaRPr lang="zh-CN" altLang="en-US"/>
          </a:p>
        </p:txBody>
      </p:sp>
    </p:spTree>
    <p:extLst>
      <p:ext uri="{BB962C8B-B14F-4D97-AF65-F5344CB8AC3E}">
        <p14:creationId xmlns:p14="http://schemas.microsoft.com/office/powerpoint/2010/main" val="24300768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5E6C439-5B31-42A4-9D65-F2D199E8886B}" type="slidenum">
              <a:rPr lang="zh-CN" altLang="en-US" smtClean="0"/>
              <a:t>3</a:t>
            </a:fld>
            <a:endParaRPr lang="zh-CN" altLang="en-US"/>
          </a:p>
        </p:txBody>
      </p:sp>
    </p:spTree>
    <p:extLst>
      <p:ext uri="{BB962C8B-B14F-4D97-AF65-F5344CB8AC3E}">
        <p14:creationId xmlns:p14="http://schemas.microsoft.com/office/powerpoint/2010/main" val="95134932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下面展示我们所提出的融合模型的仿真结果</a:t>
            </a:r>
          </a:p>
        </p:txBody>
      </p:sp>
      <p:sp>
        <p:nvSpPr>
          <p:cNvPr id="4" name="灯片编号占位符 3"/>
          <p:cNvSpPr>
            <a:spLocks noGrp="1"/>
          </p:cNvSpPr>
          <p:nvPr>
            <p:ph type="sldNum" sz="quarter" idx="10"/>
          </p:nvPr>
        </p:nvSpPr>
        <p:spPr/>
        <p:txBody>
          <a:bodyPr/>
          <a:lstStyle/>
          <a:p>
            <a:fld id="{F5E6C439-5B31-42A4-9D65-F2D199E8886B}" type="slidenum">
              <a:rPr lang="zh-CN" altLang="en-US" smtClean="0"/>
              <a:t>30</a:t>
            </a:fld>
            <a:endParaRPr lang="zh-CN" altLang="en-US"/>
          </a:p>
        </p:txBody>
      </p:sp>
    </p:spTree>
    <p:extLst>
      <p:ext uri="{BB962C8B-B14F-4D97-AF65-F5344CB8AC3E}">
        <p14:creationId xmlns:p14="http://schemas.microsoft.com/office/powerpoint/2010/main" val="187295155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effectLst/>
                <a:latin typeface="+mn-lt"/>
                <a:ea typeface="+mn-ea"/>
                <a:cs typeface="+mn-cs"/>
              </a:rPr>
              <a:t>我们采用人工数据来验证模型的可靠性。首先生成用户影响关系标签，然后</a:t>
            </a:r>
            <a:r>
              <a:rPr lang="zh-CN" altLang="zh-CN" sz="1200" kern="1200" dirty="0">
                <a:solidFill>
                  <a:schemeClr val="tx1"/>
                </a:solidFill>
                <a:effectLst/>
                <a:latin typeface="+mn-lt"/>
                <a:ea typeface="+mn-ea"/>
                <a:cs typeface="+mn-cs"/>
              </a:rPr>
              <a:t>反向模拟采样</a:t>
            </a:r>
            <a:r>
              <a:rPr lang="zh-CN" altLang="en-US" sz="1200" kern="1200" dirty="0">
                <a:solidFill>
                  <a:schemeClr val="tx1"/>
                </a:solidFill>
                <a:effectLst/>
                <a:latin typeface="+mn-lt"/>
                <a:ea typeface="+mn-ea"/>
                <a:cs typeface="+mn-cs"/>
              </a:rPr>
              <a:t>（翻页）、再</a:t>
            </a:r>
            <a:r>
              <a:rPr lang="zh-CN" altLang="zh-CN" sz="1200" kern="1200" dirty="0">
                <a:solidFill>
                  <a:schemeClr val="tx1"/>
                </a:solidFill>
                <a:effectLst/>
                <a:latin typeface="+mn-lt"/>
                <a:ea typeface="+mn-ea"/>
                <a:cs typeface="+mn-cs"/>
              </a:rPr>
              <a:t>正向求解</a:t>
            </a:r>
            <a:r>
              <a:rPr lang="zh-CN" altLang="en-US" sz="1200" kern="1200" dirty="0">
                <a:solidFill>
                  <a:schemeClr val="tx1"/>
                </a:solidFill>
                <a:effectLst/>
                <a:latin typeface="+mn-lt"/>
                <a:ea typeface="+mn-ea"/>
                <a:cs typeface="+mn-cs"/>
              </a:rPr>
              <a:t>（翻页），对比影响关系误差。</a:t>
            </a:r>
            <a:r>
              <a:rPr lang="zh-CN" altLang="zh-CN" sz="1200" kern="1200" dirty="0">
                <a:solidFill>
                  <a:schemeClr val="tx1"/>
                </a:solidFill>
                <a:effectLst/>
                <a:latin typeface="+mn-lt"/>
                <a:ea typeface="+mn-ea"/>
                <a:cs typeface="+mn-cs"/>
              </a:rPr>
              <a:t>我们得</a:t>
            </a:r>
            <a:r>
              <a:rPr lang="zh-CN" altLang="en-US" sz="1200" kern="1200" dirty="0">
                <a:solidFill>
                  <a:schemeClr val="tx1"/>
                </a:solidFill>
                <a:effectLst/>
                <a:latin typeface="+mn-lt"/>
                <a:ea typeface="+mn-ea"/>
                <a:cs typeface="+mn-cs"/>
              </a:rPr>
              <a:t>到如图所示的误差曲线图</a:t>
            </a:r>
            <a:r>
              <a:rPr lang="zh-CN" altLang="zh-CN" sz="1200" kern="1200" dirty="0">
                <a:solidFill>
                  <a:schemeClr val="tx1"/>
                </a:solidFill>
                <a:effectLst/>
                <a:latin typeface="+mn-lt"/>
                <a:ea typeface="+mn-ea"/>
                <a:cs typeface="+mn-cs"/>
              </a:rPr>
              <a:t>：</a:t>
            </a:r>
            <a:endParaRPr lang="en-US" altLang="zh-CN" sz="1200" kern="1200" dirty="0">
              <a:solidFill>
                <a:schemeClr val="tx1"/>
              </a:solidFill>
              <a:effectLst/>
              <a:latin typeface="+mn-lt"/>
              <a:ea typeface="+mn-ea"/>
              <a:cs typeface="+mn-cs"/>
            </a:endParaRPr>
          </a:p>
          <a:p>
            <a:r>
              <a:rPr lang="en-US" altLang="zh-CN" dirty="0"/>
              <a:t>【</a:t>
            </a:r>
            <a:r>
              <a:rPr lang="zh-CN" altLang="en-US" dirty="0"/>
              <a:t>为什么要用人工数据？</a:t>
            </a:r>
            <a:r>
              <a:rPr lang="en-US" altLang="zh-CN" dirty="0"/>
              <a:t>】</a:t>
            </a:r>
            <a:r>
              <a:rPr lang="zh-CN" altLang="en-US" dirty="0"/>
              <a:t>在现实社交网络中，对用户的影响关系进行标签量化是一件比较棘手的事情。同时找到一个带有用户文本内容，且用户间影响关系已经量化的数据集更为困难。因此我们选择采用人工数据。</a:t>
            </a:r>
          </a:p>
        </p:txBody>
      </p:sp>
      <p:sp>
        <p:nvSpPr>
          <p:cNvPr id="4" name="灯片编号占位符 3"/>
          <p:cNvSpPr>
            <a:spLocks noGrp="1"/>
          </p:cNvSpPr>
          <p:nvPr>
            <p:ph type="sldNum" sz="quarter" idx="10"/>
          </p:nvPr>
        </p:nvSpPr>
        <p:spPr/>
        <p:txBody>
          <a:bodyPr/>
          <a:lstStyle/>
          <a:p>
            <a:fld id="{F5E6C439-5B31-42A4-9D65-F2D199E8886B}" type="slidenum">
              <a:rPr lang="zh-CN" altLang="en-US" smtClean="0"/>
              <a:t>31</a:t>
            </a:fld>
            <a:endParaRPr lang="zh-CN" altLang="en-US"/>
          </a:p>
        </p:txBody>
      </p:sp>
    </p:spTree>
    <p:extLst>
      <p:ext uri="{BB962C8B-B14F-4D97-AF65-F5344CB8AC3E}">
        <p14:creationId xmlns:p14="http://schemas.microsoft.com/office/powerpoint/2010/main" val="284205889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effectLst/>
                <a:latin typeface="+mn-lt"/>
                <a:ea typeface="+mn-ea"/>
                <a:cs typeface="+mn-cs"/>
              </a:rPr>
              <a:t>在</a:t>
            </a:r>
            <a:r>
              <a:rPr lang="zh-CN" altLang="zh-CN" sz="1200" kern="1200" dirty="0">
                <a:solidFill>
                  <a:schemeClr val="tx1"/>
                </a:solidFill>
                <a:effectLst/>
                <a:latin typeface="+mn-lt"/>
                <a:ea typeface="+mn-ea"/>
                <a:cs typeface="+mn-cs"/>
              </a:rPr>
              <a:t>用户网络结构与所采用的意见领袖模型一致</a:t>
            </a:r>
            <a:r>
              <a:rPr lang="zh-CN" altLang="en-US" sz="1200" kern="1200" dirty="0">
                <a:solidFill>
                  <a:schemeClr val="tx1"/>
                </a:solidFill>
                <a:effectLst/>
                <a:latin typeface="+mn-lt"/>
                <a:ea typeface="+mn-ea"/>
                <a:cs typeface="+mn-cs"/>
              </a:rPr>
              <a:t>的前提下</a:t>
            </a:r>
            <a:r>
              <a:rPr lang="zh-CN" altLang="zh-CN" sz="1200" kern="1200" dirty="0">
                <a:solidFill>
                  <a:schemeClr val="tx1"/>
                </a:solidFill>
                <a:effectLst/>
                <a:latin typeface="+mn-lt"/>
                <a:ea typeface="+mn-ea"/>
                <a:cs typeface="+mn-cs"/>
              </a:rPr>
              <a:t>，用户意见挖掘算法的</a:t>
            </a:r>
            <a:r>
              <a:rPr lang="zh-CN" altLang="en-US" sz="1200" kern="1200" dirty="0">
                <a:solidFill>
                  <a:schemeClr val="tx1"/>
                </a:solidFill>
                <a:effectLst/>
                <a:latin typeface="+mn-lt"/>
                <a:ea typeface="+mn-ea"/>
                <a:cs typeface="+mn-cs"/>
              </a:rPr>
              <a:t>误差</a:t>
            </a:r>
            <a:r>
              <a:rPr lang="zh-CN" altLang="zh-CN" sz="1200" kern="1200" dirty="0">
                <a:solidFill>
                  <a:schemeClr val="tx1"/>
                </a:solidFill>
                <a:effectLst/>
                <a:latin typeface="+mn-lt"/>
                <a:ea typeface="+mn-ea"/>
                <a:cs typeface="+mn-cs"/>
              </a:rPr>
              <a:t>越</a:t>
            </a:r>
            <a:r>
              <a:rPr lang="zh-CN" altLang="en-US" sz="1200" kern="1200" dirty="0">
                <a:solidFill>
                  <a:schemeClr val="tx1"/>
                </a:solidFill>
                <a:effectLst/>
                <a:latin typeface="+mn-lt"/>
                <a:ea typeface="+mn-ea"/>
                <a:cs typeface="+mn-cs"/>
              </a:rPr>
              <a:t>低</a:t>
            </a:r>
            <a:r>
              <a:rPr lang="zh-CN" altLang="zh-CN" sz="1200" kern="1200" dirty="0">
                <a:solidFill>
                  <a:schemeClr val="tx1"/>
                </a:solidFill>
                <a:effectLst/>
                <a:latin typeface="+mn-lt"/>
                <a:ea typeface="+mn-ea"/>
                <a:cs typeface="+mn-cs"/>
              </a:rPr>
              <a:t>，最终用户间影响关系的评估</a:t>
            </a:r>
            <a:r>
              <a:rPr lang="zh-CN" altLang="en-US" sz="1200" kern="1200" dirty="0">
                <a:solidFill>
                  <a:schemeClr val="tx1"/>
                </a:solidFill>
                <a:effectLst/>
                <a:latin typeface="+mn-lt"/>
                <a:ea typeface="+mn-ea"/>
                <a:cs typeface="+mn-cs"/>
              </a:rPr>
              <a:t>误差也就越低。可以看到当用户意见误差下降到</a:t>
            </a:r>
            <a:r>
              <a:rPr lang="en-US" altLang="zh-CN" sz="1200" kern="1200" dirty="0">
                <a:solidFill>
                  <a:schemeClr val="tx1"/>
                </a:solidFill>
                <a:effectLst/>
                <a:latin typeface="+mn-lt"/>
                <a:ea typeface="+mn-ea"/>
                <a:cs typeface="+mn-cs"/>
              </a:rPr>
              <a:t>0.1</a:t>
            </a:r>
            <a:r>
              <a:rPr lang="zh-CN" altLang="en-US" sz="1200" kern="1200" dirty="0">
                <a:solidFill>
                  <a:schemeClr val="tx1"/>
                </a:solidFill>
                <a:effectLst/>
                <a:latin typeface="+mn-lt"/>
                <a:ea typeface="+mn-ea"/>
                <a:cs typeface="+mn-cs"/>
              </a:rPr>
              <a:t>以下时，用户影响关系误差也落入了极小的范围内。</a:t>
            </a:r>
            <a:endParaRPr lang="zh-CN" altLang="en-US" dirty="0"/>
          </a:p>
        </p:txBody>
      </p:sp>
      <p:sp>
        <p:nvSpPr>
          <p:cNvPr id="4" name="灯片编号占位符 3"/>
          <p:cNvSpPr>
            <a:spLocks noGrp="1"/>
          </p:cNvSpPr>
          <p:nvPr>
            <p:ph type="sldNum" sz="quarter" idx="10"/>
          </p:nvPr>
        </p:nvSpPr>
        <p:spPr/>
        <p:txBody>
          <a:bodyPr/>
          <a:lstStyle/>
          <a:p>
            <a:fld id="{F5E6C439-5B31-42A4-9D65-F2D199E8886B}" type="slidenum">
              <a:rPr lang="zh-CN" altLang="en-US" smtClean="0"/>
              <a:t>32</a:t>
            </a:fld>
            <a:endParaRPr lang="zh-CN" altLang="en-US"/>
          </a:p>
        </p:txBody>
      </p:sp>
    </p:spTree>
    <p:extLst>
      <p:ext uri="{BB962C8B-B14F-4D97-AF65-F5344CB8AC3E}">
        <p14:creationId xmlns:p14="http://schemas.microsoft.com/office/powerpoint/2010/main" val="283344277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effectLst/>
                <a:latin typeface="+mn-lt"/>
                <a:ea typeface="+mn-ea"/>
                <a:cs typeface="+mn-cs"/>
              </a:rPr>
              <a:t>我们</a:t>
            </a:r>
            <a:r>
              <a:rPr lang="zh-CN" altLang="zh-CN" sz="1200" kern="1200" dirty="0">
                <a:solidFill>
                  <a:schemeClr val="tx1"/>
                </a:solidFill>
                <a:effectLst/>
                <a:latin typeface="+mn-lt"/>
                <a:ea typeface="+mn-ea"/>
                <a:cs typeface="+mn-cs"/>
              </a:rPr>
              <a:t>使用提出的算法在真实数据集上进行用户影响关系的挖掘。该数据是科学竞赛官网上一个</a:t>
            </a:r>
            <a:r>
              <a:rPr lang="en-US" altLang="zh-CN" sz="1200" kern="1200" dirty="0">
                <a:solidFill>
                  <a:schemeClr val="tx1"/>
                </a:solidFill>
                <a:effectLst/>
                <a:latin typeface="+mn-lt"/>
                <a:ea typeface="+mn-ea"/>
                <a:cs typeface="+mn-cs"/>
              </a:rPr>
              <a:t>Facebook</a:t>
            </a:r>
            <a:r>
              <a:rPr lang="zh-CN" altLang="zh-CN" sz="1200" kern="1200" dirty="0">
                <a:solidFill>
                  <a:schemeClr val="tx1"/>
                </a:solidFill>
                <a:effectLst/>
                <a:latin typeface="+mn-lt"/>
                <a:ea typeface="+mn-ea"/>
                <a:cs typeface="+mn-cs"/>
              </a:rPr>
              <a:t>群组用户发帖数据集。涉及到群组用户的发贴以及交互数据。在数据预处理阶段，我们根据每位用户的行为数据，对其感兴趣的文本进行加权汇总，接下来采用</a:t>
            </a:r>
            <a:r>
              <a:rPr lang="en-US" altLang="zh-CN" sz="1200" kern="1200" dirty="0" err="1">
                <a:solidFill>
                  <a:schemeClr val="tx1"/>
                </a:solidFill>
                <a:effectLst/>
                <a:latin typeface="+mn-lt"/>
                <a:ea typeface="+mn-ea"/>
                <a:cs typeface="+mn-cs"/>
              </a:rPr>
              <a:t>lda</a:t>
            </a:r>
            <a:r>
              <a:rPr lang="zh-CN" altLang="zh-CN" sz="1200" kern="1200" dirty="0">
                <a:solidFill>
                  <a:schemeClr val="tx1"/>
                </a:solidFill>
                <a:effectLst/>
                <a:latin typeface="+mn-lt"/>
                <a:ea typeface="+mn-ea"/>
                <a:cs typeface="+mn-cs"/>
              </a:rPr>
              <a:t>主题模型对用户意见进行挖掘。意见领袖选取阶段，我们采用活跃度统计和</a:t>
            </a:r>
            <a:r>
              <a:rPr lang="en-US" altLang="zh-CN" sz="1200" kern="1200" dirty="0" err="1">
                <a:solidFill>
                  <a:schemeClr val="tx1"/>
                </a:solidFill>
                <a:effectLst/>
                <a:latin typeface="+mn-lt"/>
                <a:ea typeface="+mn-ea"/>
                <a:cs typeface="+mn-cs"/>
              </a:rPr>
              <a:t>kmeans</a:t>
            </a:r>
            <a:r>
              <a:rPr lang="zh-CN" altLang="zh-CN" sz="1200" kern="1200" dirty="0">
                <a:solidFill>
                  <a:schemeClr val="tx1"/>
                </a:solidFill>
                <a:effectLst/>
                <a:latin typeface="+mn-lt"/>
                <a:ea typeface="+mn-ea"/>
                <a:cs typeface="+mn-cs"/>
              </a:rPr>
              <a:t>聚类的手段精确定位意见领袖。最后使用带有意见领袖的观点演化模型挖掘群组用户的影响关系。</a:t>
            </a:r>
            <a:endParaRPr lang="zh-CN" altLang="en-US" dirty="0"/>
          </a:p>
        </p:txBody>
      </p:sp>
      <p:sp>
        <p:nvSpPr>
          <p:cNvPr id="4" name="灯片编号占位符 3"/>
          <p:cNvSpPr>
            <a:spLocks noGrp="1"/>
          </p:cNvSpPr>
          <p:nvPr>
            <p:ph type="sldNum" sz="quarter" idx="10"/>
          </p:nvPr>
        </p:nvSpPr>
        <p:spPr/>
        <p:txBody>
          <a:bodyPr/>
          <a:lstStyle/>
          <a:p>
            <a:fld id="{F5E6C439-5B31-42A4-9D65-F2D199E8886B}" type="slidenum">
              <a:rPr lang="zh-CN" altLang="en-US" smtClean="0"/>
              <a:t>33</a:t>
            </a:fld>
            <a:endParaRPr lang="zh-CN" altLang="en-US"/>
          </a:p>
        </p:txBody>
      </p:sp>
    </p:spTree>
    <p:extLst>
      <p:ext uri="{BB962C8B-B14F-4D97-AF65-F5344CB8AC3E}">
        <p14:creationId xmlns:p14="http://schemas.microsoft.com/office/powerpoint/2010/main" val="134713681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左图是在意见挖掘阶段，</a:t>
            </a:r>
            <a:r>
              <a:rPr lang="zh-CN" altLang="en-US" sz="1200" kern="1200" dirty="0">
                <a:solidFill>
                  <a:schemeClr val="tx1"/>
                </a:solidFill>
                <a:effectLst/>
                <a:latin typeface="+mn-lt"/>
                <a:ea typeface="+mn-ea"/>
                <a:cs typeface="+mn-cs"/>
              </a:rPr>
              <a:t>采用主题相干性</a:t>
            </a:r>
            <a:r>
              <a:rPr lang="en-US" altLang="zh-CN" sz="1200" kern="1200" dirty="0" err="1">
                <a:solidFill>
                  <a:schemeClr val="tx1"/>
                </a:solidFill>
                <a:effectLst/>
                <a:latin typeface="+mn-lt"/>
                <a:ea typeface="+mn-ea"/>
                <a:cs typeface="+mn-cs"/>
              </a:rPr>
              <a:t>C_v</a:t>
            </a:r>
            <a:r>
              <a:rPr lang="zh-CN" altLang="en-US" sz="1200" kern="1200" dirty="0">
                <a:solidFill>
                  <a:schemeClr val="tx1"/>
                </a:solidFill>
                <a:effectLst/>
                <a:latin typeface="+mn-lt"/>
                <a:ea typeface="+mn-ea"/>
                <a:cs typeface="+mn-cs"/>
              </a:rPr>
              <a:t>指标 </a:t>
            </a:r>
            <a:r>
              <a:rPr lang="zh-CN" altLang="zh-CN" sz="1200" kern="1200" dirty="0">
                <a:solidFill>
                  <a:schemeClr val="tx1"/>
                </a:solidFill>
                <a:effectLst/>
                <a:latin typeface="+mn-lt"/>
                <a:ea typeface="+mn-ea"/>
                <a:cs typeface="+mn-cs"/>
              </a:rPr>
              <a:t>确定最佳的主题数目</a:t>
            </a:r>
            <a:r>
              <a:rPr lang="zh-CN" altLang="en-US"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右图为在最佳主题数目前提下用户的意见分布，并同时进行了用户的聚类处理</a:t>
            </a:r>
            <a:r>
              <a:rPr lang="zh-CN" altLang="en-US" sz="1200" kern="1200" dirty="0">
                <a:solidFill>
                  <a:schemeClr val="tx1"/>
                </a:solidFill>
                <a:effectLst/>
                <a:latin typeface="+mn-lt"/>
                <a:ea typeface="+mn-ea"/>
                <a:cs typeface="+mn-cs"/>
              </a:rPr>
              <a:t>，同属于一类的用户排列在一起。</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a:t>
            </a:r>
            <a:r>
              <a:rPr lang="zh-CN" altLang="en-US" sz="1200" kern="1200">
                <a:solidFill>
                  <a:schemeClr val="tx1"/>
                </a:solidFill>
                <a:effectLst/>
                <a:latin typeface="+mn-lt"/>
                <a:ea typeface="+mn-ea"/>
                <a:cs typeface="+mn-cs"/>
              </a:rPr>
              <a:t>主题相干性：</a:t>
            </a:r>
            <a:r>
              <a:rPr lang="en-US" altLang="zh-CN" sz="1200" kern="1200">
                <a:solidFill>
                  <a:schemeClr val="tx1"/>
                </a:solidFill>
                <a:effectLst/>
                <a:latin typeface="+mn-lt"/>
                <a:ea typeface="+mn-ea"/>
                <a:cs typeface="+mn-cs"/>
              </a:rPr>
              <a:t>】</a:t>
            </a:r>
            <a:r>
              <a:rPr lang="en-US" altLang="zh-CN" sz="1200" kern="1200" dirty="0" err="1">
                <a:solidFill>
                  <a:schemeClr val="tx1"/>
                </a:solidFill>
                <a:effectLst/>
                <a:latin typeface="+mn-lt"/>
                <a:ea typeface="+mn-ea"/>
                <a:cs typeface="+mn-cs"/>
              </a:rPr>
              <a:t>C_v</a:t>
            </a:r>
            <a:r>
              <a:rPr lang="zh-CN" altLang="en-US" sz="1200" kern="1200" dirty="0">
                <a:solidFill>
                  <a:schemeClr val="tx1"/>
                </a:solidFill>
                <a:effectLst/>
                <a:latin typeface="+mn-lt"/>
                <a:ea typeface="+mn-ea"/>
                <a:cs typeface="+mn-cs"/>
              </a:rPr>
              <a:t>指标主要利用的是“</a:t>
            </a:r>
            <a:r>
              <a:rPr lang="zh-CN" altLang="en-US" sz="1200" b="0" i="0" kern="1200" dirty="0">
                <a:solidFill>
                  <a:schemeClr val="tx1"/>
                </a:solidFill>
                <a:effectLst/>
                <a:latin typeface="+mn-lt"/>
                <a:ea typeface="+mn-ea"/>
                <a:cs typeface="+mn-cs"/>
              </a:rPr>
              <a:t>属于同一主题的单词在语料库中共同出现的频率越高</a:t>
            </a:r>
            <a:r>
              <a:rPr lang="zh-CN" altLang="en-US" sz="1200" kern="1200" dirty="0">
                <a:solidFill>
                  <a:schemeClr val="tx1"/>
                </a:solidFill>
                <a:effectLst/>
                <a:latin typeface="+mn-lt"/>
                <a:ea typeface="+mn-ea"/>
                <a:cs typeface="+mn-cs"/>
              </a:rPr>
              <a:t>” 这一概念来衡量主题模型的好坏</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被问为什么只有</a:t>
            </a:r>
            <a:r>
              <a:rPr lang="en-US" altLang="zh-CN" sz="1200" kern="1200" dirty="0">
                <a:solidFill>
                  <a:schemeClr val="tx1"/>
                </a:solidFill>
                <a:effectLst/>
                <a:latin typeface="+mn-lt"/>
                <a:ea typeface="+mn-ea"/>
                <a:cs typeface="+mn-cs"/>
              </a:rPr>
              <a:t>120</a:t>
            </a:r>
            <a:r>
              <a:rPr lang="zh-CN" altLang="en-US" sz="1200" kern="1200" dirty="0">
                <a:solidFill>
                  <a:schemeClr val="tx1"/>
                </a:solidFill>
                <a:effectLst/>
                <a:latin typeface="+mn-lt"/>
                <a:ea typeface="+mn-ea"/>
                <a:cs typeface="+mn-cs"/>
              </a:rPr>
              <a:t>人</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其实真实数据中用户数目大约有</a:t>
            </a:r>
            <a:r>
              <a:rPr lang="en-US" altLang="zh-CN" sz="1200" kern="1200" dirty="0">
                <a:solidFill>
                  <a:schemeClr val="tx1"/>
                </a:solidFill>
                <a:effectLst/>
                <a:latin typeface="+mn-lt"/>
                <a:ea typeface="+mn-ea"/>
                <a:cs typeface="+mn-cs"/>
              </a:rPr>
              <a:t>1327</a:t>
            </a:r>
            <a:r>
              <a:rPr lang="zh-CN" altLang="en-US" sz="1200" kern="1200" dirty="0">
                <a:solidFill>
                  <a:schemeClr val="tx1"/>
                </a:solidFill>
                <a:effectLst/>
                <a:latin typeface="+mn-lt"/>
                <a:ea typeface="+mn-ea"/>
                <a:cs typeface="+mn-cs"/>
              </a:rPr>
              <a:t>人，我们只是选取其中的一个子图来进行实验，忽略其他用户对这个子图的影响。</a:t>
            </a: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F5E6C439-5B31-42A4-9D65-F2D199E8886B}" type="slidenum">
              <a:rPr lang="zh-CN" altLang="en-US" smtClean="0"/>
              <a:t>34</a:t>
            </a:fld>
            <a:endParaRPr lang="zh-CN" altLang="en-US"/>
          </a:p>
        </p:txBody>
      </p:sp>
    </p:spTree>
    <p:extLst>
      <p:ext uri="{BB962C8B-B14F-4D97-AF65-F5344CB8AC3E}">
        <p14:creationId xmlns:p14="http://schemas.microsoft.com/office/powerpoint/2010/main" val="158781205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右图为最终挖掘出的用户影响关系矩阵。通过局部放大图可看到</a:t>
            </a:r>
            <a:r>
              <a:rPr lang="zh-CN" altLang="en-US" sz="1200" kern="1200" dirty="0">
                <a:solidFill>
                  <a:schemeClr val="tx1"/>
                </a:solidFill>
                <a:effectLst/>
                <a:latin typeface="+mn-lt"/>
                <a:ea typeface="+mn-ea"/>
                <a:cs typeface="+mn-cs"/>
              </a:rPr>
              <a:t>（翻页）</a:t>
            </a:r>
            <a:r>
              <a:rPr lang="zh-CN" altLang="zh-CN" sz="1200" kern="1200" dirty="0">
                <a:solidFill>
                  <a:schemeClr val="tx1"/>
                </a:solidFill>
                <a:effectLst/>
                <a:latin typeface="+mn-lt"/>
                <a:ea typeface="+mn-ea"/>
                <a:cs typeface="+mn-cs"/>
              </a:rPr>
              <a:t>，不论是普通用户受意见领袖的影响，还是普通用户之间的影响，均遵从一定的规律，即相似用户间的影响程度更为强烈，而这也符合现实生活中的直觉。</a:t>
            </a:r>
          </a:p>
          <a:p>
            <a:endParaRPr lang="zh-CN" altLang="en-US" dirty="0"/>
          </a:p>
        </p:txBody>
      </p:sp>
      <p:sp>
        <p:nvSpPr>
          <p:cNvPr id="4" name="灯片编号占位符 3"/>
          <p:cNvSpPr>
            <a:spLocks noGrp="1"/>
          </p:cNvSpPr>
          <p:nvPr>
            <p:ph type="sldNum" sz="quarter" idx="10"/>
          </p:nvPr>
        </p:nvSpPr>
        <p:spPr/>
        <p:txBody>
          <a:bodyPr/>
          <a:lstStyle/>
          <a:p>
            <a:fld id="{F5E6C439-5B31-42A4-9D65-F2D199E8886B}" type="slidenum">
              <a:rPr lang="zh-CN" altLang="en-US" smtClean="0"/>
              <a:t>35</a:t>
            </a:fld>
            <a:endParaRPr lang="zh-CN" altLang="en-US"/>
          </a:p>
        </p:txBody>
      </p:sp>
    </p:spTree>
    <p:extLst>
      <p:ext uri="{BB962C8B-B14F-4D97-AF65-F5344CB8AC3E}">
        <p14:creationId xmlns:p14="http://schemas.microsoft.com/office/powerpoint/2010/main" val="419585279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依据用户间的影响关系，使用专业软件进行的用户网络</a:t>
            </a:r>
            <a:r>
              <a:rPr lang="zh-CN" altLang="en-US" sz="1200" kern="1200" dirty="0">
                <a:solidFill>
                  <a:schemeClr val="tx1"/>
                </a:solidFill>
                <a:effectLst/>
                <a:latin typeface="+mn-lt"/>
                <a:ea typeface="+mn-ea"/>
                <a:cs typeface="+mn-cs"/>
              </a:rPr>
              <a:t>属性</a:t>
            </a:r>
            <a:r>
              <a:rPr lang="zh-CN" altLang="zh-CN" sz="1200" kern="1200" dirty="0">
                <a:solidFill>
                  <a:schemeClr val="tx1"/>
                </a:solidFill>
                <a:effectLst/>
                <a:latin typeface="+mn-lt"/>
                <a:ea typeface="+mn-ea"/>
                <a:cs typeface="+mn-cs"/>
              </a:rPr>
              <a:t>可视化</a:t>
            </a:r>
            <a:r>
              <a:rPr lang="zh-CN" altLang="en-US" sz="1200" kern="1200" dirty="0">
                <a:solidFill>
                  <a:schemeClr val="tx1"/>
                </a:solidFill>
                <a:effectLst/>
                <a:latin typeface="+mn-lt"/>
                <a:ea typeface="+mn-ea"/>
                <a:cs typeface="+mn-cs"/>
              </a:rPr>
              <a:t>。该</a:t>
            </a:r>
            <a:r>
              <a:rPr lang="zh-CN" altLang="zh-CN" dirty="0">
                <a:solidFill>
                  <a:srgbClr val="FF0000"/>
                </a:solidFill>
              </a:rPr>
              <a:t>图</a:t>
            </a:r>
            <a:r>
              <a:rPr lang="zh-CN" altLang="en-US" dirty="0">
                <a:solidFill>
                  <a:srgbClr val="FF0000"/>
                </a:solidFill>
              </a:rPr>
              <a:t>反应的是</a:t>
            </a:r>
            <a:r>
              <a:rPr lang="zh-CN" altLang="zh-CN" dirty="0">
                <a:solidFill>
                  <a:srgbClr val="FF0000"/>
                </a:solidFill>
              </a:rPr>
              <a:t>用户间影响关系</a:t>
            </a:r>
            <a:r>
              <a:rPr lang="en-US" altLang="zh-CN" dirty="0">
                <a:solidFill>
                  <a:srgbClr val="FF0000"/>
                </a:solidFill>
              </a:rPr>
              <a:t> </a:t>
            </a:r>
            <a:r>
              <a:rPr lang="zh-CN" altLang="zh-CN" dirty="0">
                <a:solidFill>
                  <a:srgbClr val="FF0000"/>
                </a:solidFill>
              </a:rPr>
              <a:t>的指向以及强度</a:t>
            </a:r>
            <a:r>
              <a:rPr lang="zh-CN" altLang="en-US" sz="1200" kern="1200" dirty="0">
                <a:solidFill>
                  <a:schemeClr val="tx1"/>
                </a:solidFill>
                <a:effectLst/>
                <a:latin typeface="+mn-lt"/>
                <a:ea typeface="+mn-ea"/>
                <a:cs typeface="+mn-cs"/>
              </a:rPr>
              <a:t>（看图）</a:t>
            </a:r>
            <a:endParaRPr lang="zh-CN" altLang="en-US" dirty="0"/>
          </a:p>
        </p:txBody>
      </p:sp>
      <p:sp>
        <p:nvSpPr>
          <p:cNvPr id="4" name="灯片编号占位符 3"/>
          <p:cNvSpPr>
            <a:spLocks noGrp="1"/>
          </p:cNvSpPr>
          <p:nvPr>
            <p:ph type="sldNum" sz="quarter" idx="10"/>
          </p:nvPr>
        </p:nvSpPr>
        <p:spPr/>
        <p:txBody>
          <a:bodyPr/>
          <a:lstStyle/>
          <a:p>
            <a:fld id="{F5E6C439-5B31-42A4-9D65-F2D199E8886B}" type="slidenum">
              <a:rPr lang="zh-CN" altLang="en-US" smtClean="0"/>
              <a:t>36</a:t>
            </a:fld>
            <a:endParaRPr lang="zh-CN" altLang="en-US"/>
          </a:p>
        </p:txBody>
      </p:sp>
    </p:spTree>
    <p:extLst>
      <p:ext uri="{BB962C8B-B14F-4D97-AF65-F5344CB8AC3E}">
        <p14:creationId xmlns:p14="http://schemas.microsoft.com/office/powerpoint/2010/main" val="400641548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solidFill>
                  <a:srgbClr val="FF0000"/>
                </a:solidFill>
                <a:latin typeface="+mn-ea"/>
                <a:sym typeface="黑体" panose="02010609060101010101" pitchFamily="49" charset="-122"/>
              </a:rPr>
              <a:t>这张图则反应了用户间大致的网络连接结构，</a:t>
            </a:r>
            <a:r>
              <a:rPr lang="zh-CN" altLang="en-US" dirty="0"/>
              <a:t>在前一个图的基础之上，我们可已看到同属于一类的用户之间影响更为密切，且在网络上的位置更为接近。</a:t>
            </a:r>
            <a:endParaRPr lang="en-US" altLang="zh-CN" dirty="0"/>
          </a:p>
          <a:p>
            <a:r>
              <a:rPr lang="en-US" altLang="zh-CN" dirty="0"/>
              <a:t>【</a:t>
            </a:r>
            <a:r>
              <a:rPr lang="zh-CN" altLang="en-US" dirty="0"/>
              <a:t>怎么说服不同簇之间的人，想自己的意见靠拢？</a:t>
            </a:r>
            <a:r>
              <a:rPr lang="en-US" altLang="zh-CN" dirty="0"/>
              <a:t>】</a:t>
            </a:r>
            <a:r>
              <a:rPr lang="zh-CN" altLang="en-US" dirty="0"/>
              <a:t>可以选离自己类中心最近的 其他簇成员；或者对其他类的意见领袖进行意见渗透（但意见领袖是不动摇的。。。）</a:t>
            </a:r>
          </a:p>
        </p:txBody>
      </p:sp>
      <p:sp>
        <p:nvSpPr>
          <p:cNvPr id="4" name="灯片编号占位符 3"/>
          <p:cNvSpPr>
            <a:spLocks noGrp="1"/>
          </p:cNvSpPr>
          <p:nvPr>
            <p:ph type="sldNum" sz="quarter" idx="10"/>
          </p:nvPr>
        </p:nvSpPr>
        <p:spPr/>
        <p:txBody>
          <a:bodyPr/>
          <a:lstStyle/>
          <a:p>
            <a:fld id="{F5E6C439-5B31-42A4-9D65-F2D199E8886B}" type="slidenum">
              <a:rPr lang="zh-CN" altLang="en-US" smtClean="0"/>
              <a:t>37</a:t>
            </a:fld>
            <a:endParaRPr lang="zh-CN" altLang="en-US"/>
          </a:p>
        </p:txBody>
      </p:sp>
    </p:spTree>
    <p:extLst>
      <p:ext uri="{BB962C8B-B14F-4D97-AF65-F5344CB8AC3E}">
        <p14:creationId xmlns:p14="http://schemas.microsoft.com/office/powerpoint/2010/main" val="182308264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接下来是对本文研究的总结</a:t>
            </a:r>
          </a:p>
        </p:txBody>
      </p:sp>
      <p:sp>
        <p:nvSpPr>
          <p:cNvPr id="4" name="灯片编号占位符 3"/>
          <p:cNvSpPr>
            <a:spLocks noGrp="1"/>
          </p:cNvSpPr>
          <p:nvPr>
            <p:ph type="sldNum" sz="quarter" idx="10"/>
          </p:nvPr>
        </p:nvSpPr>
        <p:spPr/>
        <p:txBody>
          <a:bodyPr/>
          <a:lstStyle/>
          <a:p>
            <a:fld id="{F5E6C439-5B31-42A4-9D65-F2D199E8886B}" type="slidenum">
              <a:rPr lang="zh-CN" altLang="en-US" smtClean="0"/>
              <a:t>38</a:t>
            </a:fld>
            <a:endParaRPr lang="zh-CN" altLang="en-US"/>
          </a:p>
        </p:txBody>
      </p:sp>
    </p:spTree>
    <p:extLst>
      <p:ext uri="{BB962C8B-B14F-4D97-AF65-F5344CB8AC3E}">
        <p14:creationId xmlns:p14="http://schemas.microsoft.com/office/powerpoint/2010/main" val="268122189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0"/>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看</a:t>
            </a:r>
            <a:r>
              <a:rPr lang="en-US" altLang="zh-CN" sz="1200" kern="1200" dirty="0">
                <a:solidFill>
                  <a:schemeClr val="tx1"/>
                </a:solidFill>
                <a:effectLst/>
                <a:latin typeface="+mn-lt"/>
                <a:ea typeface="+mn-ea"/>
                <a:cs typeface="+mn-cs"/>
              </a:rPr>
              <a:t>ppt】1</a:t>
            </a:r>
            <a:r>
              <a:rPr lang="zh-CN" altLang="en-US"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原本投票数据的中意见值为 是</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否 的离散数据，意见可以被看作是两大类，是一种二元极化。现在</a:t>
            </a:r>
            <a:r>
              <a:rPr lang="zh-CN" altLang="en-US" sz="1200" kern="1200" dirty="0">
                <a:solidFill>
                  <a:schemeClr val="tx1"/>
                </a:solidFill>
                <a:effectLst/>
                <a:latin typeface="+mn-lt"/>
                <a:ea typeface="+mn-ea"/>
                <a:cs typeface="+mn-cs"/>
              </a:rPr>
              <a:t>使用主题分析手段挖掘</a:t>
            </a:r>
            <a:r>
              <a:rPr lang="zh-CN" altLang="zh-CN" sz="1200" kern="1200" dirty="0">
                <a:solidFill>
                  <a:schemeClr val="tx1"/>
                </a:solidFill>
                <a:effectLst/>
                <a:latin typeface="+mn-lt"/>
                <a:ea typeface="+mn-ea"/>
                <a:cs typeface="+mn-cs"/>
              </a:rPr>
              <a:t>的意见变成了连续数值，从</a:t>
            </a:r>
            <a:r>
              <a:rPr lang="zh-CN" altLang="en-US" sz="1200" kern="1200" dirty="0">
                <a:solidFill>
                  <a:schemeClr val="tx1"/>
                </a:solidFill>
                <a:effectLst/>
                <a:latin typeface="+mn-lt"/>
                <a:ea typeface="+mn-ea"/>
                <a:cs typeface="+mn-cs"/>
              </a:rPr>
              <a:t>意见中</a:t>
            </a:r>
            <a:r>
              <a:rPr lang="zh-CN" altLang="zh-CN" sz="1200" kern="1200" dirty="0">
                <a:solidFill>
                  <a:schemeClr val="tx1"/>
                </a:solidFill>
                <a:effectLst/>
                <a:latin typeface="+mn-lt"/>
                <a:ea typeface="+mn-ea"/>
                <a:cs typeface="+mn-cs"/>
              </a:rPr>
              <a:t>可以发现多个类别，因此</a:t>
            </a:r>
            <a:r>
              <a:rPr lang="zh-CN" altLang="en-US" sz="1200" kern="1200" dirty="0">
                <a:solidFill>
                  <a:schemeClr val="tx1"/>
                </a:solidFill>
                <a:effectLst/>
                <a:latin typeface="+mn-lt"/>
                <a:ea typeface="+mn-ea"/>
                <a:cs typeface="+mn-cs"/>
              </a:rPr>
              <a:t>扩展到了多元极化场景</a:t>
            </a:r>
            <a:r>
              <a:rPr lang="zh-CN" altLang="zh-CN" sz="1200" kern="1200" dirty="0">
                <a:solidFill>
                  <a:schemeClr val="tx1"/>
                </a:solidFill>
                <a:effectLst/>
                <a:latin typeface="+mn-lt"/>
                <a:ea typeface="+mn-ea"/>
                <a:cs typeface="+mn-cs"/>
              </a:rPr>
              <a:t>。</a:t>
            </a:r>
          </a:p>
          <a:p>
            <a:pPr lvl="0"/>
            <a:r>
              <a:rPr lang="en-US" altLang="zh-CN" sz="1200" kern="1200" dirty="0">
                <a:solidFill>
                  <a:schemeClr val="tx1"/>
                </a:solidFill>
                <a:effectLst/>
                <a:latin typeface="+mn-lt"/>
                <a:ea typeface="+mn-ea"/>
                <a:cs typeface="+mn-cs"/>
              </a:rPr>
              <a:t>2</a:t>
            </a:r>
            <a:r>
              <a:rPr lang="zh-CN" altLang="en-US"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(1)</a:t>
            </a:r>
            <a:r>
              <a:rPr lang="zh-CN" altLang="zh-CN" sz="1200" kern="1200" dirty="0">
                <a:solidFill>
                  <a:schemeClr val="tx1"/>
                </a:solidFill>
                <a:effectLst/>
                <a:latin typeface="+mn-lt"/>
                <a:ea typeface="+mn-ea"/>
                <a:cs typeface="+mn-cs"/>
              </a:rPr>
              <a:t>有些研究在确定了网络连接结构的前提下，假定部分用户的连接权重已知，来求得剩余连接的权重。</a:t>
            </a:r>
          </a:p>
          <a:p>
            <a:r>
              <a:rPr lang="en-US" altLang="zh-CN" sz="1200" kern="1200" dirty="0">
                <a:solidFill>
                  <a:schemeClr val="tx1"/>
                </a:solidFill>
                <a:effectLst/>
                <a:latin typeface="+mn-lt"/>
                <a:ea typeface="+mn-ea"/>
                <a:cs typeface="+mn-cs"/>
              </a:rPr>
              <a:t>(2)</a:t>
            </a:r>
            <a:r>
              <a:rPr lang="zh-CN" altLang="zh-CN" sz="1200" kern="1200" dirty="0">
                <a:solidFill>
                  <a:schemeClr val="tx1"/>
                </a:solidFill>
                <a:effectLst/>
                <a:latin typeface="+mn-lt"/>
                <a:ea typeface="+mn-ea"/>
                <a:cs typeface="+mn-cs"/>
              </a:rPr>
              <a:t>传统的研究会选择使用连入连出度来衡量意见领袖，我们则是在此基础之上增加了用户的文本数据信息以及活跃度信息。</a:t>
            </a:r>
          </a:p>
          <a:p>
            <a:r>
              <a:rPr lang="en-US" altLang="zh-CN" dirty="0"/>
              <a:t>(3)</a:t>
            </a:r>
            <a:r>
              <a:rPr lang="zh-CN" altLang="en-US" dirty="0"/>
              <a:t>传统的研究会直接使用 用户的关注列表，朋友列表计算用户间的影响关系，是无模型的；而我们使用意见领袖模型对用户的意见转移进行了建模，是基于模型的。同时结合了文本数据，通过挖掘文本中的隐藏信息，来丰富用户画像。</a:t>
            </a:r>
          </a:p>
        </p:txBody>
      </p:sp>
      <p:sp>
        <p:nvSpPr>
          <p:cNvPr id="4" name="灯片编号占位符 3"/>
          <p:cNvSpPr>
            <a:spLocks noGrp="1"/>
          </p:cNvSpPr>
          <p:nvPr>
            <p:ph type="sldNum" sz="quarter" idx="10"/>
          </p:nvPr>
        </p:nvSpPr>
        <p:spPr/>
        <p:txBody>
          <a:bodyPr/>
          <a:lstStyle/>
          <a:p>
            <a:fld id="{F5E6C439-5B31-42A4-9D65-F2D199E8886B}" type="slidenum">
              <a:rPr lang="zh-CN" altLang="en-US" smtClean="0"/>
              <a:t>39</a:t>
            </a:fld>
            <a:endParaRPr lang="zh-CN" altLang="en-US"/>
          </a:p>
        </p:txBody>
      </p:sp>
    </p:spTree>
    <p:extLst>
      <p:ext uri="{BB962C8B-B14F-4D97-AF65-F5344CB8AC3E}">
        <p14:creationId xmlns:p14="http://schemas.microsoft.com/office/powerpoint/2010/main" val="23588294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200000"/>
              </a:lnSpc>
            </a:pPr>
            <a:endParaRPr lang="zh-CN" altLang="en-US" sz="1200" dirty="0">
              <a:latin typeface="Times New Roman" panose="02020603050405020304" pitchFamily="18" charset="0"/>
              <a:ea typeface="+mn-ea"/>
            </a:endParaRPr>
          </a:p>
        </p:txBody>
      </p:sp>
      <p:sp>
        <p:nvSpPr>
          <p:cNvPr id="4" name="灯片编号占位符 3"/>
          <p:cNvSpPr>
            <a:spLocks noGrp="1"/>
          </p:cNvSpPr>
          <p:nvPr>
            <p:ph type="sldNum" sz="quarter" idx="5"/>
          </p:nvPr>
        </p:nvSpPr>
        <p:spPr/>
        <p:txBody>
          <a:bodyPr/>
          <a:lstStyle/>
          <a:p>
            <a:fld id="{F5E6C439-5B31-42A4-9D65-F2D199E8886B}" type="slidenum">
              <a:rPr lang="zh-CN" altLang="en-US" smtClean="0"/>
              <a:t>4</a:t>
            </a:fld>
            <a:endParaRPr lang="zh-CN" altLang="en-US"/>
          </a:p>
        </p:txBody>
      </p:sp>
    </p:spTree>
    <p:extLst>
      <p:ext uri="{BB962C8B-B14F-4D97-AF65-F5344CB8AC3E}">
        <p14:creationId xmlns:p14="http://schemas.microsoft.com/office/powerpoint/2010/main" val="201960294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我的演讲完毕，恳请各位专家批评指正</a:t>
            </a:r>
          </a:p>
        </p:txBody>
      </p:sp>
      <p:sp>
        <p:nvSpPr>
          <p:cNvPr id="4" name="灯片编号占位符 3"/>
          <p:cNvSpPr>
            <a:spLocks noGrp="1"/>
          </p:cNvSpPr>
          <p:nvPr>
            <p:ph type="sldNum" sz="quarter" idx="10"/>
          </p:nvPr>
        </p:nvSpPr>
        <p:spPr/>
        <p:txBody>
          <a:bodyPr/>
          <a:lstStyle/>
          <a:p>
            <a:fld id="{F5E6C439-5B31-42A4-9D65-F2D199E8886B}" type="slidenum">
              <a:rPr lang="zh-CN" altLang="en-US" smtClean="0"/>
              <a:t>40</a:t>
            </a:fld>
            <a:endParaRPr lang="zh-CN" altLang="en-US"/>
          </a:p>
        </p:txBody>
      </p:sp>
    </p:spTree>
    <p:extLst>
      <p:ext uri="{BB962C8B-B14F-4D97-AF65-F5344CB8AC3E}">
        <p14:creationId xmlns:p14="http://schemas.microsoft.com/office/powerpoint/2010/main" val="28771949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b="1" dirty="0">
              <a:solidFill>
                <a:schemeClr val="tx1">
                  <a:lumMod val="95000"/>
                  <a:lumOff val="5000"/>
                </a:schemeClr>
              </a:solidFill>
              <a:latin typeface="+mj-ea"/>
            </a:endParaRPr>
          </a:p>
        </p:txBody>
      </p:sp>
      <p:sp>
        <p:nvSpPr>
          <p:cNvPr id="4" name="灯片编号占位符 3"/>
          <p:cNvSpPr>
            <a:spLocks noGrp="1"/>
          </p:cNvSpPr>
          <p:nvPr>
            <p:ph type="sldNum" sz="quarter" idx="10"/>
          </p:nvPr>
        </p:nvSpPr>
        <p:spPr/>
        <p:txBody>
          <a:bodyPr/>
          <a:lstStyle/>
          <a:p>
            <a:fld id="{F5E6C439-5B31-42A4-9D65-F2D199E8886B}" type="slidenum">
              <a:rPr lang="zh-CN" altLang="en-US" smtClean="0"/>
              <a:t>5</a:t>
            </a:fld>
            <a:endParaRPr lang="zh-CN" altLang="en-US"/>
          </a:p>
        </p:txBody>
      </p:sp>
    </p:spTree>
    <p:extLst>
      <p:ext uri="{BB962C8B-B14F-4D97-AF65-F5344CB8AC3E}">
        <p14:creationId xmlns:p14="http://schemas.microsoft.com/office/powerpoint/2010/main" val="34787080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F5E6C439-5B31-42A4-9D65-F2D199E8886B}" type="slidenum">
              <a:rPr lang="zh-CN" altLang="en-US" smtClean="0"/>
              <a:t>6</a:t>
            </a:fld>
            <a:endParaRPr lang="zh-CN" altLang="en-US"/>
          </a:p>
        </p:txBody>
      </p:sp>
    </p:spTree>
    <p:extLst>
      <p:ext uri="{BB962C8B-B14F-4D97-AF65-F5344CB8AC3E}">
        <p14:creationId xmlns:p14="http://schemas.microsoft.com/office/powerpoint/2010/main" val="24636208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5E6C439-5B31-42A4-9D65-F2D199E8886B}" type="slidenum">
              <a:rPr lang="zh-CN" altLang="en-US" smtClean="0"/>
              <a:t>7</a:t>
            </a:fld>
            <a:endParaRPr lang="zh-CN" altLang="en-US"/>
          </a:p>
        </p:txBody>
      </p:sp>
    </p:spTree>
    <p:extLst>
      <p:ext uri="{BB962C8B-B14F-4D97-AF65-F5344CB8AC3E}">
        <p14:creationId xmlns:p14="http://schemas.microsoft.com/office/powerpoint/2010/main" val="23718162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F5E6C439-5B31-42A4-9D65-F2D199E8886B}" type="slidenum">
              <a:rPr lang="zh-CN" altLang="en-US" smtClean="0"/>
              <a:t>8</a:t>
            </a:fld>
            <a:endParaRPr lang="zh-CN" altLang="en-US"/>
          </a:p>
        </p:txBody>
      </p:sp>
    </p:spTree>
    <p:extLst>
      <p:ext uri="{BB962C8B-B14F-4D97-AF65-F5344CB8AC3E}">
        <p14:creationId xmlns:p14="http://schemas.microsoft.com/office/powerpoint/2010/main" val="24876840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F5E6C439-5B31-42A4-9D65-F2D199E8886B}" type="slidenum">
              <a:rPr lang="zh-CN" altLang="en-US" smtClean="0"/>
              <a:t>9</a:t>
            </a:fld>
            <a:endParaRPr lang="zh-CN" altLang="en-US"/>
          </a:p>
        </p:txBody>
      </p:sp>
    </p:spTree>
    <p:extLst>
      <p:ext uri="{BB962C8B-B14F-4D97-AF65-F5344CB8AC3E}">
        <p14:creationId xmlns:p14="http://schemas.microsoft.com/office/powerpoint/2010/main" val="20708274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31128369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049A8EC-1E49-424C-BCFA-572FFAE717EA}" type="datetime1">
              <a:rPr lang="zh-CN" altLang="en-US" smtClean="0"/>
              <a:t>2021/11/26</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ACBECEF1-1935-4692-9C86-5FD89D9EDF46}" type="slidenum">
              <a:rPr lang="zh-CN" altLang="en-US" smtClean="0"/>
              <a:t>‹#›</a:t>
            </a:fld>
            <a:endParaRPr lang="zh-CN" altLang="en-US"/>
          </a:p>
        </p:txBody>
      </p:sp>
    </p:spTree>
    <p:extLst>
      <p:ext uri="{BB962C8B-B14F-4D97-AF65-F5344CB8AC3E}">
        <p14:creationId xmlns:p14="http://schemas.microsoft.com/office/powerpoint/2010/main" val="5997182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1FEB1135-D26A-4F8E-9CC5-4D04C5CB626D}" type="datetime1">
              <a:rPr lang="zh-CN" altLang="en-US" smtClean="0"/>
              <a:t>2021/11/26</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ACBECEF1-1935-4692-9C86-5FD89D9EDF46}" type="slidenum">
              <a:rPr lang="zh-CN" altLang="en-US" smtClean="0"/>
              <a:t>‹#›</a:t>
            </a:fld>
            <a:endParaRPr lang="zh-CN" altLang="en-US"/>
          </a:p>
        </p:txBody>
      </p:sp>
    </p:spTree>
    <p:extLst>
      <p:ext uri="{BB962C8B-B14F-4D97-AF65-F5344CB8AC3E}">
        <p14:creationId xmlns:p14="http://schemas.microsoft.com/office/powerpoint/2010/main" val="20083935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CN" altLang="en-US"/>
              <a:t>单击图标添加图片</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CA760BCF-A029-48C8-8958-0A70B38BB1DC}" type="datetime1">
              <a:rPr lang="zh-CN" altLang="en-US" smtClean="0"/>
              <a:t>2021/11/26</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ACBECEF1-1935-4692-9C86-5FD89D9EDF46}" type="slidenum">
              <a:rPr lang="zh-CN" altLang="en-US" smtClean="0"/>
              <a:t>‹#›</a:t>
            </a:fld>
            <a:endParaRPr lang="zh-CN" altLang="en-US"/>
          </a:p>
        </p:txBody>
      </p:sp>
    </p:spTree>
    <p:extLst>
      <p:ext uri="{BB962C8B-B14F-4D97-AF65-F5344CB8AC3E}">
        <p14:creationId xmlns:p14="http://schemas.microsoft.com/office/powerpoint/2010/main" val="276084414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4C031568-A7D1-4636-BB09-7CF4AFFADB82}" type="datetime1">
              <a:rPr lang="zh-CN" altLang="en-US" smtClean="0"/>
              <a:t>2021/11/26</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ACBECEF1-1935-4692-9C86-5FD89D9EDF46}" type="slidenum">
              <a:rPr lang="zh-CN" altLang="en-US" smtClean="0"/>
              <a:t>‹#›</a:t>
            </a:fld>
            <a:endParaRPr lang="zh-CN" altLang="en-US"/>
          </a:p>
        </p:txBody>
      </p:sp>
    </p:spTree>
    <p:extLst>
      <p:ext uri="{BB962C8B-B14F-4D97-AF65-F5344CB8AC3E}">
        <p14:creationId xmlns:p14="http://schemas.microsoft.com/office/powerpoint/2010/main" val="372215078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D37E55BC-2BD3-49CF-BEF5-18391091E8B5}" type="datetime1">
              <a:rPr lang="zh-CN" altLang="en-US" smtClean="0"/>
              <a:t>2021/11/26</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ACBECEF1-1935-4692-9C86-5FD89D9EDF46}" type="slidenum">
              <a:rPr lang="zh-CN" altLang="en-US" smtClean="0"/>
              <a:t>‹#›</a:t>
            </a:fld>
            <a:endParaRPr lang="zh-CN" altLang="en-US"/>
          </a:p>
        </p:txBody>
      </p:sp>
    </p:spTree>
    <p:extLst>
      <p:ext uri="{BB962C8B-B14F-4D97-AF65-F5344CB8AC3E}">
        <p14:creationId xmlns:p14="http://schemas.microsoft.com/office/powerpoint/2010/main" val="55976670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grpSp>
        <p:nvGrpSpPr>
          <p:cNvPr id="4" name="组合 7">
            <a:extLst>
              <a:ext uri="{FF2B5EF4-FFF2-40B4-BE49-F238E27FC236}">
                <a16:creationId xmlns:a16="http://schemas.microsoft.com/office/drawing/2014/main" id="{BF638BCA-6039-469C-B4CE-26DFA22112D3}"/>
              </a:ext>
            </a:extLst>
          </p:cNvPr>
          <p:cNvGrpSpPr>
            <a:grpSpLocks/>
          </p:cNvGrpSpPr>
          <p:nvPr/>
        </p:nvGrpSpPr>
        <p:grpSpPr bwMode="auto">
          <a:xfrm>
            <a:off x="0" y="-1191"/>
            <a:ext cx="9140429" cy="5145882"/>
            <a:chOff x="0" y="-1191"/>
            <a:chExt cx="9140826" cy="5145882"/>
          </a:xfrm>
        </p:grpSpPr>
        <p:pic>
          <p:nvPicPr>
            <p:cNvPr id="5" name="Picture 7" descr="图片5">
              <a:extLst>
                <a:ext uri="{FF2B5EF4-FFF2-40B4-BE49-F238E27FC236}">
                  <a16:creationId xmlns:a16="http://schemas.microsoft.com/office/drawing/2014/main" id="{D530F03E-B26E-4CFB-88B1-AC715ED0017B}"/>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7085013" cy="51446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7" descr="图片5">
              <a:extLst>
                <a:ext uri="{FF2B5EF4-FFF2-40B4-BE49-F238E27FC236}">
                  <a16:creationId xmlns:a16="http://schemas.microsoft.com/office/drawing/2014/main" id="{FAF5CEC9-F58B-4657-AEF9-ACDF0E0E07B4}"/>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l="76038"/>
            <a:stretch>
              <a:fillRect/>
            </a:stretch>
          </p:blipFill>
          <p:spPr bwMode="auto">
            <a:xfrm>
              <a:off x="7085013" y="-1191"/>
              <a:ext cx="2055813" cy="51446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074" name="Rectangle 2"/>
          <p:cNvSpPr>
            <a:spLocks noGrp="1" noChangeArrowheads="1"/>
          </p:cNvSpPr>
          <p:nvPr>
            <p:ph type="ctrTitle"/>
          </p:nvPr>
        </p:nvSpPr>
        <p:spPr>
          <a:xfrm>
            <a:off x="684213" y="2946798"/>
            <a:ext cx="7772400" cy="940594"/>
          </a:xfrm>
        </p:spPr>
        <p:txBody>
          <a:bodyPr>
            <a:normAutofit/>
          </a:bodyPr>
          <a:lstStyle>
            <a:lvl1pPr>
              <a:defRPr sz="3000" b="0">
                <a:solidFill>
                  <a:schemeClr val="accent1">
                    <a:lumMod val="75000"/>
                  </a:schemeClr>
                </a:solidFill>
              </a:defRPr>
            </a:lvl1pPr>
          </a:lstStyle>
          <a:p>
            <a:pPr lvl="0"/>
            <a:r>
              <a:rPr lang="zh-CN" altLang="en-US" noProof="0" dirty="0"/>
              <a:t>单击此处编辑母版标题样式</a:t>
            </a:r>
          </a:p>
        </p:txBody>
      </p:sp>
      <p:sp>
        <p:nvSpPr>
          <p:cNvPr id="3075" name="Rectangle 3"/>
          <p:cNvSpPr>
            <a:spLocks noGrp="1" noChangeArrowheads="1"/>
          </p:cNvSpPr>
          <p:nvPr>
            <p:ph type="subTitle" idx="1"/>
          </p:nvPr>
        </p:nvSpPr>
        <p:spPr>
          <a:xfrm>
            <a:off x="684213" y="3881915"/>
            <a:ext cx="6400800" cy="416719"/>
          </a:xfrm>
        </p:spPr>
        <p:txBody>
          <a:bodyPr/>
          <a:lstStyle>
            <a:lvl1pPr marL="0" indent="0">
              <a:buFontTx/>
              <a:buNone/>
              <a:defRPr sz="1350">
                <a:solidFill>
                  <a:schemeClr val="bg1">
                    <a:lumMod val="50000"/>
                  </a:schemeClr>
                </a:solidFill>
              </a:defRPr>
            </a:lvl1pPr>
          </a:lstStyle>
          <a:p>
            <a:pPr lvl="0"/>
            <a:r>
              <a:rPr lang="zh-CN" altLang="en-US" noProof="0" dirty="0"/>
              <a:t>单击此处编辑母版副标题样式</a:t>
            </a:r>
          </a:p>
        </p:txBody>
      </p:sp>
      <p:sp>
        <p:nvSpPr>
          <p:cNvPr id="7" name="日期占位符 2">
            <a:extLst>
              <a:ext uri="{FF2B5EF4-FFF2-40B4-BE49-F238E27FC236}">
                <a16:creationId xmlns:a16="http://schemas.microsoft.com/office/drawing/2014/main" id="{E7213F58-D9DE-441F-9EDC-1B3317B3C830}"/>
              </a:ext>
            </a:extLst>
          </p:cNvPr>
          <p:cNvSpPr>
            <a:spLocks noGrp="1"/>
          </p:cNvSpPr>
          <p:nvPr>
            <p:ph type="dt" sz="half" idx="10"/>
          </p:nvPr>
        </p:nvSpPr>
        <p:spPr/>
        <p:txBody>
          <a:bodyPr/>
          <a:lstStyle>
            <a:lvl1pPr>
              <a:defRPr/>
            </a:lvl1pPr>
          </a:lstStyle>
          <a:p>
            <a:pPr>
              <a:defRPr/>
            </a:pPr>
            <a:endParaRPr lang="zh-CN" altLang="en-US"/>
          </a:p>
        </p:txBody>
      </p:sp>
      <p:sp>
        <p:nvSpPr>
          <p:cNvPr id="8" name="页脚占位符 4">
            <a:extLst>
              <a:ext uri="{FF2B5EF4-FFF2-40B4-BE49-F238E27FC236}">
                <a16:creationId xmlns:a16="http://schemas.microsoft.com/office/drawing/2014/main" id="{A5C8A324-76D9-455B-8A2A-DDFE4CC6C47C}"/>
              </a:ext>
            </a:extLst>
          </p:cNvPr>
          <p:cNvSpPr>
            <a:spLocks noGrp="1"/>
          </p:cNvSpPr>
          <p:nvPr>
            <p:ph type="ftr" sz="quarter" idx="11"/>
          </p:nvPr>
        </p:nvSpPr>
        <p:spPr/>
        <p:txBody>
          <a:bodyPr/>
          <a:lstStyle>
            <a:lvl1pPr>
              <a:defRPr/>
            </a:lvl1pPr>
          </a:lstStyle>
          <a:p>
            <a:pPr>
              <a:defRPr/>
            </a:pPr>
            <a:endParaRPr lang="zh-CN" altLang="en-US"/>
          </a:p>
        </p:txBody>
      </p:sp>
      <p:sp>
        <p:nvSpPr>
          <p:cNvPr id="9" name="灯片编号占位符 5">
            <a:extLst>
              <a:ext uri="{FF2B5EF4-FFF2-40B4-BE49-F238E27FC236}">
                <a16:creationId xmlns:a16="http://schemas.microsoft.com/office/drawing/2014/main" id="{F6B00331-E60C-4661-878E-70C1A5D7EEA2}"/>
              </a:ext>
            </a:extLst>
          </p:cNvPr>
          <p:cNvSpPr>
            <a:spLocks noGrp="1"/>
          </p:cNvSpPr>
          <p:nvPr>
            <p:ph type="sldNum" sz="quarter" idx="12"/>
          </p:nvPr>
        </p:nvSpPr>
        <p:spPr/>
        <p:txBody>
          <a:bodyPr/>
          <a:lstStyle>
            <a:lvl1pPr>
              <a:defRPr/>
            </a:lvl1pPr>
          </a:lstStyle>
          <a:p>
            <a:pPr>
              <a:defRPr/>
            </a:pPr>
            <a:fld id="{84624F17-7860-4763-9C9F-4559B6BD8FDA}" type="slidenum">
              <a:rPr altLang="en-US"/>
              <a:pPr>
                <a:defRPr/>
              </a:pPr>
              <a:t>‹#›</a:t>
            </a:fld>
            <a:endParaRPr lang="zh-CN" altLang="en-US"/>
          </a:p>
        </p:txBody>
      </p:sp>
    </p:spTree>
    <p:extLst>
      <p:ext uri="{BB962C8B-B14F-4D97-AF65-F5344CB8AC3E}">
        <p14:creationId xmlns:p14="http://schemas.microsoft.com/office/powerpoint/2010/main" val="329278850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noProof="1"/>
              <a:t>单击此处编辑母版标题样式</a:t>
            </a:r>
          </a:p>
        </p:txBody>
      </p:sp>
      <p:sp>
        <p:nvSpPr>
          <p:cNvPr id="3" name="内容占位符 2"/>
          <p:cNvSpPr>
            <a:spLocks noGrp="1"/>
          </p:cNvSpPr>
          <p:nvPr>
            <p:ph idx="1"/>
          </p:nvPr>
        </p:nvSpPr>
        <p:spPr/>
        <p:txBody>
          <a:bodyPr/>
          <a:lstStyle>
            <a:lvl3pPr>
              <a:defRPr sz="1500"/>
            </a:lvl3pPr>
          </a:lstStyle>
          <a:p>
            <a:pPr lvl="0"/>
            <a:r>
              <a:rPr lang="zh-CN" altLang="en-US" noProof="1"/>
              <a:t>单击此处编辑母版文本样式</a:t>
            </a:r>
          </a:p>
          <a:p>
            <a:pPr lvl="2"/>
            <a:r>
              <a:rPr lang="zh-CN" altLang="en-US" noProof="1"/>
              <a:t>第二级</a:t>
            </a:r>
          </a:p>
          <a:p>
            <a:pPr lvl="3"/>
            <a:r>
              <a:rPr lang="zh-CN" altLang="en-US" noProof="1"/>
              <a:t>第三级</a:t>
            </a:r>
          </a:p>
          <a:p>
            <a:pPr lvl="4"/>
            <a:r>
              <a:rPr lang="zh-CN" altLang="en-US" noProof="1"/>
              <a:t>第四级</a:t>
            </a:r>
          </a:p>
          <a:p>
            <a:pPr lvl="5"/>
            <a:r>
              <a:rPr lang="zh-CN" altLang="en-US" noProof="1"/>
              <a:t>第五级</a:t>
            </a:r>
          </a:p>
        </p:txBody>
      </p:sp>
      <p:sp>
        <p:nvSpPr>
          <p:cNvPr id="4" name="日期占位符 1">
            <a:extLst>
              <a:ext uri="{FF2B5EF4-FFF2-40B4-BE49-F238E27FC236}">
                <a16:creationId xmlns:a16="http://schemas.microsoft.com/office/drawing/2014/main" id="{C32D45D2-B2C3-4854-916D-16AFC3461D84}"/>
              </a:ext>
            </a:extLst>
          </p:cNvPr>
          <p:cNvSpPr>
            <a:spLocks noGrp="1"/>
          </p:cNvSpPr>
          <p:nvPr>
            <p:ph type="dt" sz="half" idx="10"/>
          </p:nvPr>
        </p:nvSpPr>
        <p:spPr/>
        <p:txBody>
          <a:bodyPr/>
          <a:lstStyle>
            <a:lvl1pPr>
              <a:defRPr/>
            </a:lvl1pPr>
          </a:lstStyle>
          <a:p>
            <a:pPr>
              <a:defRPr/>
            </a:pPr>
            <a:endParaRPr lang="zh-CN" altLang="en-US"/>
          </a:p>
        </p:txBody>
      </p:sp>
      <p:sp>
        <p:nvSpPr>
          <p:cNvPr id="5" name="页脚占位符 2">
            <a:extLst>
              <a:ext uri="{FF2B5EF4-FFF2-40B4-BE49-F238E27FC236}">
                <a16:creationId xmlns:a16="http://schemas.microsoft.com/office/drawing/2014/main" id="{5867DAFE-0414-45E3-BB9B-7917214BCF41}"/>
              </a:ext>
            </a:extLst>
          </p:cNvPr>
          <p:cNvSpPr>
            <a:spLocks noGrp="1"/>
          </p:cNvSpPr>
          <p:nvPr>
            <p:ph type="ftr" sz="quarter" idx="11"/>
          </p:nvPr>
        </p:nvSpPr>
        <p:spPr/>
        <p:txBody>
          <a:bodyPr/>
          <a:lstStyle>
            <a:lvl1pPr>
              <a:defRPr/>
            </a:lvl1pPr>
          </a:lstStyle>
          <a:p>
            <a:pPr>
              <a:defRPr/>
            </a:pPr>
            <a:endParaRPr lang="zh-CN" altLang="en-US"/>
          </a:p>
        </p:txBody>
      </p:sp>
      <p:sp>
        <p:nvSpPr>
          <p:cNvPr id="6" name="灯片编号占位符 3">
            <a:extLst>
              <a:ext uri="{FF2B5EF4-FFF2-40B4-BE49-F238E27FC236}">
                <a16:creationId xmlns:a16="http://schemas.microsoft.com/office/drawing/2014/main" id="{2EA2FBA0-194A-402D-8508-C3F3AC29CE27}"/>
              </a:ext>
            </a:extLst>
          </p:cNvPr>
          <p:cNvSpPr>
            <a:spLocks noGrp="1"/>
          </p:cNvSpPr>
          <p:nvPr>
            <p:ph type="sldNum" sz="quarter" idx="12"/>
          </p:nvPr>
        </p:nvSpPr>
        <p:spPr/>
        <p:txBody>
          <a:bodyPr/>
          <a:lstStyle>
            <a:lvl1pPr>
              <a:defRPr sz="1350"/>
            </a:lvl1pPr>
          </a:lstStyle>
          <a:p>
            <a:pPr>
              <a:defRPr/>
            </a:pPr>
            <a:fld id="{80DCF8FF-B1B2-40D0-84BE-9A7B822EA7A0}" type="slidenum">
              <a:rPr altLang="en-US"/>
              <a:pPr>
                <a:defRPr/>
              </a:pPr>
              <a:t>‹#›</a:t>
            </a:fld>
            <a:endParaRPr lang="zh-CN" altLang="en-US"/>
          </a:p>
        </p:txBody>
      </p:sp>
    </p:spTree>
    <p:extLst>
      <p:ext uri="{BB962C8B-B14F-4D97-AF65-F5344CB8AC3E}">
        <p14:creationId xmlns:p14="http://schemas.microsoft.com/office/powerpoint/2010/main" val="277241208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4" name="MH_Title">
            <a:extLst>
              <a:ext uri="{FF2B5EF4-FFF2-40B4-BE49-F238E27FC236}">
                <a16:creationId xmlns:a16="http://schemas.microsoft.com/office/drawing/2014/main" id="{172442D6-6D7F-4072-B638-CA95FFF979A0}"/>
              </a:ext>
            </a:extLst>
          </p:cNvPr>
          <p:cNvSpPr>
            <a:spLocks noChangeArrowheads="1"/>
          </p:cNvSpPr>
          <p:nvPr/>
        </p:nvSpPr>
        <p:spPr bwMode="auto">
          <a:xfrm>
            <a:off x="0" y="2450307"/>
            <a:ext cx="5843588" cy="826294"/>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07972" tIns="0" rIns="107972" bIns="0" anchor="ctr"/>
          <a:lstStyle/>
          <a:p>
            <a:pPr algn="r" eaLnBrk="1" hangingPunct="1">
              <a:lnSpc>
                <a:spcPct val="110000"/>
              </a:lnSpc>
              <a:buSzPct val="60000"/>
              <a:buFont typeface="Arial" panose="020B0604020202020204" pitchFamily="34" charset="0"/>
              <a:buNone/>
            </a:pPr>
            <a:endParaRPr lang="zh-CN" altLang="en-US" sz="2700">
              <a:solidFill>
                <a:srgbClr val="FFFFFF"/>
              </a:solidFill>
            </a:endParaRPr>
          </a:p>
        </p:txBody>
      </p:sp>
      <p:sp>
        <p:nvSpPr>
          <p:cNvPr id="5" name="MH_Others_1">
            <a:extLst>
              <a:ext uri="{FF2B5EF4-FFF2-40B4-BE49-F238E27FC236}">
                <a16:creationId xmlns:a16="http://schemas.microsoft.com/office/drawing/2014/main" id="{5F16F504-7FD4-4813-A320-38DCFA42BB0F}"/>
              </a:ext>
            </a:extLst>
          </p:cNvPr>
          <p:cNvSpPr>
            <a:spLocks noChangeArrowheads="1"/>
          </p:cNvSpPr>
          <p:nvPr/>
        </p:nvSpPr>
        <p:spPr bwMode="auto">
          <a:xfrm>
            <a:off x="6760369" y="1729979"/>
            <a:ext cx="2383631" cy="534590"/>
          </a:xfrm>
          <a:prstGeom prst="rect">
            <a:avLst/>
          </a:prstGeom>
          <a:solidFill>
            <a:schemeClr val="accent2"/>
          </a:solidFill>
          <a:ln>
            <a:noFill/>
          </a:ln>
        </p:spPr>
        <p:txBody>
          <a:bodyPr lIns="80979" tIns="0" rIns="0" bIns="53986" anchor="ctr">
            <a:normAutofit fontScale="77500" lnSpcReduction="20000"/>
          </a:bodyPr>
          <a:lstStyle>
            <a:lvl1pPr algn="just">
              <a:lnSpc>
                <a:spcPct val="110000"/>
              </a:lnSpc>
              <a:spcBef>
                <a:spcPts val="1800"/>
              </a:spcBef>
              <a:buClr>
                <a:srgbClr val="40B0FF"/>
              </a:buClr>
              <a:buSzPct val="60000"/>
              <a:buFont typeface="Wingdings" panose="05000000000000000000" pitchFamily="2" charset="2"/>
              <a:buChar char=""/>
              <a:defRPr sz="2400">
                <a:solidFill>
                  <a:schemeClr val="accent1"/>
                </a:solidFill>
                <a:latin typeface="Arial" panose="020B0604020202020204" pitchFamily="34" charset="0"/>
                <a:ea typeface="黑体" panose="02010609060101010101" pitchFamily="49" charset="-122"/>
              </a:defRPr>
            </a:lvl1pPr>
            <a:lvl2pPr marL="742950" indent="-285750" algn="just">
              <a:lnSpc>
                <a:spcPct val="130000"/>
              </a:lnSpc>
              <a:spcAft>
                <a:spcPts val="600"/>
              </a:spcAft>
              <a:buClr>
                <a:srgbClr val="A6A1E0"/>
              </a:buClr>
              <a:buFont typeface="幼圆" pitchFamily="49" charset="-122"/>
              <a:buChar char=" "/>
              <a:defRPr sz="2000">
                <a:solidFill>
                  <a:srgbClr val="7D7D7D"/>
                </a:solidFill>
                <a:latin typeface="Arial" panose="020B0604020202020204" pitchFamily="34" charset="0"/>
                <a:ea typeface="黑体" panose="02010609060101010101" pitchFamily="49"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幼圆"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幼圆"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幼圆"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幼圆"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幼圆"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幼圆"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幼圆" pitchFamily="49" charset="-122"/>
              </a:defRPr>
            </a:lvl9pPr>
          </a:lstStyle>
          <a:p>
            <a:pPr algn="l" eaLnBrk="1" fontAlgn="auto" hangingPunct="1">
              <a:spcBef>
                <a:spcPct val="0"/>
              </a:spcBef>
              <a:buClrTx/>
              <a:buSzTx/>
              <a:buFont typeface="Arial" panose="020B0604020202020204" pitchFamily="34" charset="0"/>
              <a:buNone/>
              <a:defRPr/>
            </a:pPr>
            <a:endParaRPr lang="zh-CN" altLang="en-US" sz="4500" noProof="1">
              <a:solidFill>
                <a:srgbClr val="FFFFFF"/>
              </a:solidFill>
            </a:endParaRPr>
          </a:p>
        </p:txBody>
      </p:sp>
      <p:sp>
        <p:nvSpPr>
          <p:cNvPr id="6" name="MH_Number">
            <a:extLst>
              <a:ext uri="{FF2B5EF4-FFF2-40B4-BE49-F238E27FC236}">
                <a16:creationId xmlns:a16="http://schemas.microsoft.com/office/drawing/2014/main" id="{1E1DD190-0569-43D8-A218-76B032634914}"/>
              </a:ext>
            </a:extLst>
          </p:cNvPr>
          <p:cNvSpPr>
            <a:spLocks noChangeArrowheads="1"/>
          </p:cNvSpPr>
          <p:nvPr/>
        </p:nvSpPr>
        <p:spPr bwMode="auto">
          <a:xfrm>
            <a:off x="5931694" y="2450307"/>
            <a:ext cx="828675" cy="826294"/>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26993" tIns="0" rIns="0" bIns="26993" anchor="ctr"/>
          <a:lstStyle/>
          <a:p>
            <a:pPr algn="ctr" eaLnBrk="1" hangingPunct="1">
              <a:lnSpc>
                <a:spcPct val="110000"/>
              </a:lnSpc>
              <a:buSzPct val="60000"/>
              <a:buFont typeface="Arial" panose="020B0604020202020204" pitchFamily="34" charset="0"/>
              <a:buNone/>
            </a:pPr>
            <a:endParaRPr lang="zh-CN" altLang="en-US" sz="4500">
              <a:solidFill>
                <a:srgbClr val="FFFFFF"/>
              </a:solidFill>
            </a:endParaRPr>
          </a:p>
        </p:txBody>
      </p:sp>
      <p:sp>
        <p:nvSpPr>
          <p:cNvPr id="3" name="文本占位符 2"/>
          <p:cNvSpPr>
            <a:spLocks noGrp="1"/>
          </p:cNvSpPr>
          <p:nvPr>
            <p:ph type="body" idx="1"/>
          </p:nvPr>
        </p:nvSpPr>
        <p:spPr>
          <a:xfrm>
            <a:off x="623888" y="3442099"/>
            <a:ext cx="7886700" cy="1125140"/>
          </a:xfrm>
        </p:spPr>
        <p:txBody>
          <a:bodyPr/>
          <a:lstStyle>
            <a:lvl1pPr marL="0" indent="0">
              <a:buNone/>
              <a:defRPr sz="1800"/>
            </a:lvl1pPr>
            <a:lvl2pPr marL="342900" indent="0">
              <a:buNone/>
              <a:defRPr sz="1500"/>
            </a:lvl2pPr>
            <a:lvl3pPr marL="685800" indent="0">
              <a:buNone/>
              <a:defRPr sz="135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pPr lvl="0"/>
            <a:r>
              <a:rPr lang="zh-CN" altLang="en-US" noProof="1"/>
              <a:t>单击此处编辑母版文本样式</a:t>
            </a:r>
          </a:p>
        </p:txBody>
      </p:sp>
      <p:sp>
        <p:nvSpPr>
          <p:cNvPr id="2" name="标题 1"/>
          <p:cNvSpPr>
            <a:spLocks noGrp="1"/>
          </p:cNvSpPr>
          <p:nvPr>
            <p:ph type="title"/>
          </p:nvPr>
        </p:nvSpPr>
        <p:spPr>
          <a:xfrm>
            <a:off x="0" y="2451600"/>
            <a:ext cx="5842800" cy="826200"/>
          </a:xfrm>
        </p:spPr>
        <p:txBody>
          <a:bodyPr lIns="144000" tIns="0" rIns="144000" bIns="0">
            <a:normAutofit/>
          </a:bodyPr>
          <a:lstStyle>
            <a:lvl1pPr algn="r">
              <a:defRPr sz="2700" b="0">
                <a:solidFill>
                  <a:schemeClr val="bg1"/>
                </a:solidFill>
              </a:defRPr>
            </a:lvl1pPr>
          </a:lstStyle>
          <a:p>
            <a:r>
              <a:rPr lang="zh-CN" altLang="en-US" noProof="1"/>
              <a:t>单击此处编辑母版标题样式</a:t>
            </a:r>
          </a:p>
        </p:txBody>
      </p:sp>
      <p:sp>
        <p:nvSpPr>
          <p:cNvPr id="7" name="日期占位符 3">
            <a:extLst>
              <a:ext uri="{FF2B5EF4-FFF2-40B4-BE49-F238E27FC236}">
                <a16:creationId xmlns:a16="http://schemas.microsoft.com/office/drawing/2014/main" id="{CB87954B-0165-4E01-8160-9F79564261D0}"/>
              </a:ext>
            </a:extLst>
          </p:cNvPr>
          <p:cNvSpPr>
            <a:spLocks noGrp="1"/>
          </p:cNvSpPr>
          <p:nvPr>
            <p:ph type="dt" sz="half" idx="10"/>
          </p:nvPr>
        </p:nvSpPr>
        <p:spPr/>
        <p:txBody>
          <a:bodyPr/>
          <a:lstStyle>
            <a:lvl1pPr>
              <a:defRPr/>
            </a:lvl1pPr>
          </a:lstStyle>
          <a:p>
            <a:pPr>
              <a:defRPr/>
            </a:pPr>
            <a:endParaRPr lang="zh-CN" altLang="en-US"/>
          </a:p>
        </p:txBody>
      </p:sp>
      <p:sp>
        <p:nvSpPr>
          <p:cNvPr id="8" name="页脚占位符 4">
            <a:extLst>
              <a:ext uri="{FF2B5EF4-FFF2-40B4-BE49-F238E27FC236}">
                <a16:creationId xmlns:a16="http://schemas.microsoft.com/office/drawing/2014/main" id="{D853503E-2F6B-49B8-AE25-CD6C59D47F85}"/>
              </a:ext>
            </a:extLst>
          </p:cNvPr>
          <p:cNvSpPr>
            <a:spLocks noGrp="1"/>
          </p:cNvSpPr>
          <p:nvPr>
            <p:ph type="ftr" sz="quarter" idx="11"/>
          </p:nvPr>
        </p:nvSpPr>
        <p:spPr/>
        <p:txBody>
          <a:bodyPr/>
          <a:lstStyle>
            <a:lvl1pPr>
              <a:defRPr/>
            </a:lvl1pPr>
          </a:lstStyle>
          <a:p>
            <a:pPr>
              <a:defRPr/>
            </a:pPr>
            <a:endParaRPr lang="zh-CN" altLang="en-US"/>
          </a:p>
        </p:txBody>
      </p:sp>
      <p:sp>
        <p:nvSpPr>
          <p:cNvPr id="9" name="灯片编号占位符 5">
            <a:extLst>
              <a:ext uri="{FF2B5EF4-FFF2-40B4-BE49-F238E27FC236}">
                <a16:creationId xmlns:a16="http://schemas.microsoft.com/office/drawing/2014/main" id="{1163F723-814C-4E94-AFCB-55DA865D6255}"/>
              </a:ext>
            </a:extLst>
          </p:cNvPr>
          <p:cNvSpPr>
            <a:spLocks noGrp="1"/>
          </p:cNvSpPr>
          <p:nvPr>
            <p:ph type="sldNum" sz="quarter" idx="12"/>
          </p:nvPr>
        </p:nvSpPr>
        <p:spPr/>
        <p:txBody>
          <a:bodyPr/>
          <a:lstStyle>
            <a:lvl1pPr>
              <a:defRPr/>
            </a:lvl1pPr>
          </a:lstStyle>
          <a:p>
            <a:pPr>
              <a:defRPr/>
            </a:pPr>
            <a:fld id="{5DD15E72-3522-4AA1-B256-8BAA6972E299}" type="slidenum">
              <a:rPr altLang="en-US"/>
              <a:pPr>
                <a:defRPr/>
              </a:pPr>
              <a:t>‹#›</a:t>
            </a:fld>
            <a:endParaRPr lang="zh-CN" altLang="en-US"/>
          </a:p>
        </p:txBody>
      </p:sp>
    </p:spTree>
    <p:extLst>
      <p:ext uri="{BB962C8B-B14F-4D97-AF65-F5344CB8AC3E}">
        <p14:creationId xmlns:p14="http://schemas.microsoft.com/office/powerpoint/2010/main" val="203368009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noProof="1"/>
              <a:t>单击此处编辑母版标题样式</a:t>
            </a:r>
          </a:p>
        </p:txBody>
      </p:sp>
      <p:sp>
        <p:nvSpPr>
          <p:cNvPr id="3" name="内容占位符 2"/>
          <p:cNvSpPr>
            <a:spLocks noGrp="1"/>
          </p:cNvSpPr>
          <p:nvPr>
            <p:ph sz="half" idx="1"/>
          </p:nvPr>
        </p:nvSpPr>
        <p:spPr>
          <a:xfrm>
            <a:off x="468313" y="1047355"/>
            <a:ext cx="4038600" cy="3719908"/>
          </a:xfrm>
        </p:spPr>
        <p:txBody>
          <a:bodyPr/>
          <a:lstStyle>
            <a:lvl1pPr>
              <a:defRPr>
                <a:solidFill>
                  <a:schemeClr val="tx1">
                    <a:lumMod val="75000"/>
                  </a:schemeClr>
                </a:solidFill>
              </a:defRPr>
            </a:lvl1pPr>
            <a:lvl3pPr marL="540068">
              <a:defRPr sz="1500">
                <a:solidFill>
                  <a:schemeClr val="tx1">
                    <a:lumMod val="75000"/>
                  </a:schemeClr>
                </a:solidFill>
              </a:defRPr>
            </a:lvl3pPr>
            <a:lvl4pPr marL="810101">
              <a:defRPr sz="1350">
                <a:solidFill>
                  <a:schemeClr val="tx1">
                    <a:lumMod val="75000"/>
                  </a:schemeClr>
                </a:solidFill>
              </a:defRPr>
            </a:lvl4pPr>
            <a:lvl5pPr marL="1080135">
              <a:defRPr sz="1350">
                <a:solidFill>
                  <a:schemeClr val="tx1">
                    <a:lumMod val="75000"/>
                  </a:schemeClr>
                </a:solidFill>
              </a:defRPr>
            </a:lvl5pPr>
            <a:lvl6pPr marL="1350169">
              <a:defRPr sz="1350">
                <a:solidFill>
                  <a:schemeClr val="tx1">
                    <a:lumMod val="75000"/>
                  </a:schemeClr>
                </a:solidFill>
              </a:defRPr>
            </a:lvl6pPr>
          </a:lstStyle>
          <a:p>
            <a:pPr lvl="0"/>
            <a:r>
              <a:rPr lang="zh-CN" altLang="en-US" noProof="1"/>
              <a:t>单击此处编辑母版文本样式</a:t>
            </a:r>
          </a:p>
          <a:p>
            <a:pPr lvl="2"/>
            <a:r>
              <a:rPr lang="zh-CN" altLang="en-US" noProof="1"/>
              <a:t>第二级</a:t>
            </a:r>
          </a:p>
          <a:p>
            <a:pPr lvl="3"/>
            <a:r>
              <a:rPr lang="zh-CN" altLang="en-US" noProof="1"/>
              <a:t>第三级</a:t>
            </a:r>
          </a:p>
          <a:p>
            <a:pPr lvl="4"/>
            <a:r>
              <a:rPr lang="zh-CN" altLang="en-US" noProof="1"/>
              <a:t>第四级</a:t>
            </a:r>
          </a:p>
          <a:p>
            <a:pPr lvl="5"/>
            <a:r>
              <a:rPr lang="zh-CN" altLang="en-US" noProof="1"/>
              <a:t>第五级</a:t>
            </a:r>
          </a:p>
        </p:txBody>
      </p:sp>
      <p:sp>
        <p:nvSpPr>
          <p:cNvPr id="4" name="内容占位符 3"/>
          <p:cNvSpPr>
            <a:spLocks noGrp="1"/>
          </p:cNvSpPr>
          <p:nvPr>
            <p:ph sz="half" idx="2"/>
          </p:nvPr>
        </p:nvSpPr>
        <p:spPr>
          <a:xfrm>
            <a:off x="4659313" y="1047355"/>
            <a:ext cx="4038600" cy="3719908"/>
          </a:xfrm>
        </p:spPr>
        <p:txBody>
          <a:bodyPr/>
          <a:lstStyle>
            <a:lvl1pPr>
              <a:defRPr>
                <a:solidFill>
                  <a:schemeClr val="tx1">
                    <a:lumMod val="75000"/>
                  </a:schemeClr>
                </a:solidFill>
              </a:defRPr>
            </a:lvl1pPr>
            <a:lvl3pPr marL="540068">
              <a:defRPr sz="1500">
                <a:solidFill>
                  <a:schemeClr val="tx1">
                    <a:lumMod val="75000"/>
                  </a:schemeClr>
                </a:solidFill>
              </a:defRPr>
            </a:lvl3pPr>
            <a:lvl4pPr marL="810101">
              <a:defRPr sz="1350">
                <a:solidFill>
                  <a:schemeClr val="tx1">
                    <a:lumMod val="75000"/>
                  </a:schemeClr>
                </a:solidFill>
              </a:defRPr>
            </a:lvl4pPr>
            <a:lvl5pPr marL="1080135">
              <a:defRPr sz="1350">
                <a:solidFill>
                  <a:schemeClr val="tx1">
                    <a:lumMod val="75000"/>
                  </a:schemeClr>
                </a:solidFill>
              </a:defRPr>
            </a:lvl5pPr>
            <a:lvl6pPr marL="1350169">
              <a:defRPr sz="1350">
                <a:solidFill>
                  <a:schemeClr val="tx1">
                    <a:lumMod val="75000"/>
                  </a:schemeClr>
                </a:solidFill>
              </a:defRPr>
            </a:lvl6pPr>
          </a:lstStyle>
          <a:p>
            <a:pPr lvl="0"/>
            <a:r>
              <a:rPr lang="zh-CN" altLang="en-US" noProof="1"/>
              <a:t>单击此处编辑母版文本样式</a:t>
            </a:r>
          </a:p>
          <a:p>
            <a:pPr lvl="2"/>
            <a:r>
              <a:rPr lang="zh-CN" altLang="en-US" noProof="1"/>
              <a:t>第二级</a:t>
            </a:r>
          </a:p>
          <a:p>
            <a:pPr lvl="3"/>
            <a:r>
              <a:rPr lang="zh-CN" altLang="en-US" noProof="1"/>
              <a:t>第三级</a:t>
            </a:r>
          </a:p>
          <a:p>
            <a:pPr lvl="4"/>
            <a:r>
              <a:rPr lang="zh-CN" altLang="en-US" noProof="1"/>
              <a:t>第四级</a:t>
            </a:r>
          </a:p>
          <a:p>
            <a:pPr lvl="5"/>
            <a:r>
              <a:rPr lang="zh-CN" altLang="en-US" noProof="1"/>
              <a:t>第五级</a:t>
            </a:r>
          </a:p>
        </p:txBody>
      </p:sp>
      <p:sp>
        <p:nvSpPr>
          <p:cNvPr id="5" name="日期占位符 1">
            <a:extLst>
              <a:ext uri="{FF2B5EF4-FFF2-40B4-BE49-F238E27FC236}">
                <a16:creationId xmlns:a16="http://schemas.microsoft.com/office/drawing/2014/main" id="{4FA5C7A2-6139-4639-8DF9-B996FB0A36F4}"/>
              </a:ext>
            </a:extLst>
          </p:cNvPr>
          <p:cNvSpPr>
            <a:spLocks noGrp="1"/>
          </p:cNvSpPr>
          <p:nvPr>
            <p:ph type="dt" sz="half" idx="10"/>
          </p:nvPr>
        </p:nvSpPr>
        <p:spPr/>
        <p:txBody>
          <a:bodyPr/>
          <a:lstStyle>
            <a:lvl1pPr>
              <a:defRPr/>
            </a:lvl1pPr>
          </a:lstStyle>
          <a:p>
            <a:pPr>
              <a:defRPr/>
            </a:pPr>
            <a:endParaRPr lang="zh-CN" altLang="en-US"/>
          </a:p>
        </p:txBody>
      </p:sp>
      <p:sp>
        <p:nvSpPr>
          <p:cNvPr id="6" name="页脚占位符 2">
            <a:extLst>
              <a:ext uri="{FF2B5EF4-FFF2-40B4-BE49-F238E27FC236}">
                <a16:creationId xmlns:a16="http://schemas.microsoft.com/office/drawing/2014/main" id="{385F326D-1865-44DC-A40E-5CD79B6B2CD4}"/>
              </a:ext>
            </a:extLst>
          </p:cNvPr>
          <p:cNvSpPr>
            <a:spLocks noGrp="1"/>
          </p:cNvSpPr>
          <p:nvPr>
            <p:ph type="ftr" sz="quarter" idx="11"/>
          </p:nvPr>
        </p:nvSpPr>
        <p:spPr/>
        <p:txBody>
          <a:bodyPr/>
          <a:lstStyle>
            <a:lvl1pPr>
              <a:defRPr/>
            </a:lvl1pPr>
          </a:lstStyle>
          <a:p>
            <a:pPr>
              <a:defRPr/>
            </a:pPr>
            <a:endParaRPr lang="zh-CN" altLang="en-US"/>
          </a:p>
        </p:txBody>
      </p:sp>
      <p:sp>
        <p:nvSpPr>
          <p:cNvPr id="7" name="灯片编号占位符 3">
            <a:extLst>
              <a:ext uri="{FF2B5EF4-FFF2-40B4-BE49-F238E27FC236}">
                <a16:creationId xmlns:a16="http://schemas.microsoft.com/office/drawing/2014/main" id="{55E8AC94-D081-4E68-AF1D-4CD504C85ABA}"/>
              </a:ext>
            </a:extLst>
          </p:cNvPr>
          <p:cNvSpPr>
            <a:spLocks noGrp="1"/>
          </p:cNvSpPr>
          <p:nvPr>
            <p:ph type="sldNum" sz="quarter" idx="12"/>
          </p:nvPr>
        </p:nvSpPr>
        <p:spPr/>
        <p:txBody>
          <a:bodyPr/>
          <a:lstStyle>
            <a:lvl1pPr>
              <a:defRPr/>
            </a:lvl1pPr>
          </a:lstStyle>
          <a:p>
            <a:pPr>
              <a:defRPr/>
            </a:pPr>
            <a:fld id="{690598B8-D488-4C9D-8979-EEDEB1377D6B}" type="slidenum">
              <a:rPr altLang="en-US"/>
              <a:pPr>
                <a:defRPr/>
              </a:pPr>
              <a:t>‹#›</a:t>
            </a:fld>
            <a:endParaRPr lang="zh-CN" altLang="en-US"/>
          </a:p>
        </p:txBody>
      </p:sp>
    </p:spTree>
    <p:extLst>
      <p:ext uri="{BB962C8B-B14F-4D97-AF65-F5344CB8AC3E}">
        <p14:creationId xmlns:p14="http://schemas.microsoft.com/office/powerpoint/2010/main" val="10701760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67100" y="143100"/>
            <a:ext cx="7886700" cy="540000"/>
          </a:xfrm>
        </p:spPr>
        <p:txBody>
          <a:bodyPr>
            <a:normAutofit/>
          </a:bodyPr>
          <a:lstStyle/>
          <a:p>
            <a:r>
              <a:rPr lang="zh-CN" altLang="en-US" noProof="1"/>
              <a:t>单击此处编辑母版标题样式</a:t>
            </a:r>
          </a:p>
        </p:txBody>
      </p:sp>
      <p:sp>
        <p:nvSpPr>
          <p:cNvPr id="3" name="文本占位符 2"/>
          <p:cNvSpPr>
            <a:spLocks noGrp="1"/>
          </p:cNvSpPr>
          <p:nvPr>
            <p:ph type="body" idx="1"/>
          </p:nvPr>
        </p:nvSpPr>
        <p:spPr>
          <a:xfrm>
            <a:off x="630239" y="1260872"/>
            <a:ext cx="3868737"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noProof="1"/>
              <a:t>单击此处编辑母版文本样式</a:t>
            </a:r>
          </a:p>
        </p:txBody>
      </p:sp>
      <p:sp>
        <p:nvSpPr>
          <p:cNvPr id="4" name="内容占位符 3"/>
          <p:cNvSpPr>
            <a:spLocks noGrp="1"/>
          </p:cNvSpPr>
          <p:nvPr>
            <p:ph sz="half" idx="2"/>
          </p:nvPr>
        </p:nvSpPr>
        <p:spPr>
          <a:xfrm>
            <a:off x="630239" y="1878806"/>
            <a:ext cx="3868737" cy="2763441"/>
          </a:xfrm>
        </p:spPr>
        <p:txBody>
          <a:bodyPr/>
          <a:lstStyle>
            <a:lvl3pPr>
              <a:defRPr sz="1500"/>
            </a:lvl3pPr>
            <a:lvl4pPr>
              <a:defRPr sz="1350"/>
            </a:lvl4pPr>
            <a:lvl5pPr>
              <a:defRPr sz="1350"/>
            </a:lvl5pPr>
            <a:lvl6pPr>
              <a:defRPr sz="1350"/>
            </a:lvl6pPr>
          </a:lstStyle>
          <a:p>
            <a:pPr lvl="0"/>
            <a:r>
              <a:rPr lang="zh-CN" altLang="en-US" noProof="1"/>
              <a:t>单击此处编辑母版文本样式</a:t>
            </a:r>
          </a:p>
          <a:p>
            <a:pPr lvl="2"/>
            <a:r>
              <a:rPr lang="zh-CN" altLang="en-US" noProof="1"/>
              <a:t>第二级</a:t>
            </a:r>
          </a:p>
          <a:p>
            <a:pPr lvl="3"/>
            <a:r>
              <a:rPr lang="zh-CN" altLang="en-US" noProof="1"/>
              <a:t>第三级</a:t>
            </a:r>
          </a:p>
          <a:p>
            <a:pPr lvl="4"/>
            <a:r>
              <a:rPr lang="zh-CN" altLang="en-US" noProof="1"/>
              <a:t>第四级</a:t>
            </a:r>
          </a:p>
          <a:p>
            <a:pPr lvl="5"/>
            <a:r>
              <a:rPr lang="zh-CN" altLang="en-US" noProof="1"/>
              <a:t>第五级</a:t>
            </a:r>
          </a:p>
        </p:txBody>
      </p:sp>
      <p:sp>
        <p:nvSpPr>
          <p:cNvPr id="5" name="文本占位符 4"/>
          <p:cNvSpPr>
            <a:spLocks noGrp="1"/>
          </p:cNvSpPr>
          <p:nvPr>
            <p:ph type="body" sz="quarter" idx="3"/>
          </p:nvPr>
        </p:nvSpPr>
        <p:spPr>
          <a:xfrm>
            <a:off x="4629150" y="1260872"/>
            <a:ext cx="3887788"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noProof="1"/>
              <a:t>单击此处编辑母版文本样式</a:t>
            </a:r>
          </a:p>
        </p:txBody>
      </p:sp>
      <p:sp>
        <p:nvSpPr>
          <p:cNvPr id="6" name="内容占位符 5"/>
          <p:cNvSpPr>
            <a:spLocks noGrp="1"/>
          </p:cNvSpPr>
          <p:nvPr>
            <p:ph sz="quarter" idx="4"/>
          </p:nvPr>
        </p:nvSpPr>
        <p:spPr>
          <a:xfrm>
            <a:off x="4629150" y="1878806"/>
            <a:ext cx="3887788" cy="2763441"/>
          </a:xfrm>
        </p:spPr>
        <p:txBody>
          <a:bodyPr/>
          <a:lstStyle>
            <a:lvl3pPr>
              <a:defRPr sz="1500"/>
            </a:lvl3pPr>
            <a:lvl4pPr>
              <a:defRPr sz="1350"/>
            </a:lvl4pPr>
            <a:lvl5pPr>
              <a:defRPr sz="1350"/>
            </a:lvl5pPr>
            <a:lvl6pPr>
              <a:defRPr sz="1350"/>
            </a:lvl6pPr>
          </a:lstStyle>
          <a:p>
            <a:pPr lvl="0"/>
            <a:r>
              <a:rPr lang="zh-CN" altLang="en-US" noProof="1"/>
              <a:t>单击此处编辑母版文本样式</a:t>
            </a:r>
          </a:p>
          <a:p>
            <a:pPr lvl="2"/>
            <a:r>
              <a:rPr lang="zh-CN" altLang="en-US" noProof="1"/>
              <a:t>第二级</a:t>
            </a:r>
          </a:p>
          <a:p>
            <a:pPr lvl="3"/>
            <a:r>
              <a:rPr lang="zh-CN" altLang="en-US" noProof="1"/>
              <a:t>第三级</a:t>
            </a:r>
          </a:p>
          <a:p>
            <a:pPr lvl="4"/>
            <a:r>
              <a:rPr lang="zh-CN" altLang="en-US" noProof="1"/>
              <a:t>第四级</a:t>
            </a:r>
          </a:p>
          <a:p>
            <a:pPr lvl="5"/>
            <a:r>
              <a:rPr lang="zh-CN" altLang="en-US" noProof="1"/>
              <a:t>第五级</a:t>
            </a:r>
          </a:p>
        </p:txBody>
      </p:sp>
      <p:sp>
        <p:nvSpPr>
          <p:cNvPr id="7" name="日期占位符 1">
            <a:extLst>
              <a:ext uri="{FF2B5EF4-FFF2-40B4-BE49-F238E27FC236}">
                <a16:creationId xmlns:a16="http://schemas.microsoft.com/office/drawing/2014/main" id="{8AAFAF1C-3E4E-4169-8689-B9AAC2C91FE9}"/>
              </a:ext>
            </a:extLst>
          </p:cNvPr>
          <p:cNvSpPr>
            <a:spLocks noGrp="1"/>
          </p:cNvSpPr>
          <p:nvPr>
            <p:ph type="dt" sz="half" idx="10"/>
          </p:nvPr>
        </p:nvSpPr>
        <p:spPr/>
        <p:txBody>
          <a:bodyPr/>
          <a:lstStyle>
            <a:lvl1pPr>
              <a:defRPr/>
            </a:lvl1pPr>
          </a:lstStyle>
          <a:p>
            <a:pPr>
              <a:defRPr/>
            </a:pPr>
            <a:endParaRPr lang="zh-CN" altLang="en-US"/>
          </a:p>
        </p:txBody>
      </p:sp>
      <p:sp>
        <p:nvSpPr>
          <p:cNvPr id="8" name="页脚占位符 2">
            <a:extLst>
              <a:ext uri="{FF2B5EF4-FFF2-40B4-BE49-F238E27FC236}">
                <a16:creationId xmlns:a16="http://schemas.microsoft.com/office/drawing/2014/main" id="{248BB668-A173-4DA0-B56C-A7B5B2F381CD}"/>
              </a:ext>
            </a:extLst>
          </p:cNvPr>
          <p:cNvSpPr>
            <a:spLocks noGrp="1"/>
          </p:cNvSpPr>
          <p:nvPr>
            <p:ph type="ftr" sz="quarter" idx="11"/>
          </p:nvPr>
        </p:nvSpPr>
        <p:spPr/>
        <p:txBody>
          <a:bodyPr/>
          <a:lstStyle>
            <a:lvl1pPr>
              <a:defRPr/>
            </a:lvl1pPr>
          </a:lstStyle>
          <a:p>
            <a:pPr>
              <a:defRPr/>
            </a:pPr>
            <a:endParaRPr lang="zh-CN" altLang="en-US"/>
          </a:p>
        </p:txBody>
      </p:sp>
      <p:sp>
        <p:nvSpPr>
          <p:cNvPr id="9" name="灯片编号占位符 3">
            <a:extLst>
              <a:ext uri="{FF2B5EF4-FFF2-40B4-BE49-F238E27FC236}">
                <a16:creationId xmlns:a16="http://schemas.microsoft.com/office/drawing/2014/main" id="{ED7B3F91-6E21-42D7-A8C2-1A5240CD07D8}"/>
              </a:ext>
            </a:extLst>
          </p:cNvPr>
          <p:cNvSpPr>
            <a:spLocks noGrp="1"/>
          </p:cNvSpPr>
          <p:nvPr>
            <p:ph type="sldNum" sz="quarter" idx="12"/>
          </p:nvPr>
        </p:nvSpPr>
        <p:spPr/>
        <p:txBody>
          <a:bodyPr/>
          <a:lstStyle>
            <a:lvl1pPr>
              <a:defRPr/>
            </a:lvl1pPr>
          </a:lstStyle>
          <a:p>
            <a:pPr>
              <a:defRPr/>
            </a:pPr>
            <a:fld id="{316E5495-E57C-482A-B034-A342904BD606}" type="slidenum">
              <a:rPr altLang="en-US"/>
              <a:pPr>
                <a:defRPr/>
              </a:pPr>
              <a:t>‹#›</a:t>
            </a:fld>
            <a:endParaRPr lang="zh-CN" altLang="en-US"/>
          </a:p>
        </p:txBody>
      </p:sp>
    </p:spTree>
    <p:extLst>
      <p:ext uri="{BB962C8B-B14F-4D97-AF65-F5344CB8AC3E}">
        <p14:creationId xmlns:p14="http://schemas.microsoft.com/office/powerpoint/2010/main" val="42882485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60" name="Slide Number Placeholder 5">
            <a:extLst>
              <a:ext uri="{FF2B5EF4-FFF2-40B4-BE49-F238E27FC236}">
                <a16:creationId xmlns:a16="http://schemas.microsoft.com/office/drawing/2014/main" id="{06D2E944-F1EB-4F8A-AD7A-85305AFF0F74}"/>
              </a:ext>
            </a:extLst>
          </p:cNvPr>
          <p:cNvSpPr>
            <a:spLocks noGrp="1"/>
          </p:cNvSpPr>
          <p:nvPr>
            <p:ph type="sldNum" sz="quarter" idx="12"/>
          </p:nvPr>
        </p:nvSpPr>
        <p:spPr>
          <a:xfrm>
            <a:off x="6847529" y="4747679"/>
            <a:ext cx="2057400" cy="273844"/>
          </a:xfrm>
        </p:spPr>
        <p:txBody>
          <a:bodyPr/>
          <a:lstStyle>
            <a:lvl1pPr>
              <a:defRPr sz="1100">
                <a:solidFill>
                  <a:schemeClr val="tx1">
                    <a:lumMod val="85000"/>
                    <a:lumOff val="15000"/>
                  </a:schemeClr>
                </a:solidFill>
                <a:latin typeface="+mj-ea"/>
                <a:ea typeface="+mj-ea"/>
              </a:defRPr>
            </a:lvl1pPr>
          </a:lstStyle>
          <a:p>
            <a:fld id="{ACBECEF1-1935-4692-9C86-5FD89D9EDF46}" type="slidenum">
              <a:rPr lang="zh-CN" altLang="en-US" smtClean="0"/>
              <a:pPr/>
              <a:t>‹#›</a:t>
            </a:fld>
            <a:endParaRPr lang="zh-CN" altLang="en-US"/>
          </a:p>
        </p:txBody>
      </p:sp>
      <p:grpSp>
        <p:nvGrpSpPr>
          <p:cNvPr id="30" name="组合 29">
            <a:extLst>
              <a:ext uri="{FF2B5EF4-FFF2-40B4-BE49-F238E27FC236}">
                <a16:creationId xmlns:a16="http://schemas.microsoft.com/office/drawing/2014/main" id="{80CF846D-3858-4EA2-88C8-4FEF958641E5}"/>
              </a:ext>
            </a:extLst>
          </p:cNvPr>
          <p:cNvGrpSpPr/>
          <p:nvPr userDrawn="1"/>
        </p:nvGrpSpPr>
        <p:grpSpPr>
          <a:xfrm>
            <a:off x="207378" y="4666267"/>
            <a:ext cx="1253123" cy="407703"/>
            <a:chOff x="3302807" y="1034911"/>
            <a:chExt cx="2457878" cy="799669"/>
          </a:xfrm>
          <a:solidFill>
            <a:schemeClr val="accent1"/>
          </a:solidFill>
        </p:grpSpPr>
        <p:sp>
          <p:nvSpPr>
            <p:cNvPr id="31" name="íṡḷîḍê">
              <a:extLst>
                <a:ext uri="{FF2B5EF4-FFF2-40B4-BE49-F238E27FC236}">
                  <a16:creationId xmlns:a16="http://schemas.microsoft.com/office/drawing/2014/main" id="{C39ED63D-FD45-4A1B-AE24-2564605D72AC}"/>
                </a:ext>
              </a:extLst>
            </p:cNvPr>
            <p:cNvSpPr/>
            <p:nvPr/>
          </p:nvSpPr>
          <p:spPr bwMode="auto">
            <a:xfrm>
              <a:off x="3518669" y="1287918"/>
              <a:ext cx="364442" cy="336408"/>
            </a:xfrm>
            <a:custGeom>
              <a:avLst/>
              <a:gdLst>
                <a:gd name="T0" fmla="*/ 154 w 159"/>
                <a:gd name="T1" fmla="*/ 43 h 146"/>
                <a:gd name="T2" fmla="*/ 133 w 159"/>
                <a:gd name="T3" fmla="*/ 41 h 146"/>
                <a:gd name="T4" fmla="*/ 159 w 159"/>
                <a:gd name="T5" fmla="*/ 25 h 146"/>
                <a:gd name="T6" fmla="*/ 133 w 159"/>
                <a:gd name="T7" fmla="*/ 24 h 146"/>
                <a:gd name="T8" fmla="*/ 97 w 159"/>
                <a:gd name="T9" fmla="*/ 38 h 146"/>
                <a:gd name="T10" fmla="*/ 106 w 159"/>
                <a:gd name="T11" fmla="*/ 24 h 146"/>
                <a:gd name="T12" fmla="*/ 72 w 159"/>
                <a:gd name="T13" fmla="*/ 34 h 146"/>
                <a:gd name="T14" fmla="*/ 66 w 159"/>
                <a:gd name="T15" fmla="*/ 36 h 146"/>
                <a:gd name="T16" fmla="*/ 0 w 159"/>
                <a:gd name="T17" fmla="*/ 23 h 146"/>
                <a:gd name="T18" fmla="*/ 28 w 159"/>
                <a:gd name="T19" fmla="*/ 34 h 146"/>
                <a:gd name="T20" fmla="*/ 30 w 159"/>
                <a:gd name="T21" fmla="*/ 41 h 146"/>
                <a:gd name="T22" fmla="*/ 11 w 159"/>
                <a:gd name="T23" fmla="*/ 40 h 146"/>
                <a:gd name="T24" fmla="*/ 41 w 159"/>
                <a:gd name="T25" fmla="*/ 60 h 146"/>
                <a:gd name="T26" fmla="*/ 24 w 159"/>
                <a:gd name="T27" fmla="*/ 60 h 146"/>
                <a:gd name="T28" fmla="*/ 46 w 159"/>
                <a:gd name="T29" fmla="*/ 79 h 146"/>
                <a:gd name="T30" fmla="*/ 35 w 159"/>
                <a:gd name="T31" fmla="*/ 78 h 146"/>
                <a:gd name="T32" fmla="*/ 54 w 159"/>
                <a:gd name="T33" fmla="*/ 92 h 146"/>
                <a:gd name="T34" fmla="*/ 54 w 159"/>
                <a:gd name="T35" fmla="*/ 96 h 146"/>
                <a:gd name="T36" fmla="*/ 46 w 159"/>
                <a:gd name="T37" fmla="*/ 96 h 146"/>
                <a:gd name="T38" fmla="*/ 64 w 159"/>
                <a:gd name="T39" fmla="*/ 108 h 146"/>
                <a:gd name="T40" fmla="*/ 64 w 159"/>
                <a:gd name="T41" fmla="*/ 114 h 146"/>
                <a:gd name="T42" fmla="*/ 60 w 159"/>
                <a:gd name="T43" fmla="*/ 115 h 146"/>
                <a:gd name="T44" fmla="*/ 81 w 159"/>
                <a:gd name="T45" fmla="*/ 146 h 146"/>
                <a:gd name="T46" fmla="*/ 103 w 159"/>
                <a:gd name="T47" fmla="*/ 117 h 146"/>
                <a:gd name="T48" fmla="*/ 98 w 159"/>
                <a:gd name="T49" fmla="*/ 114 h 146"/>
                <a:gd name="T50" fmla="*/ 99 w 159"/>
                <a:gd name="T51" fmla="*/ 107 h 146"/>
                <a:gd name="T52" fmla="*/ 115 w 159"/>
                <a:gd name="T53" fmla="*/ 97 h 146"/>
                <a:gd name="T54" fmla="*/ 112 w 159"/>
                <a:gd name="T55" fmla="*/ 92 h 146"/>
                <a:gd name="T56" fmla="*/ 131 w 159"/>
                <a:gd name="T57" fmla="*/ 79 h 146"/>
                <a:gd name="T58" fmla="*/ 119 w 159"/>
                <a:gd name="T59" fmla="*/ 79 h 146"/>
                <a:gd name="T60" fmla="*/ 117 w 159"/>
                <a:gd name="T61" fmla="*/ 75 h 146"/>
                <a:gd name="T62" fmla="*/ 141 w 159"/>
                <a:gd name="T63" fmla="*/ 59 h 146"/>
                <a:gd name="T64" fmla="*/ 125 w 159"/>
                <a:gd name="T65" fmla="*/ 58 h 146"/>
                <a:gd name="T66" fmla="*/ 124 w 159"/>
                <a:gd name="T67" fmla="*/ 54 h 146"/>
                <a:gd name="T68" fmla="*/ 154 w 159"/>
                <a:gd name="T69" fmla="*/ 43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59" h="146">
                  <a:moveTo>
                    <a:pt x="154" y="43"/>
                  </a:moveTo>
                  <a:cubicBezTo>
                    <a:pt x="133" y="41"/>
                    <a:pt x="133" y="41"/>
                    <a:pt x="133" y="41"/>
                  </a:cubicBezTo>
                  <a:cubicBezTo>
                    <a:pt x="137" y="34"/>
                    <a:pt x="155" y="37"/>
                    <a:pt x="159" y="25"/>
                  </a:cubicBezTo>
                  <a:cubicBezTo>
                    <a:pt x="133" y="24"/>
                    <a:pt x="133" y="24"/>
                    <a:pt x="133" y="24"/>
                  </a:cubicBezTo>
                  <a:cubicBezTo>
                    <a:pt x="114" y="21"/>
                    <a:pt x="107" y="39"/>
                    <a:pt x="97" y="38"/>
                  </a:cubicBezTo>
                  <a:cubicBezTo>
                    <a:pt x="88" y="29"/>
                    <a:pt x="100" y="28"/>
                    <a:pt x="106" y="24"/>
                  </a:cubicBezTo>
                  <a:cubicBezTo>
                    <a:pt x="80" y="0"/>
                    <a:pt x="72" y="32"/>
                    <a:pt x="72" y="34"/>
                  </a:cubicBezTo>
                  <a:cubicBezTo>
                    <a:pt x="71" y="37"/>
                    <a:pt x="68" y="38"/>
                    <a:pt x="66" y="36"/>
                  </a:cubicBezTo>
                  <a:cubicBezTo>
                    <a:pt x="58" y="12"/>
                    <a:pt x="33" y="22"/>
                    <a:pt x="0" y="23"/>
                  </a:cubicBezTo>
                  <a:cubicBezTo>
                    <a:pt x="8" y="31"/>
                    <a:pt x="17" y="32"/>
                    <a:pt x="28" y="34"/>
                  </a:cubicBezTo>
                  <a:cubicBezTo>
                    <a:pt x="30" y="36"/>
                    <a:pt x="32" y="38"/>
                    <a:pt x="30" y="41"/>
                  </a:cubicBezTo>
                  <a:cubicBezTo>
                    <a:pt x="11" y="40"/>
                    <a:pt x="11" y="40"/>
                    <a:pt x="11" y="40"/>
                  </a:cubicBezTo>
                  <a:cubicBezTo>
                    <a:pt x="19" y="58"/>
                    <a:pt x="35" y="49"/>
                    <a:pt x="41" y="60"/>
                  </a:cubicBezTo>
                  <a:cubicBezTo>
                    <a:pt x="24" y="60"/>
                    <a:pt x="24" y="60"/>
                    <a:pt x="24" y="60"/>
                  </a:cubicBezTo>
                  <a:cubicBezTo>
                    <a:pt x="25" y="75"/>
                    <a:pt x="41" y="68"/>
                    <a:pt x="46" y="79"/>
                  </a:cubicBezTo>
                  <a:cubicBezTo>
                    <a:pt x="35" y="78"/>
                    <a:pt x="35" y="78"/>
                    <a:pt x="35" y="78"/>
                  </a:cubicBezTo>
                  <a:cubicBezTo>
                    <a:pt x="40" y="90"/>
                    <a:pt x="48" y="91"/>
                    <a:pt x="54" y="92"/>
                  </a:cubicBezTo>
                  <a:cubicBezTo>
                    <a:pt x="54" y="96"/>
                    <a:pt x="54" y="96"/>
                    <a:pt x="54" y="96"/>
                  </a:cubicBezTo>
                  <a:cubicBezTo>
                    <a:pt x="46" y="96"/>
                    <a:pt x="46" y="96"/>
                    <a:pt x="46" y="96"/>
                  </a:cubicBezTo>
                  <a:cubicBezTo>
                    <a:pt x="46" y="104"/>
                    <a:pt x="57" y="109"/>
                    <a:pt x="64" y="108"/>
                  </a:cubicBezTo>
                  <a:cubicBezTo>
                    <a:pt x="64" y="114"/>
                    <a:pt x="64" y="114"/>
                    <a:pt x="64" y="114"/>
                  </a:cubicBezTo>
                  <a:cubicBezTo>
                    <a:pt x="60" y="115"/>
                    <a:pt x="60" y="115"/>
                    <a:pt x="60" y="115"/>
                  </a:cubicBezTo>
                  <a:cubicBezTo>
                    <a:pt x="81" y="146"/>
                    <a:pt x="81" y="146"/>
                    <a:pt x="81" y="146"/>
                  </a:cubicBezTo>
                  <a:cubicBezTo>
                    <a:pt x="103" y="117"/>
                    <a:pt x="103" y="117"/>
                    <a:pt x="103" y="117"/>
                  </a:cubicBezTo>
                  <a:cubicBezTo>
                    <a:pt x="98" y="114"/>
                    <a:pt x="98" y="114"/>
                    <a:pt x="98" y="114"/>
                  </a:cubicBezTo>
                  <a:cubicBezTo>
                    <a:pt x="99" y="107"/>
                    <a:pt x="99" y="107"/>
                    <a:pt x="99" y="107"/>
                  </a:cubicBezTo>
                  <a:cubicBezTo>
                    <a:pt x="105" y="108"/>
                    <a:pt x="111" y="106"/>
                    <a:pt x="115" y="97"/>
                  </a:cubicBezTo>
                  <a:cubicBezTo>
                    <a:pt x="114" y="95"/>
                    <a:pt x="99" y="99"/>
                    <a:pt x="112" y="92"/>
                  </a:cubicBezTo>
                  <a:cubicBezTo>
                    <a:pt x="120" y="91"/>
                    <a:pt x="125" y="85"/>
                    <a:pt x="131" y="79"/>
                  </a:cubicBezTo>
                  <a:cubicBezTo>
                    <a:pt x="119" y="79"/>
                    <a:pt x="119" y="79"/>
                    <a:pt x="119" y="79"/>
                  </a:cubicBezTo>
                  <a:cubicBezTo>
                    <a:pt x="117" y="78"/>
                    <a:pt x="116" y="76"/>
                    <a:pt x="117" y="75"/>
                  </a:cubicBezTo>
                  <a:cubicBezTo>
                    <a:pt x="125" y="74"/>
                    <a:pt x="137" y="70"/>
                    <a:pt x="141" y="59"/>
                  </a:cubicBezTo>
                  <a:cubicBezTo>
                    <a:pt x="125" y="58"/>
                    <a:pt x="125" y="58"/>
                    <a:pt x="125" y="58"/>
                  </a:cubicBezTo>
                  <a:cubicBezTo>
                    <a:pt x="122" y="57"/>
                    <a:pt x="123" y="55"/>
                    <a:pt x="124" y="54"/>
                  </a:cubicBezTo>
                  <a:cubicBezTo>
                    <a:pt x="134" y="54"/>
                    <a:pt x="145" y="50"/>
                    <a:pt x="154"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32" name="íŝḻiḍè">
              <a:extLst>
                <a:ext uri="{FF2B5EF4-FFF2-40B4-BE49-F238E27FC236}">
                  <a16:creationId xmlns:a16="http://schemas.microsoft.com/office/drawing/2014/main" id="{698D11D8-C0D7-47B7-9A5D-FA54DDF7FD77}"/>
                </a:ext>
              </a:extLst>
            </p:cNvPr>
            <p:cNvSpPr/>
            <p:nvPr/>
          </p:nvSpPr>
          <p:spPr bwMode="auto">
            <a:xfrm>
              <a:off x="3344157" y="1504480"/>
              <a:ext cx="93914" cy="74290"/>
            </a:xfrm>
            <a:custGeom>
              <a:avLst/>
              <a:gdLst>
                <a:gd name="T0" fmla="*/ 6 w 41"/>
                <a:gd name="T1" fmla="*/ 15 h 32"/>
                <a:gd name="T2" fmla="*/ 9 w 41"/>
                <a:gd name="T3" fmla="*/ 16 h 32"/>
                <a:gd name="T4" fmla="*/ 37 w 41"/>
                <a:gd name="T5" fmla="*/ 18 h 32"/>
                <a:gd name="T6" fmla="*/ 41 w 41"/>
                <a:gd name="T7" fmla="*/ 16 h 32"/>
                <a:gd name="T8" fmla="*/ 32 w 41"/>
                <a:gd name="T9" fmla="*/ 0 h 32"/>
                <a:gd name="T10" fmla="*/ 28 w 41"/>
                <a:gd name="T11" fmla="*/ 1 h 32"/>
                <a:gd name="T12" fmla="*/ 35 w 41"/>
                <a:gd name="T13" fmla="*/ 14 h 32"/>
                <a:gd name="T14" fmla="*/ 30 w 41"/>
                <a:gd name="T15" fmla="*/ 13 h 32"/>
                <a:gd name="T16" fmla="*/ 4 w 41"/>
                <a:gd name="T17" fmla="*/ 12 h 32"/>
                <a:gd name="T18" fmla="*/ 0 w 41"/>
                <a:gd name="T19" fmla="*/ 14 h 32"/>
                <a:gd name="T20" fmla="*/ 10 w 41"/>
                <a:gd name="T21" fmla="*/ 32 h 32"/>
                <a:gd name="T22" fmla="*/ 14 w 41"/>
                <a:gd name="T23" fmla="*/ 30 h 32"/>
                <a:gd name="T24" fmla="*/ 6 w 41"/>
                <a:gd name="T25" fmla="*/ 1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 h="32">
                  <a:moveTo>
                    <a:pt x="6" y="15"/>
                  </a:moveTo>
                  <a:cubicBezTo>
                    <a:pt x="9" y="16"/>
                    <a:pt x="9" y="16"/>
                    <a:pt x="9" y="16"/>
                  </a:cubicBezTo>
                  <a:cubicBezTo>
                    <a:pt x="37" y="18"/>
                    <a:pt x="37" y="18"/>
                    <a:pt x="37" y="18"/>
                  </a:cubicBezTo>
                  <a:cubicBezTo>
                    <a:pt x="41" y="16"/>
                    <a:pt x="41" y="16"/>
                    <a:pt x="41" y="16"/>
                  </a:cubicBezTo>
                  <a:cubicBezTo>
                    <a:pt x="32" y="0"/>
                    <a:pt x="32" y="0"/>
                    <a:pt x="32" y="0"/>
                  </a:cubicBezTo>
                  <a:cubicBezTo>
                    <a:pt x="28" y="1"/>
                    <a:pt x="28" y="1"/>
                    <a:pt x="28" y="1"/>
                  </a:cubicBezTo>
                  <a:cubicBezTo>
                    <a:pt x="35" y="14"/>
                    <a:pt x="35" y="14"/>
                    <a:pt x="35" y="14"/>
                  </a:cubicBezTo>
                  <a:cubicBezTo>
                    <a:pt x="34" y="14"/>
                    <a:pt x="32" y="14"/>
                    <a:pt x="30" y="13"/>
                  </a:cubicBezTo>
                  <a:cubicBezTo>
                    <a:pt x="4" y="12"/>
                    <a:pt x="4" y="12"/>
                    <a:pt x="4" y="12"/>
                  </a:cubicBezTo>
                  <a:cubicBezTo>
                    <a:pt x="0" y="14"/>
                    <a:pt x="0" y="14"/>
                    <a:pt x="0" y="14"/>
                  </a:cubicBezTo>
                  <a:cubicBezTo>
                    <a:pt x="10" y="32"/>
                    <a:pt x="10" y="32"/>
                    <a:pt x="10" y="32"/>
                  </a:cubicBezTo>
                  <a:cubicBezTo>
                    <a:pt x="14" y="30"/>
                    <a:pt x="14" y="30"/>
                    <a:pt x="14" y="30"/>
                  </a:cubicBezTo>
                  <a:lnTo>
                    <a:pt x="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33" name="îS1iďê">
              <a:extLst>
                <a:ext uri="{FF2B5EF4-FFF2-40B4-BE49-F238E27FC236}">
                  <a16:creationId xmlns:a16="http://schemas.microsoft.com/office/drawing/2014/main" id="{FB16437F-395D-429A-88A4-2F25C8CEA8E3}"/>
                </a:ext>
              </a:extLst>
            </p:cNvPr>
            <p:cNvSpPr/>
            <p:nvPr/>
          </p:nvSpPr>
          <p:spPr bwMode="auto">
            <a:xfrm>
              <a:off x="3369388" y="1550736"/>
              <a:ext cx="91811" cy="71487"/>
            </a:xfrm>
            <a:custGeom>
              <a:avLst/>
              <a:gdLst>
                <a:gd name="T0" fmla="*/ 128 w 131"/>
                <a:gd name="T1" fmla="*/ 46 h 102"/>
                <a:gd name="T2" fmla="*/ 85 w 131"/>
                <a:gd name="T3" fmla="*/ 66 h 102"/>
                <a:gd name="T4" fmla="*/ 66 w 131"/>
                <a:gd name="T5" fmla="*/ 30 h 102"/>
                <a:gd name="T6" fmla="*/ 108 w 131"/>
                <a:gd name="T7" fmla="*/ 10 h 102"/>
                <a:gd name="T8" fmla="*/ 105 w 131"/>
                <a:gd name="T9" fmla="*/ 0 h 102"/>
                <a:gd name="T10" fmla="*/ 0 w 131"/>
                <a:gd name="T11" fmla="*/ 46 h 102"/>
                <a:gd name="T12" fmla="*/ 7 w 131"/>
                <a:gd name="T13" fmla="*/ 56 h 102"/>
                <a:gd name="T14" fmla="*/ 56 w 131"/>
                <a:gd name="T15" fmla="*/ 33 h 102"/>
                <a:gd name="T16" fmla="*/ 72 w 131"/>
                <a:gd name="T17" fmla="*/ 73 h 102"/>
                <a:gd name="T18" fmla="*/ 23 w 131"/>
                <a:gd name="T19" fmla="*/ 92 h 102"/>
                <a:gd name="T20" fmla="*/ 30 w 131"/>
                <a:gd name="T21" fmla="*/ 102 h 102"/>
                <a:gd name="T22" fmla="*/ 131 w 131"/>
                <a:gd name="T23" fmla="*/ 56 h 102"/>
                <a:gd name="T24" fmla="*/ 128 w 131"/>
                <a:gd name="T25" fmla="*/ 46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1" h="102">
                  <a:moveTo>
                    <a:pt x="128" y="46"/>
                  </a:moveTo>
                  <a:lnTo>
                    <a:pt x="85" y="66"/>
                  </a:lnTo>
                  <a:lnTo>
                    <a:pt x="66" y="30"/>
                  </a:lnTo>
                  <a:lnTo>
                    <a:pt x="108" y="10"/>
                  </a:lnTo>
                  <a:lnTo>
                    <a:pt x="105" y="0"/>
                  </a:lnTo>
                  <a:lnTo>
                    <a:pt x="0" y="46"/>
                  </a:lnTo>
                  <a:lnTo>
                    <a:pt x="7" y="56"/>
                  </a:lnTo>
                  <a:lnTo>
                    <a:pt x="56" y="33"/>
                  </a:lnTo>
                  <a:lnTo>
                    <a:pt x="72" y="73"/>
                  </a:lnTo>
                  <a:lnTo>
                    <a:pt x="23" y="92"/>
                  </a:lnTo>
                  <a:lnTo>
                    <a:pt x="30" y="102"/>
                  </a:lnTo>
                  <a:lnTo>
                    <a:pt x="131" y="56"/>
                  </a:lnTo>
                  <a:lnTo>
                    <a:pt x="128" y="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34" name="i$ḷíḓe">
              <a:extLst>
                <a:ext uri="{FF2B5EF4-FFF2-40B4-BE49-F238E27FC236}">
                  <a16:creationId xmlns:a16="http://schemas.microsoft.com/office/drawing/2014/main" id="{426A301C-2CA7-4502-80B8-D7FEFA2B4D9E}"/>
                </a:ext>
              </a:extLst>
            </p:cNvPr>
            <p:cNvSpPr/>
            <p:nvPr/>
          </p:nvSpPr>
          <p:spPr bwMode="auto">
            <a:xfrm>
              <a:off x="3394618" y="1599095"/>
              <a:ext cx="91811" cy="71487"/>
            </a:xfrm>
            <a:custGeom>
              <a:avLst/>
              <a:gdLst>
                <a:gd name="T0" fmla="*/ 72 w 131"/>
                <a:gd name="T1" fmla="*/ 76 h 102"/>
                <a:gd name="T2" fmla="*/ 85 w 131"/>
                <a:gd name="T3" fmla="*/ 69 h 102"/>
                <a:gd name="T4" fmla="*/ 66 w 131"/>
                <a:gd name="T5" fmla="*/ 30 h 102"/>
                <a:gd name="T6" fmla="*/ 98 w 131"/>
                <a:gd name="T7" fmla="*/ 17 h 102"/>
                <a:gd name="T8" fmla="*/ 118 w 131"/>
                <a:gd name="T9" fmla="*/ 56 h 102"/>
                <a:gd name="T10" fmla="*/ 131 w 131"/>
                <a:gd name="T11" fmla="*/ 53 h 102"/>
                <a:gd name="T12" fmla="*/ 105 w 131"/>
                <a:gd name="T13" fmla="*/ 0 h 102"/>
                <a:gd name="T14" fmla="*/ 0 w 131"/>
                <a:gd name="T15" fmla="*/ 50 h 102"/>
                <a:gd name="T16" fmla="*/ 30 w 131"/>
                <a:gd name="T17" fmla="*/ 102 h 102"/>
                <a:gd name="T18" fmla="*/ 39 w 131"/>
                <a:gd name="T19" fmla="*/ 96 h 102"/>
                <a:gd name="T20" fmla="*/ 20 w 131"/>
                <a:gd name="T21" fmla="*/ 53 h 102"/>
                <a:gd name="T22" fmla="*/ 52 w 131"/>
                <a:gd name="T23" fmla="*/ 36 h 102"/>
                <a:gd name="T24" fmla="*/ 72 w 131"/>
                <a:gd name="T25" fmla="*/ 76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1" h="102">
                  <a:moveTo>
                    <a:pt x="72" y="76"/>
                  </a:moveTo>
                  <a:lnTo>
                    <a:pt x="85" y="69"/>
                  </a:lnTo>
                  <a:lnTo>
                    <a:pt x="66" y="30"/>
                  </a:lnTo>
                  <a:lnTo>
                    <a:pt x="98" y="17"/>
                  </a:lnTo>
                  <a:lnTo>
                    <a:pt x="118" y="56"/>
                  </a:lnTo>
                  <a:lnTo>
                    <a:pt x="131" y="53"/>
                  </a:lnTo>
                  <a:lnTo>
                    <a:pt x="105" y="0"/>
                  </a:lnTo>
                  <a:lnTo>
                    <a:pt x="0" y="50"/>
                  </a:lnTo>
                  <a:lnTo>
                    <a:pt x="30" y="102"/>
                  </a:lnTo>
                  <a:lnTo>
                    <a:pt x="39" y="96"/>
                  </a:lnTo>
                  <a:lnTo>
                    <a:pt x="20" y="53"/>
                  </a:lnTo>
                  <a:lnTo>
                    <a:pt x="52" y="36"/>
                  </a:lnTo>
                  <a:lnTo>
                    <a:pt x="72" y="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35" name="îş1íḍé">
              <a:extLst>
                <a:ext uri="{FF2B5EF4-FFF2-40B4-BE49-F238E27FC236}">
                  <a16:creationId xmlns:a16="http://schemas.microsoft.com/office/drawing/2014/main" id="{FD4BBB9F-4436-453F-95C0-5E3100F9E665}"/>
                </a:ext>
              </a:extLst>
            </p:cNvPr>
            <p:cNvSpPr/>
            <p:nvPr/>
          </p:nvSpPr>
          <p:spPr bwMode="auto">
            <a:xfrm>
              <a:off x="3431063" y="1647453"/>
              <a:ext cx="73589" cy="53265"/>
            </a:xfrm>
            <a:custGeom>
              <a:avLst/>
              <a:gdLst>
                <a:gd name="T0" fmla="*/ 32 w 32"/>
                <a:gd name="T1" fmla="*/ 3 h 23"/>
                <a:gd name="T2" fmla="*/ 30 w 32"/>
                <a:gd name="T3" fmla="*/ 0 h 23"/>
                <a:gd name="T4" fmla="*/ 13 w 32"/>
                <a:gd name="T5" fmla="*/ 16 h 23"/>
                <a:gd name="T6" fmla="*/ 10 w 32"/>
                <a:gd name="T7" fmla="*/ 19 h 23"/>
                <a:gd name="T8" fmla="*/ 7 w 32"/>
                <a:gd name="T9" fmla="*/ 20 h 23"/>
                <a:gd name="T10" fmla="*/ 5 w 32"/>
                <a:gd name="T11" fmla="*/ 19 h 23"/>
                <a:gd name="T12" fmla="*/ 4 w 32"/>
                <a:gd name="T13" fmla="*/ 16 h 23"/>
                <a:gd name="T14" fmla="*/ 7 w 32"/>
                <a:gd name="T15" fmla="*/ 11 h 23"/>
                <a:gd name="T16" fmla="*/ 5 w 32"/>
                <a:gd name="T17" fmla="*/ 10 h 23"/>
                <a:gd name="T18" fmla="*/ 0 w 32"/>
                <a:gd name="T19" fmla="*/ 16 h 23"/>
                <a:gd name="T20" fmla="*/ 2 w 32"/>
                <a:gd name="T21" fmla="*/ 21 h 23"/>
                <a:gd name="T22" fmla="*/ 6 w 32"/>
                <a:gd name="T23" fmla="*/ 23 h 23"/>
                <a:gd name="T24" fmla="*/ 10 w 32"/>
                <a:gd name="T25" fmla="*/ 22 h 23"/>
                <a:gd name="T26" fmla="*/ 15 w 32"/>
                <a:gd name="T27" fmla="*/ 18 h 23"/>
                <a:gd name="T28" fmla="*/ 32 w 32"/>
                <a:gd name="T29" fmla="*/ 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 h="23">
                  <a:moveTo>
                    <a:pt x="32" y="3"/>
                  </a:moveTo>
                  <a:cubicBezTo>
                    <a:pt x="30" y="0"/>
                    <a:pt x="30" y="0"/>
                    <a:pt x="30" y="0"/>
                  </a:cubicBezTo>
                  <a:cubicBezTo>
                    <a:pt x="13" y="16"/>
                    <a:pt x="13" y="16"/>
                    <a:pt x="13" y="16"/>
                  </a:cubicBezTo>
                  <a:cubicBezTo>
                    <a:pt x="11" y="18"/>
                    <a:pt x="10" y="19"/>
                    <a:pt x="10" y="19"/>
                  </a:cubicBezTo>
                  <a:cubicBezTo>
                    <a:pt x="9" y="19"/>
                    <a:pt x="8" y="20"/>
                    <a:pt x="7" y="20"/>
                  </a:cubicBezTo>
                  <a:cubicBezTo>
                    <a:pt x="6" y="20"/>
                    <a:pt x="6" y="19"/>
                    <a:pt x="5" y="19"/>
                  </a:cubicBezTo>
                  <a:cubicBezTo>
                    <a:pt x="4" y="18"/>
                    <a:pt x="4" y="17"/>
                    <a:pt x="4" y="16"/>
                  </a:cubicBezTo>
                  <a:cubicBezTo>
                    <a:pt x="4" y="15"/>
                    <a:pt x="6" y="13"/>
                    <a:pt x="7" y="11"/>
                  </a:cubicBezTo>
                  <a:cubicBezTo>
                    <a:pt x="5" y="10"/>
                    <a:pt x="5" y="10"/>
                    <a:pt x="5" y="10"/>
                  </a:cubicBezTo>
                  <a:cubicBezTo>
                    <a:pt x="2" y="12"/>
                    <a:pt x="1" y="14"/>
                    <a:pt x="0" y="16"/>
                  </a:cubicBezTo>
                  <a:cubicBezTo>
                    <a:pt x="0" y="18"/>
                    <a:pt x="1" y="20"/>
                    <a:pt x="2" y="21"/>
                  </a:cubicBezTo>
                  <a:cubicBezTo>
                    <a:pt x="3" y="22"/>
                    <a:pt x="4" y="23"/>
                    <a:pt x="6" y="23"/>
                  </a:cubicBezTo>
                  <a:cubicBezTo>
                    <a:pt x="7" y="23"/>
                    <a:pt x="9" y="23"/>
                    <a:pt x="10" y="22"/>
                  </a:cubicBezTo>
                  <a:cubicBezTo>
                    <a:pt x="12" y="22"/>
                    <a:pt x="13" y="20"/>
                    <a:pt x="15" y="18"/>
                  </a:cubicBezTo>
                  <a:lnTo>
                    <a:pt x="32"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36" name="išḻïde">
              <a:extLst>
                <a:ext uri="{FF2B5EF4-FFF2-40B4-BE49-F238E27FC236}">
                  <a16:creationId xmlns:a16="http://schemas.microsoft.com/office/drawing/2014/main" id="{F1860DD9-4B41-447B-BA9E-660E6938F338}"/>
                </a:ext>
              </a:extLst>
            </p:cNvPr>
            <p:cNvSpPr/>
            <p:nvPr/>
          </p:nvSpPr>
          <p:spPr bwMode="auto">
            <a:xfrm>
              <a:off x="3465404" y="1659368"/>
              <a:ext cx="60273" cy="59572"/>
            </a:xfrm>
            <a:custGeom>
              <a:avLst/>
              <a:gdLst>
                <a:gd name="T0" fmla="*/ 79 w 86"/>
                <a:gd name="T1" fmla="*/ 0 h 85"/>
                <a:gd name="T2" fmla="*/ 0 w 86"/>
                <a:gd name="T3" fmla="*/ 79 h 85"/>
                <a:gd name="T4" fmla="*/ 7 w 86"/>
                <a:gd name="T5" fmla="*/ 85 h 85"/>
                <a:gd name="T6" fmla="*/ 86 w 86"/>
                <a:gd name="T7" fmla="*/ 6 h 85"/>
                <a:gd name="T8" fmla="*/ 79 w 86"/>
                <a:gd name="T9" fmla="*/ 0 h 85"/>
              </a:gdLst>
              <a:ahLst/>
              <a:cxnLst>
                <a:cxn ang="0">
                  <a:pos x="T0" y="T1"/>
                </a:cxn>
                <a:cxn ang="0">
                  <a:pos x="T2" y="T3"/>
                </a:cxn>
                <a:cxn ang="0">
                  <a:pos x="T4" y="T5"/>
                </a:cxn>
                <a:cxn ang="0">
                  <a:pos x="T6" y="T7"/>
                </a:cxn>
                <a:cxn ang="0">
                  <a:pos x="T8" y="T9"/>
                </a:cxn>
              </a:cxnLst>
              <a:rect l="0" t="0" r="r" b="b"/>
              <a:pathLst>
                <a:path w="86" h="85">
                  <a:moveTo>
                    <a:pt x="79" y="0"/>
                  </a:moveTo>
                  <a:lnTo>
                    <a:pt x="0" y="79"/>
                  </a:lnTo>
                  <a:lnTo>
                    <a:pt x="7" y="85"/>
                  </a:lnTo>
                  <a:lnTo>
                    <a:pt x="86" y="6"/>
                  </a:lnTo>
                  <a:lnTo>
                    <a:pt x="7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37" name="ís1ïḓè">
              <a:extLst>
                <a:ext uri="{FF2B5EF4-FFF2-40B4-BE49-F238E27FC236}">
                  <a16:creationId xmlns:a16="http://schemas.microsoft.com/office/drawing/2014/main" id="{9F946271-4CA3-4472-ACC0-B8CD80B76E74}"/>
                </a:ext>
              </a:extLst>
            </p:cNvPr>
            <p:cNvSpPr/>
            <p:nvPr/>
          </p:nvSpPr>
          <p:spPr bwMode="auto">
            <a:xfrm>
              <a:off x="3477319" y="1675487"/>
              <a:ext cx="73589" cy="80598"/>
            </a:xfrm>
            <a:custGeom>
              <a:avLst/>
              <a:gdLst>
                <a:gd name="T0" fmla="*/ 29 w 32"/>
                <a:gd name="T1" fmla="*/ 0 h 35"/>
                <a:gd name="T2" fmla="*/ 0 w 32"/>
                <a:gd name="T3" fmla="*/ 21 h 35"/>
                <a:gd name="T4" fmla="*/ 3 w 32"/>
                <a:gd name="T5" fmla="*/ 23 h 35"/>
                <a:gd name="T6" fmla="*/ 12 w 32"/>
                <a:gd name="T7" fmla="*/ 17 h 35"/>
                <a:gd name="T8" fmla="*/ 20 w 32"/>
                <a:gd name="T9" fmla="*/ 23 h 35"/>
                <a:gd name="T10" fmla="*/ 16 w 32"/>
                <a:gd name="T11" fmla="*/ 33 h 35"/>
                <a:gd name="T12" fmla="*/ 19 w 32"/>
                <a:gd name="T13" fmla="*/ 35 h 35"/>
                <a:gd name="T14" fmla="*/ 32 w 32"/>
                <a:gd name="T15" fmla="*/ 3 h 35"/>
                <a:gd name="T16" fmla="*/ 29 w 32"/>
                <a:gd name="T17" fmla="*/ 0 h 35"/>
                <a:gd name="T18" fmla="*/ 25 w 32"/>
                <a:gd name="T19" fmla="*/ 11 h 35"/>
                <a:gd name="T20" fmla="*/ 22 w 32"/>
                <a:gd name="T21" fmla="*/ 20 h 35"/>
                <a:gd name="T22" fmla="*/ 15 w 32"/>
                <a:gd name="T23" fmla="*/ 15 h 35"/>
                <a:gd name="T24" fmla="*/ 23 w 32"/>
                <a:gd name="T25" fmla="*/ 8 h 35"/>
                <a:gd name="T26" fmla="*/ 28 w 32"/>
                <a:gd name="T27" fmla="*/ 4 h 35"/>
                <a:gd name="T28" fmla="*/ 25 w 32"/>
                <a:gd name="T29" fmla="*/ 11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 h="35">
                  <a:moveTo>
                    <a:pt x="29" y="0"/>
                  </a:moveTo>
                  <a:cubicBezTo>
                    <a:pt x="0" y="21"/>
                    <a:pt x="0" y="21"/>
                    <a:pt x="0" y="21"/>
                  </a:cubicBezTo>
                  <a:cubicBezTo>
                    <a:pt x="3" y="23"/>
                    <a:pt x="3" y="23"/>
                    <a:pt x="3" y="23"/>
                  </a:cubicBezTo>
                  <a:cubicBezTo>
                    <a:pt x="12" y="17"/>
                    <a:pt x="12" y="17"/>
                    <a:pt x="12" y="17"/>
                  </a:cubicBezTo>
                  <a:cubicBezTo>
                    <a:pt x="20" y="23"/>
                    <a:pt x="20" y="23"/>
                    <a:pt x="20" y="23"/>
                  </a:cubicBezTo>
                  <a:cubicBezTo>
                    <a:pt x="16" y="33"/>
                    <a:pt x="16" y="33"/>
                    <a:pt x="16" y="33"/>
                  </a:cubicBezTo>
                  <a:cubicBezTo>
                    <a:pt x="19" y="35"/>
                    <a:pt x="19" y="35"/>
                    <a:pt x="19" y="35"/>
                  </a:cubicBezTo>
                  <a:cubicBezTo>
                    <a:pt x="32" y="3"/>
                    <a:pt x="32" y="3"/>
                    <a:pt x="32" y="3"/>
                  </a:cubicBezTo>
                  <a:lnTo>
                    <a:pt x="29" y="0"/>
                  </a:lnTo>
                  <a:close/>
                  <a:moveTo>
                    <a:pt x="25" y="11"/>
                  </a:moveTo>
                  <a:cubicBezTo>
                    <a:pt x="22" y="20"/>
                    <a:pt x="22" y="20"/>
                    <a:pt x="22" y="20"/>
                  </a:cubicBezTo>
                  <a:cubicBezTo>
                    <a:pt x="15" y="15"/>
                    <a:pt x="15" y="15"/>
                    <a:pt x="15" y="15"/>
                  </a:cubicBezTo>
                  <a:cubicBezTo>
                    <a:pt x="23" y="8"/>
                    <a:pt x="23" y="8"/>
                    <a:pt x="23" y="8"/>
                  </a:cubicBezTo>
                  <a:cubicBezTo>
                    <a:pt x="25" y="7"/>
                    <a:pt x="27" y="6"/>
                    <a:pt x="28" y="4"/>
                  </a:cubicBezTo>
                  <a:cubicBezTo>
                    <a:pt x="28" y="6"/>
                    <a:pt x="27" y="8"/>
                    <a:pt x="2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38" name="ïṩlïďê">
              <a:extLst>
                <a:ext uri="{FF2B5EF4-FFF2-40B4-BE49-F238E27FC236}">
                  <a16:creationId xmlns:a16="http://schemas.microsoft.com/office/drawing/2014/main" id="{C964D40F-5907-4024-897F-D7572ACB4413}"/>
                </a:ext>
              </a:extLst>
            </p:cNvPr>
            <p:cNvSpPr/>
            <p:nvPr/>
          </p:nvSpPr>
          <p:spPr bwMode="auto">
            <a:xfrm>
              <a:off x="3529882" y="1688803"/>
              <a:ext cx="80598" cy="87606"/>
            </a:xfrm>
            <a:custGeom>
              <a:avLst/>
              <a:gdLst>
                <a:gd name="T0" fmla="*/ 108 w 115"/>
                <a:gd name="T1" fmla="*/ 27 h 125"/>
                <a:gd name="T2" fmla="*/ 62 w 115"/>
                <a:gd name="T3" fmla="*/ 102 h 125"/>
                <a:gd name="T4" fmla="*/ 69 w 115"/>
                <a:gd name="T5" fmla="*/ 7 h 125"/>
                <a:gd name="T6" fmla="*/ 59 w 115"/>
                <a:gd name="T7" fmla="*/ 0 h 125"/>
                <a:gd name="T8" fmla="*/ 0 w 115"/>
                <a:gd name="T9" fmla="*/ 96 h 125"/>
                <a:gd name="T10" fmla="*/ 10 w 115"/>
                <a:gd name="T11" fmla="*/ 99 h 125"/>
                <a:gd name="T12" fmla="*/ 56 w 115"/>
                <a:gd name="T13" fmla="*/ 27 h 125"/>
                <a:gd name="T14" fmla="*/ 49 w 115"/>
                <a:gd name="T15" fmla="*/ 122 h 125"/>
                <a:gd name="T16" fmla="*/ 59 w 115"/>
                <a:gd name="T17" fmla="*/ 125 h 125"/>
                <a:gd name="T18" fmla="*/ 115 w 115"/>
                <a:gd name="T19" fmla="*/ 33 h 125"/>
                <a:gd name="T20" fmla="*/ 108 w 115"/>
                <a:gd name="T21" fmla="*/ 27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5" h="125">
                  <a:moveTo>
                    <a:pt x="108" y="27"/>
                  </a:moveTo>
                  <a:lnTo>
                    <a:pt x="62" y="102"/>
                  </a:lnTo>
                  <a:lnTo>
                    <a:pt x="69" y="7"/>
                  </a:lnTo>
                  <a:lnTo>
                    <a:pt x="59" y="0"/>
                  </a:lnTo>
                  <a:lnTo>
                    <a:pt x="0" y="96"/>
                  </a:lnTo>
                  <a:lnTo>
                    <a:pt x="10" y="99"/>
                  </a:lnTo>
                  <a:lnTo>
                    <a:pt x="56" y="27"/>
                  </a:lnTo>
                  <a:lnTo>
                    <a:pt x="49" y="122"/>
                  </a:lnTo>
                  <a:lnTo>
                    <a:pt x="59" y="125"/>
                  </a:lnTo>
                  <a:lnTo>
                    <a:pt x="115" y="33"/>
                  </a:lnTo>
                  <a:lnTo>
                    <a:pt x="108"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39" name="íSliḋê">
              <a:extLst>
                <a:ext uri="{FF2B5EF4-FFF2-40B4-BE49-F238E27FC236}">
                  <a16:creationId xmlns:a16="http://schemas.microsoft.com/office/drawing/2014/main" id="{055B3BC3-1E79-4D74-90A9-693D41142DC2}"/>
                </a:ext>
              </a:extLst>
            </p:cNvPr>
            <p:cNvSpPr/>
            <p:nvPr/>
          </p:nvSpPr>
          <p:spPr bwMode="auto">
            <a:xfrm>
              <a:off x="3594360" y="1714735"/>
              <a:ext cx="56769" cy="77794"/>
            </a:xfrm>
            <a:custGeom>
              <a:avLst/>
              <a:gdLst>
                <a:gd name="T0" fmla="*/ 19 w 25"/>
                <a:gd name="T1" fmla="*/ 1 h 34"/>
                <a:gd name="T2" fmla="*/ 13 w 25"/>
                <a:gd name="T3" fmla="*/ 1 h 34"/>
                <a:gd name="T4" fmla="*/ 8 w 25"/>
                <a:gd name="T5" fmla="*/ 5 h 34"/>
                <a:gd name="T6" fmla="*/ 3 w 25"/>
                <a:gd name="T7" fmla="*/ 13 h 34"/>
                <a:gd name="T8" fmla="*/ 1 w 25"/>
                <a:gd name="T9" fmla="*/ 22 h 34"/>
                <a:gd name="T10" fmla="*/ 2 w 25"/>
                <a:gd name="T11" fmla="*/ 29 h 34"/>
                <a:gd name="T12" fmla="*/ 6 w 25"/>
                <a:gd name="T13" fmla="*/ 33 h 34"/>
                <a:gd name="T14" fmla="*/ 11 w 25"/>
                <a:gd name="T15" fmla="*/ 33 h 34"/>
                <a:gd name="T16" fmla="*/ 17 w 25"/>
                <a:gd name="T17" fmla="*/ 31 h 34"/>
                <a:gd name="T18" fmla="*/ 21 w 25"/>
                <a:gd name="T19" fmla="*/ 20 h 34"/>
                <a:gd name="T20" fmla="*/ 13 w 25"/>
                <a:gd name="T21" fmla="*/ 17 h 34"/>
                <a:gd name="T22" fmla="*/ 11 w 25"/>
                <a:gd name="T23" fmla="*/ 20 h 34"/>
                <a:gd name="T24" fmla="*/ 17 w 25"/>
                <a:gd name="T25" fmla="*/ 22 h 34"/>
                <a:gd name="T26" fmla="*/ 15 w 25"/>
                <a:gd name="T27" fmla="*/ 28 h 34"/>
                <a:gd name="T28" fmla="*/ 12 w 25"/>
                <a:gd name="T29" fmla="*/ 29 h 34"/>
                <a:gd name="T30" fmla="*/ 8 w 25"/>
                <a:gd name="T31" fmla="*/ 29 h 34"/>
                <a:gd name="T32" fmla="*/ 5 w 25"/>
                <a:gd name="T33" fmla="*/ 26 h 34"/>
                <a:gd name="T34" fmla="*/ 4 w 25"/>
                <a:gd name="T35" fmla="*/ 21 h 34"/>
                <a:gd name="T36" fmla="*/ 6 w 25"/>
                <a:gd name="T37" fmla="*/ 14 h 34"/>
                <a:gd name="T38" fmla="*/ 9 w 25"/>
                <a:gd name="T39" fmla="*/ 8 h 34"/>
                <a:gd name="T40" fmla="*/ 11 w 25"/>
                <a:gd name="T41" fmla="*/ 5 h 34"/>
                <a:gd name="T42" fmla="*/ 15 w 25"/>
                <a:gd name="T43" fmla="*/ 4 h 34"/>
                <a:gd name="T44" fmla="*/ 18 w 25"/>
                <a:gd name="T45" fmla="*/ 4 h 34"/>
                <a:gd name="T46" fmla="*/ 20 w 25"/>
                <a:gd name="T47" fmla="*/ 6 h 34"/>
                <a:gd name="T48" fmla="*/ 21 w 25"/>
                <a:gd name="T49" fmla="*/ 9 h 34"/>
                <a:gd name="T50" fmla="*/ 21 w 25"/>
                <a:gd name="T51" fmla="*/ 13 h 34"/>
                <a:gd name="T52" fmla="*/ 24 w 25"/>
                <a:gd name="T53" fmla="*/ 13 h 34"/>
                <a:gd name="T54" fmla="*/ 24 w 25"/>
                <a:gd name="T55" fmla="*/ 7 h 34"/>
                <a:gd name="T56" fmla="*/ 23 w 25"/>
                <a:gd name="T57" fmla="*/ 3 h 34"/>
                <a:gd name="T58" fmla="*/ 19 w 25"/>
                <a:gd name="T59" fmla="*/ 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5" h="34">
                  <a:moveTo>
                    <a:pt x="19" y="1"/>
                  </a:moveTo>
                  <a:cubicBezTo>
                    <a:pt x="18" y="0"/>
                    <a:pt x="15" y="0"/>
                    <a:pt x="13" y="1"/>
                  </a:cubicBezTo>
                  <a:cubicBezTo>
                    <a:pt x="11" y="1"/>
                    <a:pt x="9" y="3"/>
                    <a:pt x="8" y="5"/>
                  </a:cubicBezTo>
                  <a:cubicBezTo>
                    <a:pt x="6" y="7"/>
                    <a:pt x="4" y="10"/>
                    <a:pt x="3" y="13"/>
                  </a:cubicBezTo>
                  <a:cubicBezTo>
                    <a:pt x="2" y="16"/>
                    <a:pt x="1" y="19"/>
                    <a:pt x="1" y="22"/>
                  </a:cubicBezTo>
                  <a:cubicBezTo>
                    <a:pt x="0" y="25"/>
                    <a:pt x="1" y="27"/>
                    <a:pt x="2" y="29"/>
                  </a:cubicBezTo>
                  <a:cubicBezTo>
                    <a:pt x="3" y="31"/>
                    <a:pt x="4" y="32"/>
                    <a:pt x="6" y="33"/>
                  </a:cubicBezTo>
                  <a:cubicBezTo>
                    <a:pt x="8" y="34"/>
                    <a:pt x="9" y="34"/>
                    <a:pt x="11" y="33"/>
                  </a:cubicBezTo>
                  <a:cubicBezTo>
                    <a:pt x="13" y="33"/>
                    <a:pt x="15" y="32"/>
                    <a:pt x="17" y="31"/>
                  </a:cubicBezTo>
                  <a:cubicBezTo>
                    <a:pt x="21" y="20"/>
                    <a:pt x="21" y="20"/>
                    <a:pt x="21" y="20"/>
                  </a:cubicBezTo>
                  <a:cubicBezTo>
                    <a:pt x="13" y="17"/>
                    <a:pt x="13" y="17"/>
                    <a:pt x="13" y="17"/>
                  </a:cubicBezTo>
                  <a:cubicBezTo>
                    <a:pt x="11" y="20"/>
                    <a:pt x="11" y="20"/>
                    <a:pt x="11" y="20"/>
                  </a:cubicBezTo>
                  <a:cubicBezTo>
                    <a:pt x="17" y="22"/>
                    <a:pt x="17" y="22"/>
                    <a:pt x="17" y="22"/>
                  </a:cubicBezTo>
                  <a:cubicBezTo>
                    <a:pt x="15" y="28"/>
                    <a:pt x="15" y="28"/>
                    <a:pt x="15" y="28"/>
                  </a:cubicBezTo>
                  <a:cubicBezTo>
                    <a:pt x="14" y="29"/>
                    <a:pt x="13" y="29"/>
                    <a:pt x="12" y="29"/>
                  </a:cubicBezTo>
                  <a:cubicBezTo>
                    <a:pt x="10" y="30"/>
                    <a:pt x="9" y="30"/>
                    <a:pt x="8" y="29"/>
                  </a:cubicBezTo>
                  <a:cubicBezTo>
                    <a:pt x="6" y="29"/>
                    <a:pt x="5" y="28"/>
                    <a:pt x="5" y="26"/>
                  </a:cubicBezTo>
                  <a:cubicBezTo>
                    <a:pt x="4" y="25"/>
                    <a:pt x="3" y="23"/>
                    <a:pt x="4" y="21"/>
                  </a:cubicBezTo>
                  <a:cubicBezTo>
                    <a:pt x="4" y="19"/>
                    <a:pt x="4" y="17"/>
                    <a:pt x="6" y="14"/>
                  </a:cubicBezTo>
                  <a:cubicBezTo>
                    <a:pt x="7" y="12"/>
                    <a:pt x="8" y="10"/>
                    <a:pt x="9" y="8"/>
                  </a:cubicBezTo>
                  <a:cubicBezTo>
                    <a:pt x="10" y="7"/>
                    <a:pt x="11" y="6"/>
                    <a:pt x="11" y="5"/>
                  </a:cubicBezTo>
                  <a:cubicBezTo>
                    <a:pt x="12" y="5"/>
                    <a:pt x="13" y="4"/>
                    <a:pt x="15" y="4"/>
                  </a:cubicBezTo>
                  <a:cubicBezTo>
                    <a:pt x="16" y="4"/>
                    <a:pt x="17" y="4"/>
                    <a:pt x="18" y="4"/>
                  </a:cubicBezTo>
                  <a:cubicBezTo>
                    <a:pt x="19" y="5"/>
                    <a:pt x="20" y="5"/>
                    <a:pt x="20" y="6"/>
                  </a:cubicBezTo>
                  <a:cubicBezTo>
                    <a:pt x="21" y="7"/>
                    <a:pt x="21" y="8"/>
                    <a:pt x="21" y="9"/>
                  </a:cubicBezTo>
                  <a:cubicBezTo>
                    <a:pt x="22" y="10"/>
                    <a:pt x="21" y="11"/>
                    <a:pt x="21" y="13"/>
                  </a:cubicBezTo>
                  <a:cubicBezTo>
                    <a:pt x="24" y="13"/>
                    <a:pt x="24" y="13"/>
                    <a:pt x="24" y="13"/>
                  </a:cubicBezTo>
                  <a:cubicBezTo>
                    <a:pt x="24" y="11"/>
                    <a:pt x="25" y="9"/>
                    <a:pt x="24" y="7"/>
                  </a:cubicBezTo>
                  <a:cubicBezTo>
                    <a:pt x="24" y="6"/>
                    <a:pt x="24" y="4"/>
                    <a:pt x="23" y="3"/>
                  </a:cubicBezTo>
                  <a:cubicBezTo>
                    <a:pt x="22" y="2"/>
                    <a:pt x="21" y="1"/>
                    <a:pt x="19"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40" name="ísļîdè">
              <a:extLst>
                <a:ext uri="{FF2B5EF4-FFF2-40B4-BE49-F238E27FC236}">
                  <a16:creationId xmlns:a16="http://schemas.microsoft.com/office/drawing/2014/main" id="{7BC03D1D-BAC2-4800-8D7A-9D860D4FDF6E}"/>
                </a:ext>
              </a:extLst>
            </p:cNvPr>
            <p:cNvSpPr/>
            <p:nvPr/>
          </p:nvSpPr>
          <p:spPr bwMode="auto">
            <a:xfrm>
              <a:off x="3681266" y="1716837"/>
              <a:ext cx="45555" cy="78495"/>
            </a:xfrm>
            <a:custGeom>
              <a:avLst/>
              <a:gdLst>
                <a:gd name="T0" fmla="*/ 17 w 20"/>
                <a:gd name="T1" fmla="*/ 19 h 34"/>
                <a:gd name="T2" fmla="*/ 15 w 20"/>
                <a:gd name="T3" fmla="*/ 27 h 34"/>
                <a:gd name="T4" fmla="*/ 10 w 20"/>
                <a:gd name="T5" fmla="*/ 30 h 34"/>
                <a:gd name="T6" fmla="*/ 7 w 20"/>
                <a:gd name="T7" fmla="*/ 29 h 34"/>
                <a:gd name="T8" fmla="*/ 4 w 20"/>
                <a:gd name="T9" fmla="*/ 25 h 34"/>
                <a:gd name="T10" fmla="*/ 4 w 20"/>
                <a:gd name="T11" fmla="*/ 19 h 34"/>
                <a:gd name="T12" fmla="*/ 4 w 20"/>
                <a:gd name="T13" fmla="*/ 0 h 34"/>
                <a:gd name="T14" fmla="*/ 0 w 20"/>
                <a:gd name="T15" fmla="*/ 0 h 34"/>
                <a:gd name="T16" fmla="*/ 0 w 20"/>
                <a:gd name="T17" fmla="*/ 19 h 34"/>
                <a:gd name="T18" fmla="*/ 1 w 20"/>
                <a:gd name="T19" fmla="*/ 27 h 34"/>
                <a:gd name="T20" fmla="*/ 5 w 20"/>
                <a:gd name="T21" fmla="*/ 32 h 34"/>
                <a:gd name="T22" fmla="*/ 10 w 20"/>
                <a:gd name="T23" fmla="*/ 34 h 34"/>
                <a:gd name="T24" fmla="*/ 16 w 20"/>
                <a:gd name="T25" fmla="*/ 32 h 34"/>
                <a:gd name="T26" fmla="*/ 19 w 20"/>
                <a:gd name="T27" fmla="*/ 27 h 34"/>
                <a:gd name="T28" fmla="*/ 20 w 20"/>
                <a:gd name="T29" fmla="*/ 19 h 34"/>
                <a:gd name="T30" fmla="*/ 20 w 20"/>
                <a:gd name="T31" fmla="*/ 0 h 34"/>
                <a:gd name="T32" fmla="*/ 17 w 20"/>
                <a:gd name="T33" fmla="*/ 0 h 34"/>
                <a:gd name="T34" fmla="*/ 17 w 20"/>
                <a:gd name="T35" fmla="*/ 19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 h="34">
                  <a:moveTo>
                    <a:pt x="17" y="19"/>
                  </a:moveTo>
                  <a:cubicBezTo>
                    <a:pt x="17" y="23"/>
                    <a:pt x="16" y="26"/>
                    <a:pt x="15" y="27"/>
                  </a:cubicBezTo>
                  <a:cubicBezTo>
                    <a:pt x="14" y="29"/>
                    <a:pt x="13" y="30"/>
                    <a:pt x="10" y="30"/>
                  </a:cubicBezTo>
                  <a:cubicBezTo>
                    <a:pt x="9" y="30"/>
                    <a:pt x="8" y="29"/>
                    <a:pt x="7" y="29"/>
                  </a:cubicBezTo>
                  <a:cubicBezTo>
                    <a:pt x="6" y="28"/>
                    <a:pt x="5" y="27"/>
                    <a:pt x="4" y="25"/>
                  </a:cubicBezTo>
                  <a:cubicBezTo>
                    <a:pt x="4" y="24"/>
                    <a:pt x="4" y="22"/>
                    <a:pt x="4" y="19"/>
                  </a:cubicBezTo>
                  <a:cubicBezTo>
                    <a:pt x="4" y="0"/>
                    <a:pt x="4" y="0"/>
                    <a:pt x="4" y="0"/>
                  </a:cubicBezTo>
                  <a:cubicBezTo>
                    <a:pt x="0" y="0"/>
                    <a:pt x="0" y="0"/>
                    <a:pt x="0" y="0"/>
                  </a:cubicBezTo>
                  <a:cubicBezTo>
                    <a:pt x="0" y="19"/>
                    <a:pt x="0" y="19"/>
                    <a:pt x="0" y="19"/>
                  </a:cubicBezTo>
                  <a:cubicBezTo>
                    <a:pt x="0" y="23"/>
                    <a:pt x="1" y="25"/>
                    <a:pt x="1" y="27"/>
                  </a:cubicBezTo>
                  <a:cubicBezTo>
                    <a:pt x="2" y="29"/>
                    <a:pt x="3" y="31"/>
                    <a:pt x="5" y="32"/>
                  </a:cubicBezTo>
                  <a:cubicBezTo>
                    <a:pt x="6" y="33"/>
                    <a:pt x="8" y="34"/>
                    <a:pt x="10" y="34"/>
                  </a:cubicBezTo>
                  <a:cubicBezTo>
                    <a:pt x="13" y="34"/>
                    <a:pt x="15" y="33"/>
                    <a:pt x="16" y="32"/>
                  </a:cubicBezTo>
                  <a:cubicBezTo>
                    <a:pt x="18" y="31"/>
                    <a:pt x="19" y="29"/>
                    <a:pt x="19" y="27"/>
                  </a:cubicBezTo>
                  <a:cubicBezTo>
                    <a:pt x="20" y="25"/>
                    <a:pt x="20" y="22"/>
                    <a:pt x="20" y="19"/>
                  </a:cubicBezTo>
                  <a:cubicBezTo>
                    <a:pt x="20" y="0"/>
                    <a:pt x="20" y="0"/>
                    <a:pt x="20" y="0"/>
                  </a:cubicBezTo>
                  <a:cubicBezTo>
                    <a:pt x="17" y="0"/>
                    <a:pt x="17" y="0"/>
                    <a:pt x="17" y="0"/>
                  </a:cubicBezTo>
                  <a:lnTo>
                    <a:pt x="1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41" name="îSlíḋé">
              <a:extLst>
                <a:ext uri="{FF2B5EF4-FFF2-40B4-BE49-F238E27FC236}">
                  <a16:creationId xmlns:a16="http://schemas.microsoft.com/office/drawing/2014/main" id="{6DD09F45-8FAD-44C3-B9A7-8234E5BC977B}"/>
                </a:ext>
              </a:extLst>
            </p:cNvPr>
            <p:cNvSpPr/>
            <p:nvPr/>
          </p:nvSpPr>
          <p:spPr bwMode="auto">
            <a:xfrm>
              <a:off x="3733829" y="1709829"/>
              <a:ext cx="55367" cy="80598"/>
            </a:xfrm>
            <a:custGeom>
              <a:avLst/>
              <a:gdLst>
                <a:gd name="T0" fmla="*/ 53 w 79"/>
                <a:gd name="T1" fmla="*/ 0 h 115"/>
                <a:gd name="T2" fmla="*/ 62 w 79"/>
                <a:gd name="T3" fmla="*/ 86 h 115"/>
                <a:gd name="T4" fmla="*/ 10 w 79"/>
                <a:gd name="T5" fmla="*/ 3 h 115"/>
                <a:gd name="T6" fmla="*/ 0 w 79"/>
                <a:gd name="T7" fmla="*/ 7 h 115"/>
                <a:gd name="T8" fmla="*/ 13 w 79"/>
                <a:gd name="T9" fmla="*/ 115 h 115"/>
                <a:gd name="T10" fmla="*/ 23 w 79"/>
                <a:gd name="T11" fmla="*/ 115 h 115"/>
                <a:gd name="T12" fmla="*/ 13 w 79"/>
                <a:gd name="T13" fmla="*/ 30 h 115"/>
                <a:gd name="T14" fmla="*/ 66 w 79"/>
                <a:gd name="T15" fmla="*/ 109 h 115"/>
                <a:gd name="T16" fmla="*/ 79 w 79"/>
                <a:gd name="T17" fmla="*/ 109 h 115"/>
                <a:gd name="T18" fmla="*/ 62 w 79"/>
                <a:gd name="T19" fmla="*/ 0 h 115"/>
                <a:gd name="T20" fmla="*/ 53 w 79"/>
                <a:gd name="T21"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 h="115">
                  <a:moveTo>
                    <a:pt x="53" y="0"/>
                  </a:moveTo>
                  <a:lnTo>
                    <a:pt x="62" y="86"/>
                  </a:lnTo>
                  <a:lnTo>
                    <a:pt x="10" y="3"/>
                  </a:lnTo>
                  <a:lnTo>
                    <a:pt x="0" y="7"/>
                  </a:lnTo>
                  <a:lnTo>
                    <a:pt x="13" y="115"/>
                  </a:lnTo>
                  <a:lnTo>
                    <a:pt x="23" y="115"/>
                  </a:lnTo>
                  <a:lnTo>
                    <a:pt x="13" y="30"/>
                  </a:lnTo>
                  <a:lnTo>
                    <a:pt x="66" y="109"/>
                  </a:lnTo>
                  <a:lnTo>
                    <a:pt x="79" y="109"/>
                  </a:lnTo>
                  <a:lnTo>
                    <a:pt x="62" y="0"/>
                  </a:lnTo>
                  <a:lnTo>
                    <a:pt x="5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42" name="íŝ1ïḓê">
              <a:extLst>
                <a:ext uri="{FF2B5EF4-FFF2-40B4-BE49-F238E27FC236}">
                  <a16:creationId xmlns:a16="http://schemas.microsoft.com/office/drawing/2014/main" id="{7283B66C-D810-4092-9369-2E441201EF6D}"/>
                </a:ext>
              </a:extLst>
            </p:cNvPr>
            <p:cNvSpPr/>
            <p:nvPr/>
          </p:nvSpPr>
          <p:spPr bwMode="auto">
            <a:xfrm>
              <a:off x="3782188" y="1695812"/>
              <a:ext cx="32239" cy="76393"/>
            </a:xfrm>
            <a:custGeom>
              <a:avLst/>
              <a:gdLst>
                <a:gd name="T0" fmla="*/ 0 w 46"/>
                <a:gd name="T1" fmla="*/ 4 h 109"/>
                <a:gd name="T2" fmla="*/ 36 w 46"/>
                <a:gd name="T3" fmla="*/ 109 h 109"/>
                <a:gd name="T4" fmla="*/ 46 w 46"/>
                <a:gd name="T5" fmla="*/ 106 h 109"/>
                <a:gd name="T6" fmla="*/ 10 w 46"/>
                <a:gd name="T7" fmla="*/ 0 h 109"/>
                <a:gd name="T8" fmla="*/ 0 w 46"/>
                <a:gd name="T9" fmla="*/ 4 h 109"/>
              </a:gdLst>
              <a:ahLst/>
              <a:cxnLst>
                <a:cxn ang="0">
                  <a:pos x="T0" y="T1"/>
                </a:cxn>
                <a:cxn ang="0">
                  <a:pos x="T2" y="T3"/>
                </a:cxn>
                <a:cxn ang="0">
                  <a:pos x="T4" y="T5"/>
                </a:cxn>
                <a:cxn ang="0">
                  <a:pos x="T6" y="T7"/>
                </a:cxn>
                <a:cxn ang="0">
                  <a:pos x="T8" y="T9"/>
                </a:cxn>
              </a:cxnLst>
              <a:rect l="0" t="0" r="r" b="b"/>
              <a:pathLst>
                <a:path w="46" h="109">
                  <a:moveTo>
                    <a:pt x="0" y="4"/>
                  </a:moveTo>
                  <a:lnTo>
                    <a:pt x="36" y="109"/>
                  </a:lnTo>
                  <a:lnTo>
                    <a:pt x="46" y="106"/>
                  </a:lnTo>
                  <a:lnTo>
                    <a:pt x="10" y="0"/>
                  </a:lnTo>
                  <a:lnTo>
                    <a:pt x="0"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43" name="ï$ľíḑè">
              <a:extLst>
                <a:ext uri="{FF2B5EF4-FFF2-40B4-BE49-F238E27FC236}">
                  <a16:creationId xmlns:a16="http://schemas.microsoft.com/office/drawing/2014/main" id="{B8B1D0DE-FDC6-4F74-958D-8B419F26D72E}"/>
                </a:ext>
              </a:extLst>
            </p:cNvPr>
            <p:cNvSpPr/>
            <p:nvPr/>
          </p:nvSpPr>
          <p:spPr bwMode="auto">
            <a:xfrm>
              <a:off x="3793401" y="1679692"/>
              <a:ext cx="55367" cy="83401"/>
            </a:xfrm>
            <a:custGeom>
              <a:avLst/>
              <a:gdLst>
                <a:gd name="T0" fmla="*/ 17 w 24"/>
                <a:gd name="T1" fmla="*/ 1 h 36"/>
                <a:gd name="T2" fmla="*/ 20 w 24"/>
                <a:gd name="T3" fmla="*/ 26 h 36"/>
                <a:gd name="T4" fmla="*/ 21 w 24"/>
                <a:gd name="T5" fmla="*/ 32 h 36"/>
                <a:gd name="T6" fmla="*/ 18 w 24"/>
                <a:gd name="T7" fmla="*/ 27 h 36"/>
                <a:gd name="T8" fmla="*/ 3 w 24"/>
                <a:gd name="T9" fmla="*/ 7 h 36"/>
                <a:gd name="T10" fmla="*/ 0 w 24"/>
                <a:gd name="T11" fmla="*/ 8 h 36"/>
                <a:gd name="T12" fmla="*/ 21 w 24"/>
                <a:gd name="T13" fmla="*/ 36 h 36"/>
                <a:gd name="T14" fmla="*/ 24 w 24"/>
                <a:gd name="T15" fmla="*/ 35 h 36"/>
                <a:gd name="T16" fmla="*/ 19 w 24"/>
                <a:gd name="T17" fmla="*/ 0 h 36"/>
                <a:gd name="T18" fmla="*/ 17 w 24"/>
                <a:gd name="T19" fmla="*/ 1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36">
                  <a:moveTo>
                    <a:pt x="17" y="1"/>
                  </a:moveTo>
                  <a:cubicBezTo>
                    <a:pt x="20" y="26"/>
                    <a:pt x="20" y="26"/>
                    <a:pt x="20" y="26"/>
                  </a:cubicBezTo>
                  <a:cubicBezTo>
                    <a:pt x="20" y="28"/>
                    <a:pt x="21" y="30"/>
                    <a:pt x="21" y="32"/>
                  </a:cubicBezTo>
                  <a:cubicBezTo>
                    <a:pt x="20" y="30"/>
                    <a:pt x="19" y="29"/>
                    <a:pt x="18" y="27"/>
                  </a:cubicBezTo>
                  <a:cubicBezTo>
                    <a:pt x="3" y="7"/>
                    <a:pt x="3" y="7"/>
                    <a:pt x="3" y="7"/>
                  </a:cubicBezTo>
                  <a:cubicBezTo>
                    <a:pt x="0" y="8"/>
                    <a:pt x="0" y="8"/>
                    <a:pt x="0" y="8"/>
                  </a:cubicBezTo>
                  <a:cubicBezTo>
                    <a:pt x="21" y="36"/>
                    <a:pt x="21" y="36"/>
                    <a:pt x="21" y="36"/>
                  </a:cubicBezTo>
                  <a:cubicBezTo>
                    <a:pt x="24" y="35"/>
                    <a:pt x="24" y="35"/>
                    <a:pt x="24" y="35"/>
                  </a:cubicBezTo>
                  <a:cubicBezTo>
                    <a:pt x="19" y="0"/>
                    <a:pt x="19" y="0"/>
                    <a:pt x="19" y="0"/>
                  </a:cubicBezTo>
                  <a:lnTo>
                    <a:pt x="1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44" name="ïṧ1íḓè">
              <a:extLst>
                <a:ext uri="{FF2B5EF4-FFF2-40B4-BE49-F238E27FC236}">
                  <a16:creationId xmlns:a16="http://schemas.microsoft.com/office/drawing/2014/main" id="{C21EECE4-AE5E-4A88-AABC-393EFA879EC8}"/>
                </a:ext>
              </a:extLst>
            </p:cNvPr>
            <p:cNvSpPr/>
            <p:nvPr/>
          </p:nvSpPr>
          <p:spPr bwMode="auto">
            <a:xfrm>
              <a:off x="3843863" y="1661470"/>
              <a:ext cx="68683" cy="78495"/>
            </a:xfrm>
            <a:custGeom>
              <a:avLst/>
              <a:gdLst>
                <a:gd name="T0" fmla="*/ 62 w 98"/>
                <a:gd name="T1" fmla="*/ 99 h 112"/>
                <a:gd name="T2" fmla="*/ 40 w 98"/>
                <a:gd name="T3" fmla="*/ 66 h 112"/>
                <a:gd name="T4" fmla="*/ 66 w 98"/>
                <a:gd name="T5" fmla="*/ 49 h 112"/>
                <a:gd name="T6" fmla="*/ 59 w 98"/>
                <a:gd name="T7" fmla="*/ 39 h 112"/>
                <a:gd name="T8" fmla="*/ 33 w 98"/>
                <a:gd name="T9" fmla="*/ 56 h 112"/>
                <a:gd name="T10" fmla="*/ 13 w 98"/>
                <a:gd name="T11" fmla="*/ 26 h 112"/>
                <a:gd name="T12" fmla="*/ 40 w 98"/>
                <a:gd name="T13" fmla="*/ 10 h 112"/>
                <a:gd name="T14" fmla="*/ 33 w 98"/>
                <a:gd name="T15" fmla="*/ 0 h 112"/>
                <a:gd name="T16" fmla="*/ 0 w 98"/>
                <a:gd name="T17" fmla="*/ 20 h 112"/>
                <a:gd name="T18" fmla="*/ 62 w 98"/>
                <a:gd name="T19" fmla="*/ 112 h 112"/>
                <a:gd name="T20" fmla="*/ 98 w 98"/>
                <a:gd name="T21" fmla="*/ 92 h 112"/>
                <a:gd name="T22" fmla="*/ 89 w 98"/>
                <a:gd name="T23" fmla="*/ 79 h 112"/>
                <a:gd name="T24" fmla="*/ 62 w 98"/>
                <a:gd name="T25" fmla="*/ 99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8" h="112">
                  <a:moveTo>
                    <a:pt x="62" y="99"/>
                  </a:moveTo>
                  <a:lnTo>
                    <a:pt x="40" y="66"/>
                  </a:lnTo>
                  <a:lnTo>
                    <a:pt x="66" y="49"/>
                  </a:lnTo>
                  <a:lnTo>
                    <a:pt x="59" y="39"/>
                  </a:lnTo>
                  <a:lnTo>
                    <a:pt x="33" y="56"/>
                  </a:lnTo>
                  <a:lnTo>
                    <a:pt x="13" y="26"/>
                  </a:lnTo>
                  <a:lnTo>
                    <a:pt x="40" y="10"/>
                  </a:lnTo>
                  <a:lnTo>
                    <a:pt x="33" y="0"/>
                  </a:lnTo>
                  <a:lnTo>
                    <a:pt x="0" y="20"/>
                  </a:lnTo>
                  <a:lnTo>
                    <a:pt x="62" y="112"/>
                  </a:lnTo>
                  <a:lnTo>
                    <a:pt x="98" y="92"/>
                  </a:lnTo>
                  <a:lnTo>
                    <a:pt x="89" y="79"/>
                  </a:lnTo>
                  <a:lnTo>
                    <a:pt x="62" y="9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45" name="işļïḑê">
              <a:extLst>
                <a:ext uri="{FF2B5EF4-FFF2-40B4-BE49-F238E27FC236}">
                  <a16:creationId xmlns:a16="http://schemas.microsoft.com/office/drawing/2014/main" id="{6E1A4E8B-56D3-49CD-B687-49377DD23B06}"/>
                </a:ext>
              </a:extLst>
            </p:cNvPr>
            <p:cNvSpPr/>
            <p:nvPr/>
          </p:nvSpPr>
          <p:spPr bwMode="auto">
            <a:xfrm>
              <a:off x="3876102" y="1636239"/>
              <a:ext cx="82700" cy="78495"/>
            </a:xfrm>
            <a:custGeom>
              <a:avLst/>
              <a:gdLst>
                <a:gd name="T0" fmla="*/ 22 w 36"/>
                <a:gd name="T1" fmla="*/ 16 h 34"/>
                <a:gd name="T2" fmla="*/ 20 w 36"/>
                <a:gd name="T3" fmla="*/ 16 h 34"/>
                <a:gd name="T4" fmla="*/ 22 w 36"/>
                <a:gd name="T5" fmla="*/ 11 h 34"/>
                <a:gd name="T6" fmla="*/ 19 w 36"/>
                <a:gd name="T7" fmla="*/ 5 h 34"/>
                <a:gd name="T8" fmla="*/ 15 w 36"/>
                <a:gd name="T9" fmla="*/ 2 h 34"/>
                <a:gd name="T10" fmla="*/ 12 w 36"/>
                <a:gd name="T11" fmla="*/ 0 h 34"/>
                <a:gd name="T12" fmla="*/ 8 w 36"/>
                <a:gd name="T13" fmla="*/ 2 h 34"/>
                <a:gd name="T14" fmla="*/ 0 w 36"/>
                <a:gd name="T15" fmla="*/ 7 h 34"/>
                <a:gd name="T16" fmla="*/ 21 w 36"/>
                <a:gd name="T17" fmla="*/ 34 h 34"/>
                <a:gd name="T18" fmla="*/ 23 w 36"/>
                <a:gd name="T19" fmla="*/ 33 h 34"/>
                <a:gd name="T20" fmla="*/ 14 w 36"/>
                <a:gd name="T21" fmla="*/ 21 h 34"/>
                <a:gd name="T22" fmla="*/ 16 w 36"/>
                <a:gd name="T23" fmla="*/ 19 h 34"/>
                <a:gd name="T24" fmla="*/ 18 w 36"/>
                <a:gd name="T25" fmla="*/ 18 h 34"/>
                <a:gd name="T26" fmla="*/ 19 w 36"/>
                <a:gd name="T27" fmla="*/ 18 h 34"/>
                <a:gd name="T28" fmla="*/ 22 w 36"/>
                <a:gd name="T29" fmla="*/ 19 h 34"/>
                <a:gd name="T30" fmla="*/ 26 w 36"/>
                <a:gd name="T31" fmla="*/ 22 h 34"/>
                <a:gd name="T32" fmla="*/ 33 w 36"/>
                <a:gd name="T33" fmla="*/ 26 h 34"/>
                <a:gd name="T34" fmla="*/ 36 w 36"/>
                <a:gd name="T35" fmla="*/ 24 h 34"/>
                <a:gd name="T36" fmla="*/ 27 w 36"/>
                <a:gd name="T37" fmla="*/ 19 h 34"/>
                <a:gd name="T38" fmla="*/ 22 w 36"/>
                <a:gd name="T39" fmla="*/ 16 h 34"/>
                <a:gd name="T40" fmla="*/ 18 w 36"/>
                <a:gd name="T41" fmla="*/ 12 h 34"/>
                <a:gd name="T42" fmla="*/ 16 w 36"/>
                <a:gd name="T43" fmla="*/ 14 h 34"/>
                <a:gd name="T44" fmla="*/ 12 w 36"/>
                <a:gd name="T45" fmla="*/ 18 h 34"/>
                <a:gd name="T46" fmla="*/ 5 w 36"/>
                <a:gd name="T47" fmla="*/ 9 h 34"/>
                <a:gd name="T48" fmla="*/ 10 w 36"/>
                <a:gd name="T49" fmla="*/ 5 h 34"/>
                <a:gd name="T50" fmla="*/ 14 w 36"/>
                <a:gd name="T51" fmla="*/ 4 h 34"/>
                <a:gd name="T52" fmla="*/ 17 w 36"/>
                <a:gd name="T53" fmla="*/ 7 h 34"/>
                <a:gd name="T54" fmla="*/ 18 w 36"/>
                <a:gd name="T55" fmla="*/ 10 h 34"/>
                <a:gd name="T56" fmla="*/ 18 w 36"/>
                <a:gd name="T57" fmla="*/ 1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6" h="34">
                  <a:moveTo>
                    <a:pt x="22" y="16"/>
                  </a:moveTo>
                  <a:cubicBezTo>
                    <a:pt x="22" y="16"/>
                    <a:pt x="21" y="16"/>
                    <a:pt x="20" y="16"/>
                  </a:cubicBezTo>
                  <a:cubicBezTo>
                    <a:pt x="21" y="14"/>
                    <a:pt x="22" y="13"/>
                    <a:pt x="22" y="11"/>
                  </a:cubicBezTo>
                  <a:cubicBezTo>
                    <a:pt x="22" y="9"/>
                    <a:pt x="21" y="7"/>
                    <a:pt x="19" y="5"/>
                  </a:cubicBezTo>
                  <a:cubicBezTo>
                    <a:pt x="18" y="4"/>
                    <a:pt x="17" y="3"/>
                    <a:pt x="15" y="2"/>
                  </a:cubicBezTo>
                  <a:cubicBezTo>
                    <a:pt x="14" y="1"/>
                    <a:pt x="13" y="0"/>
                    <a:pt x="12" y="0"/>
                  </a:cubicBezTo>
                  <a:cubicBezTo>
                    <a:pt x="11" y="0"/>
                    <a:pt x="9" y="1"/>
                    <a:pt x="8" y="2"/>
                  </a:cubicBezTo>
                  <a:cubicBezTo>
                    <a:pt x="0" y="7"/>
                    <a:pt x="0" y="7"/>
                    <a:pt x="0" y="7"/>
                  </a:cubicBezTo>
                  <a:cubicBezTo>
                    <a:pt x="21" y="34"/>
                    <a:pt x="21" y="34"/>
                    <a:pt x="21" y="34"/>
                  </a:cubicBezTo>
                  <a:cubicBezTo>
                    <a:pt x="23" y="33"/>
                    <a:pt x="23" y="33"/>
                    <a:pt x="23" y="33"/>
                  </a:cubicBezTo>
                  <a:cubicBezTo>
                    <a:pt x="14" y="21"/>
                    <a:pt x="14" y="21"/>
                    <a:pt x="14" y="21"/>
                  </a:cubicBezTo>
                  <a:cubicBezTo>
                    <a:pt x="16" y="19"/>
                    <a:pt x="16" y="19"/>
                    <a:pt x="16" y="19"/>
                  </a:cubicBezTo>
                  <a:cubicBezTo>
                    <a:pt x="17" y="19"/>
                    <a:pt x="17" y="18"/>
                    <a:pt x="18" y="18"/>
                  </a:cubicBezTo>
                  <a:cubicBezTo>
                    <a:pt x="18" y="18"/>
                    <a:pt x="19" y="18"/>
                    <a:pt x="19" y="18"/>
                  </a:cubicBezTo>
                  <a:cubicBezTo>
                    <a:pt x="20" y="18"/>
                    <a:pt x="21" y="19"/>
                    <a:pt x="22" y="19"/>
                  </a:cubicBezTo>
                  <a:cubicBezTo>
                    <a:pt x="23" y="20"/>
                    <a:pt x="24" y="21"/>
                    <a:pt x="26" y="22"/>
                  </a:cubicBezTo>
                  <a:cubicBezTo>
                    <a:pt x="33" y="26"/>
                    <a:pt x="33" y="26"/>
                    <a:pt x="33" y="26"/>
                  </a:cubicBezTo>
                  <a:cubicBezTo>
                    <a:pt x="36" y="24"/>
                    <a:pt x="36" y="24"/>
                    <a:pt x="36" y="24"/>
                  </a:cubicBezTo>
                  <a:cubicBezTo>
                    <a:pt x="27" y="19"/>
                    <a:pt x="27" y="19"/>
                    <a:pt x="27" y="19"/>
                  </a:cubicBezTo>
                  <a:cubicBezTo>
                    <a:pt x="25" y="18"/>
                    <a:pt x="24" y="17"/>
                    <a:pt x="22" y="16"/>
                  </a:cubicBezTo>
                  <a:close/>
                  <a:moveTo>
                    <a:pt x="18" y="12"/>
                  </a:moveTo>
                  <a:cubicBezTo>
                    <a:pt x="18" y="13"/>
                    <a:pt x="17" y="14"/>
                    <a:pt x="16" y="14"/>
                  </a:cubicBezTo>
                  <a:cubicBezTo>
                    <a:pt x="12" y="18"/>
                    <a:pt x="12" y="18"/>
                    <a:pt x="12" y="18"/>
                  </a:cubicBezTo>
                  <a:cubicBezTo>
                    <a:pt x="5" y="9"/>
                    <a:pt x="5" y="9"/>
                    <a:pt x="5" y="9"/>
                  </a:cubicBezTo>
                  <a:cubicBezTo>
                    <a:pt x="10" y="5"/>
                    <a:pt x="10" y="5"/>
                    <a:pt x="10" y="5"/>
                  </a:cubicBezTo>
                  <a:cubicBezTo>
                    <a:pt x="11" y="4"/>
                    <a:pt x="13" y="4"/>
                    <a:pt x="14" y="4"/>
                  </a:cubicBezTo>
                  <a:cubicBezTo>
                    <a:pt x="15" y="5"/>
                    <a:pt x="16" y="6"/>
                    <a:pt x="17" y="7"/>
                  </a:cubicBezTo>
                  <a:cubicBezTo>
                    <a:pt x="18" y="8"/>
                    <a:pt x="18" y="9"/>
                    <a:pt x="18" y="10"/>
                  </a:cubicBezTo>
                  <a:cubicBezTo>
                    <a:pt x="19" y="11"/>
                    <a:pt x="19" y="11"/>
                    <a:pt x="1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46" name="îŝ1îdé">
              <a:extLst>
                <a:ext uri="{FF2B5EF4-FFF2-40B4-BE49-F238E27FC236}">
                  <a16:creationId xmlns:a16="http://schemas.microsoft.com/office/drawing/2014/main" id="{029CDCB0-0C35-4439-BB98-F3982F6611A0}"/>
                </a:ext>
              </a:extLst>
            </p:cNvPr>
            <p:cNvSpPr/>
            <p:nvPr/>
          </p:nvSpPr>
          <p:spPr bwMode="auto">
            <a:xfrm>
              <a:off x="3915349" y="1611009"/>
              <a:ext cx="77794" cy="61675"/>
            </a:xfrm>
            <a:custGeom>
              <a:avLst/>
              <a:gdLst>
                <a:gd name="T0" fmla="*/ 28 w 34"/>
                <a:gd name="T1" fmla="*/ 10 h 27"/>
                <a:gd name="T2" fmla="*/ 24 w 34"/>
                <a:gd name="T3" fmla="*/ 8 h 27"/>
                <a:gd name="T4" fmla="*/ 19 w 34"/>
                <a:gd name="T5" fmla="*/ 9 h 27"/>
                <a:gd name="T6" fmla="*/ 14 w 34"/>
                <a:gd name="T7" fmla="*/ 12 h 27"/>
                <a:gd name="T8" fmla="*/ 10 w 34"/>
                <a:gd name="T9" fmla="*/ 14 h 27"/>
                <a:gd name="T10" fmla="*/ 7 w 34"/>
                <a:gd name="T11" fmla="*/ 13 h 27"/>
                <a:gd name="T12" fmla="*/ 4 w 34"/>
                <a:gd name="T13" fmla="*/ 10 h 27"/>
                <a:gd name="T14" fmla="*/ 5 w 34"/>
                <a:gd name="T15" fmla="*/ 6 h 27"/>
                <a:gd name="T16" fmla="*/ 9 w 34"/>
                <a:gd name="T17" fmla="*/ 4 h 27"/>
                <a:gd name="T18" fmla="*/ 14 w 34"/>
                <a:gd name="T19" fmla="*/ 5 h 27"/>
                <a:gd name="T20" fmla="*/ 15 w 34"/>
                <a:gd name="T21" fmla="*/ 3 h 27"/>
                <a:gd name="T22" fmla="*/ 10 w 34"/>
                <a:gd name="T23" fmla="*/ 1 h 27"/>
                <a:gd name="T24" fmla="*/ 5 w 34"/>
                <a:gd name="T25" fmla="*/ 1 h 27"/>
                <a:gd name="T26" fmla="*/ 2 w 34"/>
                <a:gd name="T27" fmla="*/ 4 h 27"/>
                <a:gd name="T28" fmla="*/ 0 w 34"/>
                <a:gd name="T29" fmla="*/ 8 h 27"/>
                <a:gd name="T30" fmla="*/ 2 w 34"/>
                <a:gd name="T31" fmla="*/ 13 h 27"/>
                <a:gd name="T32" fmla="*/ 5 w 34"/>
                <a:gd name="T33" fmla="*/ 16 h 27"/>
                <a:gd name="T34" fmla="*/ 9 w 34"/>
                <a:gd name="T35" fmla="*/ 18 h 27"/>
                <a:gd name="T36" fmla="*/ 14 w 34"/>
                <a:gd name="T37" fmla="*/ 17 h 27"/>
                <a:gd name="T38" fmla="*/ 18 w 34"/>
                <a:gd name="T39" fmla="*/ 15 h 27"/>
                <a:gd name="T40" fmla="*/ 21 w 34"/>
                <a:gd name="T41" fmla="*/ 12 h 27"/>
                <a:gd name="T42" fmla="*/ 24 w 34"/>
                <a:gd name="T43" fmla="*/ 11 h 27"/>
                <a:gd name="T44" fmla="*/ 27 w 34"/>
                <a:gd name="T45" fmla="*/ 12 h 27"/>
                <a:gd name="T46" fmla="*/ 29 w 34"/>
                <a:gd name="T47" fmla="*/ 14 h 27"/>
                <a:gd name="T48" fmla="*/ 30 w 34"/>
                <a:gd name="T49" fmla="*/ 17 h 27"/>
                <a:gd name="T50" fmla="*/ 29 w 34"/>
                <a:gd name="T51" fmla="*/ 20 h 27"/>
                <a:gd name="T52" fmla="*/ 26 w 34"/>
                <a:gd name="T53" fmla="*/ 22 h 27"/>
                <a:gd name="T54" fmla="*/ 23 w 34"/>
                <a:gd name="T55" fmla="*/ 23 h 27"/>
                <a:gd name="T56" fmla="*/ 19 w 34"/>
                <a:gd name="T57" fmla="*/ 22 h 27"/>
                <a:gd name="T58" fmla="*/ 17 w 34"/>
                <a:gd name="T59" fmla="*/ 24 h 27"/>
                <a:gd name="T60" fmla="*/ 23 w 34"/>
                <a:gd name="T61" fmla="*/ 26 h 27"/>
                <a:gd name="T62" fmla="*/ 29 w 34"/>
                <a:gd name="T63" fmla="*/ 26 h 27"/>
                <a:gd name="T64" fmla="*/ 33 w 34"/>
                <a:gd name="T65" fmla="*/ 22 h 27"/>
                <a:gd name="T66" fmla="*/ 34 w 34"/>
                <a:gd name="T67" fmla="*/ 18 h 27"/>
                <a:gd name="T68" fmla="*/ 32 w 34"/>
                <a:gd name="T69" fmla="*/ 13 h 27"/>
                <a:gd name="T70" fmla="*/ 28 w 34"/>
                <a:gd name="T71" fmla="*/ 1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4" h="27">
                  <a:moveTo>
                    <a:pt x="28" y="10"/>
                  </a:moveTo>
                  <a:cubicBezTo>
                    <a:pt x="27" y="9"/>
                    <a:pt x="25" y="8"/>
                    <a:pt x="24" y="8"/>
                  </a:cubicBezTo>
                  <a:cubicBezTo>
                    <a:pt x="22" y="8"/>
                    <a:pt x="20" y="8"/>
                    <a:pt x="19" y="9"/>
                  </a:cubicBezTo>
                  <a:cubicBezTo>
                    <a:pt x="18" y="9"/>
                    <a:pt x="16" y="10"/>
                    <a:pt x="14" y="12"/>
                  </a:cubicBezTo>
                  <a:cubicBezTo>
                    <a:pt x="12" y="13"/>
                    <a:pt x="11" y="14"/>
                    <a:pt x="10" y="14"/>
                  </a:cubicBezTo>
                  <a:cubicBezTo>
                    <a:pt x="9" y="14"/>
                    <a:pt x="8" y="14"/>
                    <a:pt x="7" y="13"/>
                  </a:cubicBezTo>
                  <a:cubicBezTo>
                    <a:pt x="5" y="13"/>
                    <a:pt x="5" y="12"/>
                    <a:pt x="4" y="10"/>
                  </a:cubicBezTo>
                  <a:cubicBezTo>
                    <a:pt x="4" y="9"/>
                    <a:pt x="4" y="8"/>
                    <a:pt x="5" y="6"/>
                  </a:cubicBezTo>
                  <a:cubicBezTo>
                    <a:pt x="6" y="5"/>
                    <a:pt x="7" y="4"/>
                    <a:pt x="9" y="4"/>
                  </a:cubicBezTo>
                  <a:cubicBezTo>
                    <a:pt x="10" y="4"/>
                    <a:pt x="12" y="4"/>
                    <a:pt x="14" y="5"/>
                  </a:cubicBezTo>
                  <a:cubicBezTo>
                    <a:pt x="15" y="3"/>
                    <a:pt x="15" y="3"/>
                    <a:pt x="15" y="3"/>
                  </a:cubicBezTo>
                  <a:cubicBezTo>
                    <a:pt x="13" y="2"/>
                    <a:pt x="12" y="1"/>
                    <a:pt x="10" y="1"/>
                  </a:cubicBezTo>
                  <a:cubicBezTo>
                    <a:pt x="8" y="0"/>
                    <a:pt x="6" y="1"/>
                    <a:pt x="5" y="1"/>
                  </a:cubicBezTo>
                  <a:cubicBezTo>
                    <a:pt x="4" y="2"/>
                    <a:pt x="2" y="3"/>
                    <a:pt x="2" y="4"/>
                  </a:cubicBezTo>
                  <a:cubicBezTo>
                    <a:pt x="1" y="6"/>
                    <a:pt x="0" y="7"/>
                    <a:pt x="0" y="8"/>
                  </a:cubicBezTo>
                  <a:cubicBezTo>
                    <a:pt x="0" y="10"/>
                    <a:pt x="1" y="11"/>
                    <a:pt x="2" y="13"/>
                  </a:cubicBezTo>
                  <a:cubicBezTo>
                    <a:pt x="3" y="14"/>
                    <a:pt x="4" y="15"/>
                    <a:pt x="5" y="16"/>
                  </a:cubicBezTo>
                  <a:cubicBezTo>
                    <a:pt x="7" y="17"/>
                    <a:pt x="8" y="17"/>
                    <a:pt x="9" y="18"/>
                  </a:cubicBezTo>
                  <a:cubicBezTo>
                    <a:pt x="11" y="18"/>
                    <a:pt x="12" y="18"/>
                    <a:pt x="14" y="17"/>
                  </a:cubicBezTo>
                  <a:cubicBezTo>
                    <a:pt x="15" y="17"/>
                    <a:pt x="16" y="16"/>
                    <a:pt x="18" y="15"/>
                  </a:cubicBezTo>
                  <a:cubicBezTo>
                    <a:pt x="20" y="13"/>
                    <a:pt x="21" y="12"/>
                    <a:pt x="21" y="12"/>
                  </a:cubicBezTo>
                  <a:cubicBezTo>
                    <a:pt x="22" y="12"/>
                    <a:pt x="23" y="11"/>
                    <a:pt x="24" y="11"/>
                  </a:cubicBezTo>
                  <a:cubicBezTo>
                    <a:pt x="25" y="11"/>
                    <a:pt x="26" y="12"/>
                    <a:pt x="27" y="12"/>
                  </a:cubicBezTo>
                  <a:cubicBezTo>
                    <a:pt x="28" y="13"/>
                    <a:pt x="29" y="14"/>
                    <a:pt x="29" y="14"/>
                  </a:cubicBezTo>
                  <a:cubicBezTo>
                    <a:pt x="30" y="15"/>
                    <a:pt x="30" y="16"/>
                    <a:pt x="30" y="17"/>
                  </a:cubicBezTo>
                  <a:cubicBezTo>
                    <a:pt x="30" y="18"/>
                    <a:pt x="30" y="19"/>
                    <a:pt x="29" y="20"/>
                  </a:cubicBezTo>
                  <a:cubicBezTo>
                    <a:pt x="28" y="21"/>
                    <a:pt x="27" y="22"/>
                    <a:pt x="26" y="22"/>
                  </a:cubicBezTo>
                  <a:cubicBezTo>
                    <a:pt x="25" y="23"/>
                    <a:pt x="24" y="23"/>
                    <a:pt x="23" y="23"/>
                  </a:cubicBezTo>
                  <a:cubicBezTo>
                    <a:pt x="21" y="23"/>
                    <a:pt x="20" y="22"/>
                    <a:pt x="19" y="22"/>
                  </a:cubicBezTo>
                  <a:cubicBezTo>
                    <a:pt x="17" y="24"/>
                    <a:pt x="17" y="24"/>
                    <a:pt x="17" y="24"/>
                  </a:cubicBezTo>
                  <a:cubicBezTo>
                    <a:pt x="19" y="25"/>
                    <a:pt x="21" y="26"/>
                    <a:pt x="23" y="26"/>
                  </a:cubicBezTo>
                  <a:cubicBezTo>
                    <a:pt x="25" y="27"/>
                    <a:pt x="27" y="26"/>
                    <a:pt x="29" y="26"/>
                  </a:cubicBezTo>
                  <a:cubicBezTo>
                    <a:pt x="30" y="25"/>
                    <a:pt x="31" y="24"/>
                    <a:pt x="33" y="22"/>
                  </a:cubicBezTo>
                  <a:cubicBezTo>
                    <a:pt x="33" y="21"/>
                    <a:pt x="34" y="19"/>
                    <a:pt x="34" y="18"/>
                  </a:cubicBezTo>
                  <a:cubicBezTo>
                    <a:pt x="34" y="16"/>
                    <a:pt x="33" y="15"/>
                    <a:pt x="32" y="13"/>
                  </a:cubicBezTo>
                  <a:cubicBezTo>
                    <a:pt x="31" y="12"/>
                    <a:pt x="30" y="11"/>
                    <a:pt x="28"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47" name="iṩlîḍe">
              <a:extLst>
                <a:ext uri="{FF2B5EF4-FFF2-40B4-BE49-F238E27FC236}">
                  <a16:creationId xmlns:a16="http://schemas.microsoft.com/office/drawing/2014/main" id="{0A9BAABD-B0B8-46AC-9C96-A80AB6BDEE4A}"/>
                </a:ext>
              </a:extLst>
            </p:cNvPr>
            <p:cNvSpPr/>
            <p:nvPr/>
          </p:nvSpPr>
          <p:spPr bwMode="auto">
            <a:xfrm>
              <a:off x="3940580" y="1585778"/>
              <a:ext cx="75692" cy="43453"/>
            </a:xfrm>
            <a:custGeom>
              <a:avLst/>
              <a:gdLst>
                <a:gd name="T0" fmla="*/ 0 w 108"/>
                <a:gd name="T1" fmla="*/ 9 h 62"/>
                <a:gd name="T2" fmla="*/ 101 w 108"/>
                <a:gd name="T3" fmla="*/ 62 h 62"/>
                <a:gd name="T4" fmla="*/ 108 w 108"/>
                <a:gd name="T5" fmla="*/ 52 h 62"/>
                <a:gd name="T6" fmla="*/ 6 w 108"/>
                <a:gd name="T7" fmla="*/ 0 h 62"/>
                <a:gd name="T8" fmla="*/ 0 w 108"/>
                <a:gd name="T9" fmla="*/ 9 h 62"/>
              </a:gdLst>
              <a:ahLst/>
              <a:cxnLst>
                <a:cxn ang="0">
                  <a:pos x="T0" y="T1"/>
                </a:cxn>
                <a:cxn ang="0">
                  <a:pos x="T2" y="T3"/>
                </a:cxn>
                <a:cxn ang="0">
                  <a:pos x="T4" y="T5"/>
                </a:cxn>
                <a:cxn ang="0">
                  <a:pos x="T6" y="T7"/>
                </a:cxn>
                <a:cxn ang="0">
                  <a:pos x="T8" y="T9"/>
                </a:cxn>
              </a:cxnLst>
              <a:rect l="0" t="0" r="r" b="b"/>
              <a:pathLst>
                <a:path w="108" h="62">
                  <a:moveTo>
                    <a:pt x="0" y="9"/>
                  </a:moveTo>
                  <a:lnTo>
                    <a:pt x="101" y="62"/>
                  </a:lnTo>
                  <a:lnTo>
                    <a:pt x="108" y="52"/>
                  </a:lnTo>
                  <a:lnTo>
                    <a:pt x="6" y="0"/>
                  </a:lnTo>
                  <a:lnTo>
                    <a:pt x="0"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48" name="ïṣlíḋe">
              <a:extLst>
                <a:ext uri="{FF2B5EF4-FFF2-40B4-BE49-F238E27FC236}">
                  <a16:creationId xmlns:a16="http://schemas.microsoft.com/office/drawing/2014/main" id="{B95D3E19-AD97-43A6-975B-FA416E0634A1}"/>
                </a:ext>
              </a:extLst>
            </p:cNvPr>
            <p:cNvSpPr/>
            <p:nvPr/>
          </p:nvSpPr>
          <p:spPr bwMode="auto">
            <a:xfrm>
              <a:off x="3951793" y="1539522"/>
              <a:ext cx="82700" cy="55367"/>
            </a:xfrm>
            <a:custGeom>
              <a:avLst/>
              <a:gdLst>
                <a:gd name="T0" fmla="*/ 39 w 118"/>
                <a:gd name="T1" fmla="*/ 6 h 79"/>
                <a:gd name="T2" fmla="*/ 26 w 118"/>
                <a:gd name="T3" fmla="*/ 0 h 79"/>
                <a:gd name="T4" fmla="*/ 0 w 118"/>
                <a:gd name="T5" fmla="*/ 52 h 79"/>
                <a:gd name="T6" fmla="*/ 13 w 118"/>
                <a:gd name="T7" fmla="*/ 59 h 79"/>
                <a:gd name="T8" fmla="*/ 23 w 118"/>
                <a:gd name="T9" fmla="*/ 36 h 79"/>
                <a:gd name="T10" fmla="*/ 115 w 118"/>
                <a:gd name="T11" fmla="*/ 79 h 79"/>
                <a:gd name="T12" fmla="*/ 118 w 118"/>
                <a:gd name="T13" fmla="*/ 69 h 79"/>
                <a:gd name="T14" fmla="*/ 26 w 118"/>
                <a:gd name="T15" fmla="*/ 29 h 79"/>
                <a:gd name="T16" fmla="*/ 39 w 118"/>
                <a:gd name="T17" fmla="*/ 6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8" h="79">
                  <a:moveTo>
                    <a:pt x="39" y="6"/>
                  </a:moveTo>
                  <a:lnTo>
                    <a:pt x="26" y="0"/>
                  </a:lnTo>
                  <a:lnTo>
                    <a:pt x="0" y="52"/>
                  </a:lnTo>
                  <a:lnTo>
                    <a:pt x="13" y="59"/>
                  </a:lnTo>
                  <a:lnTo>
                    <a:pt x="23" y="36"/>
                  </a:lnTo>
                  <a:lnTo>
                    <a:pt x="115" y="79"/>
                  </a:lnTo>
                  <a:lnTo>
                    <a:pt x="118" y="69"/>
                  </a:lnTo>
                  <a:lnTo>
                    <a:pt x="26" y="29"/>
                  </a:lnTo>
                  <a:lnTo>
                    <a:pt x="39"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49" name="ísļiďè">
              <a:extLst>
                <a:ext uri="{FF2B5EF4-FFF2-40B4-BE49-F238E27FC236}">
                  <a16:creationId xmlns:a16="http://schemas.microsoft.com/office/drawing/2014/main" id="{3D3BA2D5-FCFA-46FC-A27E-0CB2F79E58E7}"/>
                </a:ext>
              </a:extLst>
            </p:cNvPr>
            <p:cNvSpPr/>
            <p:nvPr/>
          </p:nvSpPr>
          <p:spPr bwMode="auto">
            <a:xfrm>
              <a:off x="3573335" y="1604000"/>
              <a:ext cx="39248" cy="52564"/>
            </a:xfrm>
            <a:custGeom>
              <a:avLst/>
              <a:gdLst>
                <a:gd name="T0" fmla="*/ 17 w 17"/>
                <a:gd name="T1" fmla="*/ 1 h 23"/>
                <a:gd name="T2" fmla="*/ 17 w 17"/>
                <a:gd name="T3" fmla="*/ 0 h 23"/>
                <a:gd name="T4" fmla="*/ 10 w 17"/>
                <a:gd name="T5" fmla="*/ 0 h 23"/>
                <a:gd name="T6" fmla="*/ 10 w 17"/>
                <a:gd name="T7" fmla="*/ 1 h 23"/>
                <a:gd name="T8" fmla="*/ 12 w 17"/>
                <a:gd name="T9" fmla="*/ 1 h 23"/>
                <a:gd name="T10" fmla="*/ 13 w 17"/>
                <a:gd name="T11" fmla="*/ 2 h 23"/>
                <a:gd name="T12" fmla="*/ 13 w 17"/>
                <a:gd name="T13" fmla="*/ 3 h 23"/>
                <a:gd name="T14" fmla="*/ 11 w 17"/>
                <a:gd name="T15" fmla="*/ 5 h 23"/>
                <a:gd name="T16" fmla="*/ 5 w 17"/>
                <a:gd name="T17" fmla="*/ 16 h 23"/>
                <a:gd name="T18" fmla="*/ 3 w 17"/>
                <a:gd name="T19" fmla="*/ 18 h 23"/>
                <a:gd name="T20" fmla="*/ 2 w 17"/>
                <a:gd name="T21" fmla="*/ 19 h 23"/>
                <a:gd name="T22" fmla="*/ 0 w 17"/>
                <a:gd name="T23" fmla="*/ 18 h 23"/>
                <a:gd name="T24" fmla="*/ 0 w 17"/>
                <a:gd name="T25" fmla="*/ 19 h 23"/>
                <a:gd name="T26" fmla="*/ 8 w 17"/>
                <a:gd name="T27" fmla="*/ 23 h 23"/>
                <a:gd name="T28" fmla="*/ 8 w 17"/>
                <a:gd name="T29" fmla="*/ 22 h 23"/>
                <a:gd name="T30" fmla="*/ 6 w 17"/>
                <a:gd name="T31" fmla="*/ 21 h 23"/>
                <a:gd name="T32" fmla="*/ 6 w 17"/>
                <a:gd name="T33" fmla="*/ 20 h 23"/>
                <a:gd name="T34" fmla="*/ 7 w 17"/>
                <a:gd name="T35" fmla="*/ 18 h 23"/>
                <a:gd name="T36" fmla="*/ 17 w 17"/>
                <a:gd name="T37"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7" h="23">
                  <a:moveTo>
                    <a:pt x="17" y="1"/>
                  </a:moveTo>
                  <a:cubicBezTo>
                    <a:pt x="17" y="0"/>
                    <a:pt x="17" y="0"/>
                    <a:pt x="17" y="0"/>
                  </a:cubicBezTo>
                  <a:cubicBezTo>
                    <a:pt x="10" y="0"/>
                    <a:pt x="10" y="0"/>
                    <a:pt x="10" y="0"/>
                  </a:cubicBezTo>
                  <a:cubicBezTo>
                    <a:pt x="10" y="1"/>
                    <a:pt x="10" y="1"/>
                    <a:pt x="10" y="1"/>
                  </a:cubicBezTo>
                  <a:cubicBezTo>
                    <a:pt x="11" y="1"/>
                    <a:pt x="12" y="1"/>
                    <a:pt x="12" y="1"/>
                  </a:cubicBezTo>
                  <a:cubicBezTo>
                    <a:pt x="12" y="1"/>
                    <a:pt x="13" y="1"/>
                    <a:pt x="13" y="2"/>
                  </a:cubicBezTo>
                  <a:cubicBezTo>
                    <a:pt x="13" y="2"/>
                    <a:pt x="13" y="2"/>
                    <a:pt x="13" y="3"/>
                  </a:cubicBezTo>
                  <a:cubicBezTo>
                    <a:pt x="13" y="3"/>
                    <a:pt x="12" y="4"/>
                    <a:pt x="11" y="5"/>
                  </a:cubicBezTo>
                  <a:cubicBezTo>
                    <a:pt x="5" y="16"/>
                    <a:pt x="5" y="16"/>
                    <a:pt x="5" y="16"/>
                  </a:cubicBezTo>
                  <a:cubicBezTo>
                    <a:pt x="4" y="18"/>
                    <a:pt x="4" y="18"/>
                    <a:pt x="3" y="18"/>
                  </a:cubicBezTo>
                  <a:cubicBezTo>
                    <a:pt x="3" y="19"/>
                    <a:pt x="3" y="19"/>
                    <a:pt x="2" y="19"/>
                  </a:cubicBezTo>
                  <a:cubicBezTo>
                    <a:pt x="2" y="19"/>
                    <a:pt x="1" y="18"/>
                    <a:pt x="0" y="18"/>
                  </a:cubicBezTo>
                  <a:cubicBezTo>
                    <a:pt x="0" y="19"/>
                    <a:pt x="0" y="19"/>
                    <a:pt x="0" y="19"/>
                  </a:cubicBezTo>
                  <a:cubicBezTo>
                    <a:pt x="8" y="23"/>
                    <a:pt x="8" y="23"/>
                    <a:pt x="8" y="23"/>
                  </a:cubicBezTo>
                  <a:cubicBezTo>
                    <a:pt x="8" y="22"/>
                    <a:pt x="8" y="22"/>
                    <a:pt x="8" y="22"/>
                  </a:cubicBezTo>
                  <a:cubicBezTo>
                    <a:pt x="7" y="22"/>
                    <a:pt x="7" y="21"/>
                    <a:pt x="6" y="21"/>
                  </a:cubicBezTo>
                  <a:cubicBezTo>
                    <a:pt x="6" y="21"/>
                    <a:pt x="6" y="20"/>
                    <a:pt x="6" y="20"/>
                  </a:cubicBezTo>
                  <a:cubicBezTo>
                    <a:pt x="6" y="20"/>
                    <a:pt x="7" y="19"/>
                    <a:pt x="7" y="18"/>
                  </a:cubicBezTo>
                  <a:lnTo>
                    <a:pt x="1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50" name="íṡlïde">
              <a:extLst>
                <a:ext uri="{FF2B5EF4-FFF2-40B4-BE49-F238E27FC236}">
                  <a16:creationId xmlns:a16="http://schemas.microsoft.com/office/drawing/2014/main" id="{A661788A-CF7E-44A9-8E2F-665D6EFC14A0}"/>
                </a:ext>
              </a:extLst>
            </p:cNvPr>
            <p:cNvSpPr/>
            <p:nvPr/>
          </p:nvSpPr>
          <p:spPr bwMode="auto">
            <a:xfrm>
              <a:off x="3646924" y="1622223"/>
              <a:ext cx="34342" cy="57470"/>
            </a:xfrm>
            <a:custGeom>
              <a:avLst/>
              <a:gdLst>
                <a:gd name="T0" fmla="*/ 9 w 15"/>
                <a:gd name="T1" fmla="*/ 1 h 25"/>
                <a:gd name="T2" fmla="*/ 4 w 15"/>
                <a:gd name="T3" fmla="*/ 2 h 25"/>
                <a:gd name="T4" fmla="*/ 2 w 15"/>
                <a:gd name="T5" fmla="*/ 5 h 25"/>
                <a:gd name="T6" fmla="*/ 2 w 15"/>
                <a:gd name="T7" fmla="*/ 8 h 25"/>
                <a:gd name="T8" fmla="*/ 5 w 15"/>
                <a:gd name="T9" fmla="*/ 12 h 25"/>
                <a:gd name="T10" fmla="*/ 1 w 15"/>
                <a:gd name="T11" fmla="*/ 15 h 25"/>
                <a:gd name="T12" fmla="*/ 0 w 15"/>
                <a:gd name="T13" fmla="*/ 18 h 25"/>
                <a:gd name="T14" fmla="*/ 1 w 15"/>
                <a:gd name="T15" fmla="*/ 22 h 25"/>
                <a:gd name="T16" fmla="*/ 6 w 15"/>
                <a:gd name="T17" fmla="*/ 25 h 25"/>
                <a:gd name="T18" fmla="*/ 11 w 15"/>
                <a:gd name="T19" fmla="*/ 24 h 25"/>
                <a:gd name="T20" fmla="*/ 14 w 15"/>
                <a:gd name="T21" fmla="*/ 20 h 25"/>
                <a:gd name="T22" fmla="*/ 13 w 15"/>
                <a:gd name="T23" fmla="*/ 16 h 25"/>
                <a:gd name="T24" fmla="*/ 9 w 15"/>
                <a:gd name="T25" fmla="*/ 12 h 25"/>
                <a:gd name="T26" fmla="*/ 14 w 15"/>
                <a:gd name="T27" fmla="*/ 9 h 25"/>
                <a:gd name="T28" fmla="*/ 15 w 15"/>
                <a:gd name="T29" fmla="*/ 7 h 25"/>
                <a:gd name="T30" fmla="*/ 14 w 15"/>
                <a:gd name="T31" fmla="*/ 3 h 25"/>
                <a:gd name="T32" fmla="*/ 9 w 15"/>
                <a:gd name="T33" fmla="*/ 1 h 25"/>
                <a:gd name="T34" fmla="*/ 11 w 15"/>
                <a:gd name="T35" fmla="*/ 19 h 25"/>
                <a:gd name="T36" fmla="*/ 11 w 15"/>
                <a:gd name="T37" fmla="*/ 21 h 25"/>
                <a:gd name="T38" fmla="*/ 10 w 15"/>
                <a:gd name="T39" fmla="*/ 23 h 25"/>
                <a:gd name="T40" fmla="*/ 6 w 15"/>
                <a:gd name="T41" fmla="*/ 24 h 25"/>
                <a:gd name="T42" fmla="*/ 3 w 15"/>
                <a:gd name="T43" fmla="*/ 22 h 25"/>
                <a:gd name="T44" fmla="*/ 3 w 15"/>
                <a:gd name="T45" fmla="*/ 18 h 25"/>
                <a:gd name="T46" fmla="*/ 4 w 15"/>
                <a:gd name="T47" fmla="*/ 15 h 25"/>
                <a:gd name="T48" fmla="*/ 6 w 15"/>
                <a:gd name="T49" fmla="*/ 13 h 25"/>
                <a:gd name="T50" fmla="*/ 11 w 15"/>
                <a:gd name="T51" fmla="*/ 19 h 25"/>
                <a:gd name="T52" fmla="*/ 12 w 15"/>
                <a:gd name="T53" fmla="*/ 8 h 25"/>
                <a:gd name="T54" fmla="*/ 8 w 15"/>
                <a:gd name="T55" fmla="*/ 11 h 25"/>
                <a:gd name="T56" fmla="*/ 6 w 15"/>
                <a:gd name="T57" fmla="*/ 8 h 25"/>
                <a:gd name="T58" fmla="*/ 5 w 15"/>
                <a:gd name="T59" fmla="*/ 6 h 25"/>
                <a:gd name="T60" fmla="*/ 5 w 15"/>
                <a:gd name="T61" fmla="*/ 5 h 25"/>
                <a:gd name="T62" fmla="*/ 6 w 15"/>
                <a:gd name="T63" fmla="*/ 2 h 25"/>
                <a:gd name="T64" fmla="*/ 9 w 15"/>
                <a:gd name="T65" fmla="*/ 2 h 25"/>
                <a:gd name="T66" fmla="*/ 12 w 15"/>
                <a:gd name="T67" fmla="*/ 3 h 25"/>
                <a:gd name="T68" fmla="*/ 12 w 15"/>
                <a:gd name="T69" fmla="*/ 6 h 25"/>
                <a:gd name="T70" fmla="*/ 12 w 15"/>
                <a:gd name="T71" fmla="*/ 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5" h="25">
                  <a:moveTo>
                    <a:pt x="9" y="1"/>
                  </a:moveTo>
                  <a:cubicBezTo>
                    <a:pt x="7" y="0"/>
                    <a:pt x="6" y="1"/>
                    <a:pt x="4" y="2"/>
                  </a:cubicBezTo>
                  <a:cubicBezTo>
                    <a:pt x="3" y="3"/>
                    <a:pt x="2" y="4"/>
                    <a:pt x="2" y="5"/>
                  </a:cubicBezTo>
                  <a:cubicBezTo>
                    <a:pt x="2" y="6"/>
                    <a:pt x="2" y="7"/>
                    <a:pt x="2" y="8"/>
                  </a:cubicBezTo>
                  <a:cubicBezTo>
                    <a:pt x="3" y="9"/>
                    <a:pt x="4" y="11"/>
                    <a:pt x="5" y="12"/>
                  </a:cubicBezTo>
                  <a:cubicBezTo>
                    <a:pt x="4" y="13"/>
                    <a:pt x="2" y="14"/>
                    <a:pt x="1" y="15"/>
                  </a:cubicBezTo>
                  <a:cubicBezTo>
                    <a:pt x="0" y="16"/>
                    <a:pt x="0" y="17"/>
                    <a:pt x="0" y="18"/>
                  </a:cubicBezTo>
                  <a:cubicBezTo>
                    <a:pt x="0" y="19"/>
                    <a:pt x="0" y="21"/>
                    <a:pt x="1" y="22"/>
                  </a:cubicBezTo>
                  <a:cubicBezTo>
                    <a:pt x="2" y="24"/>
                    <a:pt x="4" y="24"/>
                    <a:pt x="6" y="25"/>
                  </a:cubicBezTo>
                  <a:cubicBezTo>
                    <a:pt x="8" y="25"/>
                    <a:pt x="10" y="25"/>
                    <a:pt x="11" y="24"/>
                  </a:cubicBezTo>
                  <a:cubicBezTo>
                    <a:pt x="13" y="23"/>
                    <a:pt x="14" y="21"/>
                    <a:pt x="14" y="20"/>
                  </a:cubicBezTo>
                  <a:cubicBezTo>
                    <a:pt x="14" y="18"/>
                    <a:pt x="14" y="17"/>
                    <a:pt x="13" y="16"/>
                  </a:cubicBezTo>
                  <a:cubicBezTo>
                    <a:pt x="12" y="15"/>
                    <a:pt x="11" y="14"/>
                    <a:pt x="9" y="12"/>
                  </a:cubicBezTo>
                  <a:cubicBezTo>
                    <a:pt x="11" y="11"/>
                    <a:pt x="13" y="10"/>
                    <a:pt x="14" y="9"/>
                  </a:cubicBezTo>
                  <a:cubicBezTo>
                    <a:pt x="14" y="8"/>
                    <a:pt x="15" y="7"/>
                    <a:pt x="15" y="7"/>
                  </a:cubicBezTo>
                  <a:cubicBezTo>
                    <a:pt x="15" y="5"/>
                    <a:pt x="15" y="4"/>
                    <a:pt x="14" y="3"/>
                  </a:cubicBezTo>
                  <a:cubicBezTo>
                    <a:pt x="13" y="2"/>
                    <a:pt x="11" y="1"/>
                    <a:pt x="9" y="1"/>
                  </a:cubicBezTo>
                  <a:close/>
                  <a:moveTo>
                    <a:pt x="11" y="19"/>
                  </a:moveTo>
                  <a:cubicBezTo>
                    <a:pt x="11" y="19"/>
                    <a:pt x="11" y="20"/>
                    <a:pt x="11" y="21"/>
                  </a:cubicBezTo>
                  <a:cubicBezTo>
                    <a:pt x="11" y="22"/>
                    <a:pt x="10" y="23"/>
                    <a:pt x="10" y="23"/>
                  </a:cubicBezTo>
                  <a:cubicBezTo>
                    <a:pt x="9" y="24"/>
                    <a:pt x="8" y="24"/>
                    <a:pt x="6" y="24"/>
                  </a:cubicBezTo>
                  <a:cubicBezTo>
                    <a:pt x="5" y="24"/>
                    <a:pt x="4" y="23"/>
                    <a:pt x="3" y="22"/>
                  </a:cubicBezTo>
                  <a:cubicBezTo>
                    <a:pt x="3" y="21"/>
                    <a:pt x="2" y="20"/>
                    <a:pt x="3" y="18"/>
                  </a:cubicBezTo>
                  <a:cubicBezTo>
                    <a:pt x="3" y="17"/>
                    <a:pt x="3" y="16"/>
                    <a:pt x="4" y="15"/>
                  </a:cubicBezTo>
                  <a:cubicBezTo>
                    <a:pt x="4" y="15"/>
                    <a:pt x="5" y="14"/>
                    <a:pt x="6" y="13"/>
                  </a:cubicBezTo>
                  <a:cubicBezTo>
                    <a:pt x="9" y="15"/>
                    <a:pt x="10" y="17"/>
                    <a:pt x="11" y="19"/>
                  </a:cubicBezTo>
                  <a:close/>
                  <a:moveTo>
                    <a:pt x="12" y="8"/>
                  </a:moveTo>
                  <a:cubicBezTo>
                    <a:pt x="11" y="9"/>
                    <a:pt x="10" y="10"/>
                    <a:pt x="8" y="11"/>
                  </a:cubicBezTo>
                  <a:cubicBezTo>
                    <a:pt x="6" y="8"/>
                    <a:pt x="6" y="8"/>
                    <a:pt x="6" y="8"/>
                  </a:cubicBezTo>
                  <a:cubicBezTo>
                    <a:pt x="5" y="8"/>
                    <a:pt x="5" y="7"/>
                    <a:pt x="5" y="6"/>
                  </a:cubicBezTo>
                  <a:cubicBezTo>
                    <a:pt x="5" y="6"/>
                    <a:pt x="4" y="5"/>
                    <a:pt x="5" y="5"/>
                  </a:cubicBezTo>
                  <a:cubicBezTo>
                    <a:pt x="5" y="4"/>
                    <a:pt x="5" y="3"/>
                    <a:pt x="6" y="2"/>
                  </a:cubicBezTo>
                  <a:cubicBezTo>
                    <a:pt x="7" y="2"/>
                    <a:pt x="8" y="2"/>
                    <a:pt x="9" y="2"/>
                  </a:cubicBezTo>
                  <a:cubicBezTo>
                    <a:pt x="10" y="2"/>
                    <a:pt x="11" y="2"/>
                    <a:pt x="12" y="3"/>
                  </a:cubicBezTo>
                  <a:cubicBezTo>
                    <a:pt x="12" y="4"/>
                    <a:pt x="13" y="5"/>
                    <a:pt x="12" y="6"/>
                  </a:cubicBezTo>
                  <a:cubicBezTo>
                    <a:pt x="12" y="7"/>
                    <a:pt x="12" y="8"/>
                    <a:pt x="12"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51" name="iṩlide">
              <a:extLst>
                <a:ext uri="{FF2B5EF4-FFF2-40B4-BE49-F238E27FC236}">
                  <a16:creationId xmlns:a16="http://schemas.microsoft.com/office/drawing/2014/main" id="{FC756534-09D1-46A3-B04E-E38D7881B68B}"/>
                </a:ext>
              </a:extLst>
            </p:cNvPr>
            <p:cNvSpPr/>
            <p:nvPr/>
          </p:nvSpPr>
          <p:spPr bwMode="auto">
            <a:xfrm>
              <a:off x="3717710" y="1622223"/>
              <a:ext cx="37145" cy="60273"/>
            </a:xfrm>
            <a:custGeom>
              <a:avLst/>
              <a:gdLst>
                <a:gd name="T0" fmla="*/ 15 w 16"/>
                <a:gd name="T1" fmla="*/ 16 h 26"/>
                <a:gd name="T2" fmla="*/ 15 w 16"/>
                <a:gd name="T3" fmla="*/ 9 h 26"/>
                <a:gd name="T4" fmla="*/ 12 w 16"/>
                <a:gd name="T5" fmla="*/ 2 h 26"/>
                <a:gd name="T6" fmla="*/ 6 w 16"/>
                <a:gd name="T7" fmla="*/ 1 h 26"/>
                <a:gd name="T8" fmla="*/ 1 w 16"/>
                <a:gd name="T9" fmla="*/ 4 h 26"/>
                <a:gd name="T10" fmla="*/ 0 w 16"/>
                <a:gd name="T11" fmla="*/ 10 h 26"/>
                <a:gd name="T12" fmla="*/ 3 w 16"/>
                <a:gd name="T13" fmla="*/ 15 h 26"/>
                <a:gd name="T14" fmla="*/ 8 w 16"/>
                <a:gd name="T15" fmla="*/ 16 h 26"/>
                <a:gd name="T16" fmla="*/ 12 w 16"/>
                <a:gd name="T17" fmla="*/ 13 h 26"/>
                <a:gd name="T18" fmla="*/ 11 w 16"/>
                <a:gd name="T19" fmla="*/ 19 h 26"/>
                <a:gd name="T20" fmla="*/ 8 w 16"/>
                <a:gd name="T21" fmla="*/ 23 h 26"/>
                <a:gd name="T22" fmla="*/ 4 w 16"/>
                <a:gd name="T23" fmla="*/ 25 h 26"/>
                <a:gd name="T24" fmla="*/ 4 w 16"/>
                <a:gd name="T25" fmla="*/ 26 h 26"/>
                <a:gd name="T26" fmla="*/ 5 w 16"/>
                <a:gd name="T27" fmla="*/ 26 h 26"/>
                <a:gd name="T28" fmla="*/ 11 w 16"/>
                <a:gd name="T29" fmla="*/ 23 h 26"/>
                <a:gd name="T30" fmla="*/ 15 w 16"/>
                <a:gd name="T31" fmla="*/ 16 h 26"/>
                <a:gd name="T32" fmla="*/ 11 w 16"/>
                <a:gd name="T33" fmla="*/ 13 h 26"/>
                <a:gd name="T34" fmla="*/ 9 w 16"/>
                <a:gd name="T35" fmla="*/ 14 h 26"/>
                <a:gd name="T36" fmla="*/ 6 w 16"/>
                <a:gd name="T37" fmla="*/ 13 h 26"/>
                <a:gd name="T38" fmla="*/ 3 w 16"/>
                <a:gd name="T39" fmla="*/ 8 h 26"/>
                <a:gd name="T40" fmla="*/ 3 w 16"/>
                <a:gd name="T41" fmla="*/ 4 h 26"/>
                <a:gd name="T42" fmla="*/ 6 w 16"/>
                <a:gd name="T43" fmla="*/ 2 h 26"/>
                <a:gd name="T44" fmla="*/ 8 w 16"/>
                <a:gd name="T45" fmla="*/ 2 h 26"/>
                <a:gd name="T46" fmla="*/ 11 w 16"/>
                <a:gd name="T47" fmla="*/ 5 h 26"/>
                <a:gd name="T48" fmla="*/ 12 w 16"/>
                <a:gd name="T49" fmla="*/ 8 h 26"/>
                <a:gd name="T50" fmla="*/ 12 w 16"/>
                <a:gd name="T51" fmla="*/ 12 h 26"/>
                <a:gd name="T52" fmla="*/ 11 w 16"/>
                <a:gd name="T53"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 h="26">
                  <a:moveTo>
                    <a:pt x="15" y="16"/>
                  </a:moveTo>
                  <a:cubicBezTo>
                    <a:pt x="16" y="14"/>
                    <a:pt x="16" y="11"/>
                    <a:pt x="15" y="9"/>
                  </a:cubicBezTo>
                  <a:cubicBezTo>
                    <a:pt x="15" y="6"/>
                    <a:pt x="14" y="4"/>
                    <a:pt x="12" y="2"/>
                  </a:cubicBezTo>
                  <a:cubicBezTo>
                    <a:pt x="10" y="1"/>
                    <a:pt x="8" y="0"/>
                    <a:pt x="6" y="1"/>
                  </a:cubicBezTo>
                  <a:cubicBezTo>
                    <a:pt x="4" y="1"/>
                    <a:pt x="2" y="2"/>
                    <a:pt x="1" y="4"/>
                  </a:cubicBezTo>
                  <a:cubicBezTo>
                    <a:pt x="0" y="6"/>
                    <a:pt x="0" y="8"/>
                    <a:pt x="0" y="10"/>
                  </a:cubicBezTo>
                  <a:cubicBezTo>
                    <a:pt x="1" y="12"/>
                    <a:pt x="1" y="14"/>
                    <a:pt x="3" y="15"/>
                  </a:cubicBezTo>
                  <a:cubicBezTo>
                    <a:pt x="4" y="16"/>
                    <a:pt x="6" y="16"/>
                    <a:pt x="8" y="16"/>
                  </a:cubicBezTo>
                  <a:cubicBezTo>
                    <a:pt x="9" y="16"/>
                    <a:pt x="11" y="15"/>
                    <a:pt x="12" y="13"/>
                  </a:cubicBezTo>
                  <a:cubicBezTo>
                    <a:pt x="12" y="15"/>
                    <a:pt x="12" y="17"/>
                    <a:pt x="11" y="19"/>
                  </a:cubicBezTo>
                  <a:cubicBezTo>
                    <a:pt x="10" y="21"/>
                    <a:pt x="9" y="22"/>
                    <a:pt x="8" y="23"/>
                  </a:cubicBezTo>
                  <a:cubicBezTo>
                    <a:pt x="6" y="24"/>
                    <a:pt x="5" y="25"/>
                    <a:pt x="4" y="25"/>
                  </a:cubicBezTo>
                  <a:cubicBezTo>
                    <a:pt x="4" y="26"/>
                    <a:pt x="4" y="26"/>
                    <a:pt x="4" y="26"/>
                  </a:cubicBezTo>
                  <a:cubicBezTo>
                    <a:pt x="5" y="26"/>
                    <a:pt x="5" y="26"/>
                    <a:pt x="5" y="26"/>
                  </a:cubicBezTo>
                  <a:cubicBezTo>
                    <a:pt x="7" y="25"/>
                    <a:pt x="9" y="24"/>
                    <a:pt x="11" y="23"/>
                  </a:cubicBezTo>
                  <a:cubicBezTo>
                    <a:pt x="13" y="21"/>
                    <a:pt x="14" y="19"/>
                    <a:pt x="15" y="16"/>
                  </a:cubicBezTo>
                  <a:close/>
                  <a:moveTo>
                    <a:pt x="11" y="13"/>
                  </a:moveTo>
                  <a:cubicBezTo>
                    <a:pt x="10" y="14"/>
                    <a:pt x="9" y="14"/>
                    <a:pt x="9" y="14"/>
                  </a:cubicBezTo>
                  <a:cubicBezTo>
                    <a:pt x="8" y="14"/>
                    <a:pt x="7" y="14"/>
                    <a:pt x="6" y="13"/>
                  </a:cubicBezTo>
                  <a:cubicBezTo>
                    <a:pt x="4" y="12"/>
                    <a:pt x="3" y="10"/>
                    <a:pt x="3" y="8"/>
                  </a:cubicBezTo>
                  <a:cubicBezTo>
                    <a:pt x="3" y="6"/>
                    <a:pt x="3" y="5"/>
                    <a:pt x="3" y="4"/>
                  </a:cubicBezTo>
                  <a:cubicBezTo>
                    <a:pt x="4" y="3"/>
                    <a:pt x="5" y="2"/>
                    <a:pt x="6" y="2"/>
                  </a:cubicBezTo>
                  <a:cubicBezTo>
                    <a:pt x="7" y="2"/>
                    <a:pt x="8" y="2"/>
                    <a:pt x="8" y="2"/>
                  </a:cubicBezTo>
                  <a:cubicBezTo>
                    <a:pt x="9" y="3"/>
                    <a:pt x="10" y="4"/>
                    <a:pt x="11" y="5"/>
                  </a:cubicBezTo>
                  <a:cubicBezTo>
                    <a:pt x="11" y="6"/>
                    <a:pt x="12" y="7"/>
                    <a:pt x="12" y="8"/>
                  </a:cubicBezTo>
                  <a:cubicBezTo>
                    <a:pt x="12" y="9"/>
                    <a:pt x="12" y="10"/>
                    <a:pt x="12" y="12"/>
                  </a:cubicBezTo>
                  <a:cubicBezTo>
                    <a:pt x="12" y="13"/>
                    <a:pt x="11" y="13"/>
                    <a:pt x="11"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52" name="îs1ïde">
              <a:extLst>
                <a:ext uri="{FF2B5EF4-FFF2-40B4-BE49-F238E27FC236}">
                  <a16:creationId xmlns:a16="http://schemas.microsoft.com/office/drawing/2014/main" id="{D9384C91-284C-44CB-86A8-B0EE371F3E19}"/>
                </a:ext>
              </a:extLst>
            </p:cNvPr>
            <p:cNvSpPr/>
            <p:nvPr/>
          </p:nvSpPr>
          <p:spPr bwMode="auto">
            <a:xfrm>
              <a:off x="3782188" y="1613112"/>
              <a:ext cx="32239" cy="57470"/>
            </a:xfrm>
            <a:custGeom>
              <a:avLst/>
              <a:gdLst>
                <a:gd name="T0" fmla="*/ 11 w 14"/>
                <a:gd name="T1" fmla="*/ 24 h 25"/>
                <a:gd name="T2" fmla="*/ 14 w 14"/>
                <a:gd name="T3" fmla="*/ 0 h 25"/>
                <a:gd name="T4" fmla="*/ 14 w 14"/>
                <a:gd name="T5" fmla="*/ 0 h 25"/>
                <a:gd name="T6" fmla="*/ 1 w 14"/>
                <a:gd name="T7" fmla="*/ 2 h 25"/>
                <a:gd name="T8" fmla="*/ 0 w 14"/>
                <a:gd name="T9" fmla="*/ 8 h 25"/>
                <a:gd name="T10" fmla="*/ 0 w 14"/>
                <a:gd name="T11" fmla="*/ 8 h 25"/>
                <a:gd name="T12" fmla="*/ 2 w 14"/>
                <a:gd name="T13" fmla="*/ 5 h 25"/>
                <a:gd name="T14" fmla="*/ 5 w 14"/>
                <a:gd name="T15" fmla="*/ 4 h 25"/>
                <a:gd name="T16" fmla="*/ 12 w 14"/>
                <a:gd name="T17" fmla="*/ 3 h 25"/>
                <a:gd name="T18" fmla="*/ 9 w 14"/>
                <a:gd name="T19" fmla="*/ 25 h 25"/>
                <a:gd name="T20" fmla="*/ 11 w 14"/>
                <a:gd name="T21" fmla="*/ 2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 h="25">
                  <a:moveTo>
                    <a:pt x="11" y="24"/>
                  </a:moveTo>
                  <a:cubicBezTo>
                    <a:pt x="14" y="0"/>
                    <a:pt x="14" y="0"/>
                    <a:pt x="14" y="0"/>
                  </a:cubicBezTo>
                  <a:cubicBezTo>
                    <a:pt x="14" y="0"/>
                    <a:pt x="14" y="0"/>
                    <a:pt x="14" y="0"/>
                  </a:cubicBezTo>
                  <a:cubicBezTo>
                    <a:pt x="1" y="2"/>
                    <a:pt x="1" y="2"/>
                    <a:pt x="1" y="2"/>
                  </a:cubicBezTo>
                  <a:cubicBezTo>
                    <a:pt x="0" y="8"/>
                    <a:pt x="0" y="8"/>
                    <a:pt x="0" y="8"/>
                  </a:cubicBezTo>
                  <a:cubicBezTo>
                    <a:pt x="0" y="8"/>
                    <a:pt x="0" y="8"/>
                    <a:pt x="0" y="8"/>
                  </a:cubicBezTo>
                  <a:cubicBezTo>
                    <a:pt x="1" y="7"/>
                    <a:pt x="1" y="6"/>
                    <a:pt x="2" y="5"/>
                  </a:cubicBezTo>
                  <a:cubicBezTo>
                    <a:pt x="3" y="5"/>
                    <a:pt x="4" y="4"/>
                    <a:pt x="5" y="4"/>
                  </a:cubicBezTo>
                  <a:cubicBezTo>
                    <a:pt x="12" y="3"/>
                    <a:pt x="12" y="3"/>
                    <a:pt x="12" y="3"/>
                  </a:cubicBezTo>
                  <a:cubicBezTo>
                    <a:pt x="9" y="25"/>
                    <a:pt x="9" y="25"/>
                    <a:pt x="9" y="25"/>
                  </a:cubicBezTo>
                  <a:lnTo>
                    <a:pt x="11"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53" name="i$ľïḑe">
              <a:extLst>
                <a:ext uri="{FF2B5EF4-FFF2-40B4-BE49-F238E27FC236}">
                  <a16:creationId xmlns:a16="http://schemas.microsoft.com/office/drawing/2014/main" id="{5620022D-CD0F-4F5F-B53B-A98FEE6FCC66}"/>
                </a:ext>
              </a:extLst>
            </p:cNvPr>
            <p:cNvSpPr/>
            <p:nvPr/>
          </p:nvSpPr>
          <p:spPr bwMode="auto">
            <a:xfrm>
              <a:off x="3349063" y="1294926"/>
              <a:ext cx="34342" cy="23128"/>
            </a:xfrm>
            <a:custGeom>
              <a:avLst/>
              <a:gdLst>
                <a:gd name="T0" fmla="*/ 8 w 15"/>
                <a:gd name="T1" fmla="*/ 7 h 10"/>
                <a:gd name="T2" fmla="*/ 12 w 15"/>
                <a:gd name="T3" fmla="*/ 10 h 10"/>
                <a:gd name="T4" fmla="*/ 14 w 15"/>
                <a:gd name="T5" fmla="*/ 3 h 10"/>
                <a:gd name="T6" fmla="*/ 10 w 15"/>
                <a:gd name="T7" fmla="*/ 0 h 10"/>
                <a:gd name="T8" fmla="*/ 0 w 15"/>
                <a:gd name="T9" fmla="*/ 2 h 10"/>
                <a:gd name="T10" fmla="*/ 8 w 15"/>
                <a:gd name="T11" fmla="*/ 7 h 10"/>
              </a:gdLst>
              <a:ahLst/>
              <a:cxnLst>
                <a:cxn ang="0">
                  <a:pos x="T0" y="T1"/>
                </a:cxn>
                <a:cxn ang="0">
                  <a:pos x="T2" y="T3"/>
                </a:cxn>
                <a:cxn ang="0">
                  <a:pos x="T4" y="T5"/>
                </a:cxn>
                <a:cxn ang="0">
                  <a:pos x="T6" y="T7"/>
                </a:cxn>
                <a:cxn ang="0">
                  <a:pos x="T8" y="T9"/>
                </a:cxn>
                <a:cxn ang="0">
                  <a:pos x="T10" y="T11"/>
                </a:cxn>
              </a:cxnLst>
              <a:rect l="0" t="0" r="r" b="b"/>
              <a:pathLst>
                <a:path w="15" h="10">
                  <a:moveTo>
                    <a:pt x="8" y="7"/>
                  </a:moveTo>
                  <a:cubicBezTo>
                    <a:pt x="12" y="10"/>
                    <a:pt x="12" y="10"/>
                    <a:pt x="12" y="10"/>
                  </a:cubicBezTo>
                  <a:cubicBezTo>
                    <a:pt x="12" y="7"/>
                    <a:pt x="15" y="5"/>
                    <a:pt x="14" y="3"/>
                  </a:cubicBezTo>
                  <a:cubicBezTo>
                    <a:pt x="10" y="0"/>
                    <a:pt x="10" y="0"/>
                    <a:pt x="10" y="0"/>
                  </a:cubicBezTo>
                  <a:cubicBezTo>
                    <a:pt x="7" y="0"/>
                    <a:pt x="3" y="0"/>
                    <a:pt x="0" y="2"/>
                  </a:cubicBezTo>
                  <a:cubicBezTo>
                    <a:pt x="1" y="4"/>
                    <a:pt x="4" y="8"/>
                    <a:pt x="8"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54" name="iŝļíḍè">
              <a:extLst>
                <a:ext uri="{FF2B5EF4-FFF2-40B4-BE49-F238E27FC236}">
                  <a16:creationId xmlns:a16="http://schemas.microsoft.com/office/drawing/2014/main" id="{B8770E7F-FFA5-4F19-A00F-31FA9E2C4FF4}"/>
                </a:ext>
              </a:extLst>
            </p:cNvPr>
            <p:cNvSpPr/>
            <p:nvPr/>
          </p:nvSpPr>
          <p:spPr bwMode="auto">
            <a:xfrm>
              <a:off x="3378499" y="1327165"/>
              <a:ext cx="27333" cy="18923"/>
            </a:xfrm>
            <a:custGeom>
              <a:avLst/>
              <a:gdLst>
                <a:gd name="T0" fmla="*/ 7 w 12"/>
                <a:gd name="T1" fmla="*/ 7 h 8"/>
                <a:gd name="T2" fmla="*/ 9 w 12"/>
                <a:gd name="T3" fmla="*/ 8 h 8"/>
                <a:gd name="T4" fmla="*/ 12 w 12"/>
                <a:gd name="T5" fmla="*/ 6 h 8"/>
                <a:gd name="T6" fmla="*/ 11 w 12"/>
                <a:gd name="T7" fmla="*/ 2 h 8"/>
                <a:gd name="T8" fmla="*/ 8 w 12"/>
                <a:gd name="T9" fmla="*/ 0 h 8"/>
                <a:gd name="T10" fmla="*/ 0 w 12"/>
                <a:gd name="T11" fmla="*/ 3 h 8"/>
                <a:gd name="T12" fmla="*/ 7 w 12"/>
                <a:gd name="T13" fmla="*/ 7 h 8"/>
              </a:gdLst>
              <a:ahLst/>
              <a:cxnLst>
                <a:cxn ang="0">
                  <a:pos x="T0" y="T1"/>
                </a:cxn>
                <a:cxn ang="0">
                  <a:pos x="T2" y="T3"/>
                </a:cxn>
                <a:cxn ang="0">
                  <a:pos x="T4" y="T5"/>
                </a:cxn>
                <a:cxn ang="0">
                  <a:pos x="T6" y="T7"/>
                </a:cxn>
                <a:cxn ang="0">
                  <a:pos x="T8" y="T9"/>
                </a:cxn>
                <a:cxn ang="0">
                  <a:pos x="T10" y="T11"/>
                </a:cxn>
                <a:cxn ang="0">
                  <a:pos x="T12" y="T13"/>
                </a:cxn>
              </a:cxnLst>
              <a:rect l="0" t="0" r="r" b="b"/>
              <a:pathLst>
                <a:path w="12" h="8">
                  <a:moveTo>
                    <a:pt x="7" y="7"/>
                  </a:moveTo>
                  <a:cubicBezTo>
                    <a:pt x="9" y="8"/>
                    <a:pt x="9" y="8"/>
                    <a:pt x="9" y="8"/>
                  </a:cubicBezTo>
                  <a:cubicBezTo>
                    <a:pt x="10" y="8"/>
                    <a:pt x="11" y="6"/>
                    <a:pt x="12" y="6"/>
                  </a:cubicBezTo>
                  <a:cubicBezTo>
                    <a:pt x="12" y="4"/>
                    <a:pt x="11" y="2"/>
                    <a:pt x="11" y="2"/>
                  </a:cubicBezTo>
                  <a:cubicBezTo>
                    <a:pt x="11" y="0"/>
                    <a:pt x="9" y="1"/>
                    <a:pt x="8" y="0"/>
                  </a:cubicBezTo>
                  <a:cubicBezTo>
                    <a:pt x="5" y="1"/>
                    <a:pt x="1" y="0"/>
                    <a:pt x="0" y="3"/>
                  </a:cubicBezTo>
                  <a:cubicBezTo>
                    <a:pt x="2" y="5"/>
                    <a:pt x="5" y="6"/>
                    <a:pt x="7"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55" name="íṩḻîḋê">
              <a:extLst>
                <a:ext uri="{FF2B5EF4-FFF2-40B4-BE49-F238E27FC236}">
                  <a16:creationId xmlns:a16="http://schemas.microsoft.com/office/drawing/2014/main" id="{7449D368-FFC6-409D-8C54-9CACA6DF7971}"/>
                </a:ext>
              </a:extLst>
            </p:cNvPr>
            <p:cNvSpPr/>
            <p:nvPr/>
          </p:nvSpPr>
          <p:spPr bwMode="auto">
            <a:xfrm>
              <a:off x="3394618" y="1244465"/>
              <a:ext cx="100922" cy="166101"/>
            </a:xfrm>
            <a:custGeom>
              <a:avLst/>
              <a:gdLst>
                <a:gd name="T0" fmla="*/ 9 w 44"/>
                <a:gd name="T1" fmla="*/ 32 h 72"/>
                <a:gd name="T2" fmla="*/ 12 w 44"/>
                <a:gd name="T3" fmla="*/ 31 h 72"/>
                <a:gd name="T4" fmla="*/ 15 w 44"/>
                <a:gd name="T5" fmla="*/ 33 h 72"/>
                <a:gd name="T6" fmla="*/ 13 w 44"/>
                <a:gd name="T7" fmla="*/ 44 h 72"/>
                <a:gd name="T8" fmla="*/ 8 w 44"/>
                <a:gd name="T9" fmla="*/ 41 h 72"/>
                <a:gd name="T10" fmla="*/ 14 w 44"/>
                <a:gd name="T11" fmla="*/ 68 h 72"/>
                <a:gd name="T12" fmla="*/ 26 w 44"/>
                <a:gd name="T13" fmla="*/ 72 h 72"/>
                <a:gd name="T14" fmla="*/ 27 w 44"/>
                <a:gd name="T15" fmla="*/ 69 h 72"/>
                <a:gd name="T16" fmla="*/ 15 w 44"/>
                <a:gd name="T17" fmla="*/ 52 h 72"/>
                <a:gd name="T18" fmla="*/ 21 w 44"/>
                <a:gd name="T19" fmla="*/ 49 h 72"/>
                <a:gd name="T20" fmla="*/ 21 w 44"/>
                <a:gd name="T21" fmla="*/ 40 h 72"/>
                <a:gd name="T22" fmla="*/ 26 w 44"/>
                <a:gd name="T23" fmla="*/ 45 h 72"/>
                <a:gd name="T24" fmla="*/ 19 w 44"/>
                <a:gd name="T25" fmla="*/ 31 h 72"/>
                <a:gd name="T26" fmla="*/ 19 w 44"/>
                <a:gd name="T27" fmla="*/ 21 h 72"/>
                <a:gd name="T28" fmla="*/ 30 w 44"/>
                <a:gd name="T29" fmla="*/ 30 h 72"/>
                <a:gd name="T30" fmla="*/ 26 w 44"/>
                <a:gd name="T31" fmla="*/ 19 h 72"/>
                <a:gd name="T32" fmla="*/ 29 w 44"/>
                <a:gd name="T33" fmla="*/ 16 h 72"/>
                <a:gd name="T34" fmla="*/ 43 w 44"/>
                <a:gd name="T35" fmla="*/ 28 h 72"/>
                <a:gd name="T36" fmla="*/ 29 w 44"/>
                <a:gd name="T37" fmla="*/ 8 h 72"/>
                <a:gd name="T38" fmla="*/ 24 w 44"/>
                <a:gd name="T39" fmla="*/ 6 h 72"/>
                <a:gd name="T40" fmla="*/ 24 w 44"/>
                <a:gd name="T41" fmla="*/ 13 h 72"/>
                <a:gd name="T42" fmla="*/ 17 w 44"/>
                <a:gd name="T43" fmla="*/ 11 h 72"/>
                <a:gd name="T44" fmla="*/ 16 w 44"/>
                <a:gd name="T45" fmla="*/ 0 h 72"/>
                <a:gd name="T46" fmla="*/ 14 w 44"/>
                <a:gd name="T47" fmla="*/ 6 h 72"/>
                <a:gd name="T48" fmla="*/ 9 w 44"/>
                <a:gd name="T49" fmla="*/ 8 h 72"/>
                <a:gd name="T50" fmla="*/ 16 w 44"/>
                <a:gd name="T51" fmla="*/ 16 h 72"/>
                <a:gd name="T52" fmla="*/ 16 w 44"/>
                <a:gd name="T53" fmla="*/ 25 h 72"/>
                <a:gd name="T54" fmla="*/ 11 w 44"/>
                <a:gd name="T55" fmla="*/ 20 h 72"/>
                <a:gd name="T56" fmla="*/ 0 w 44"/>
                <a:gd name="T57" fmla="*/ 19 h 72"/>
                <a:gd name="T58" fmla="*/ 9 w 44"/>
                <a:gd name="T59" fmla="*/ 28 h 72"/>
                <a:gd name="T60" fmla="*/ 9 w 44"/>
                <a:gd name="T61" fmla="*/ 3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4" h="72">
                  <a:moveTo>
                    <a:pt x="9" y="32"/>
                  </a:moveTo>
                  <a:cubicBezTo>
                    <a:pt x="10" y="33"/>
                    <a:pt x="11" y="32"/>
                    <a:pt x="12" y="31"/>
                  </a:cubicBezTo>
                  <a:cubicBezTo>
                    <a:pt x="15" y="33"/>
                    <a:pt x="15" y="33"/>
                    <a:pt x="15" y="33"/>
                  </a:cubicBezTo>
                  <a:cubicBezTo>
                    <a:pt x="16" y="37"/>
                    <a:pt x="15" y="41"/>
                    <a:pt x="13" y="44"/>
                  </a:cubicBezTo>
                  <a:cubicBezTo>
                    <a:pt x="11" y="46"/>
                    <a:pt x="10" y="42"/>
                    <a:pt x="8" y="41"/>
                  </a:cubicBezTo>
                  <a:cubicBezTo>
                    <a:pt x="10" y="50"/>
                    <a:pt x="15" y="60"/>
                    <a:pt x="14" y="68"/>
                  </a:cubicBezTo>
                  <a:cubicBezTo>
                    <a:pt x="20" y="72"/>
                    <a:pt x="24" y="72"/>
                    <a:pt x="26" y="72"/>
                  </a:cubicBezTo>
                  <a:cubicBezTo>
                    <a:pt x="27" y="69"/>
                    <a:pt x="27" y="69"/>
                    <a:pt x="27" y="69"/>
                  </a:cubicBezTo>
                  <a:cubicBezTo>
                    <a:pt x="19" y="64"/>
                    <a:pt x="16" y="54"/>
                    <a:pt x="15" y="52"/>
                  </a:cubicBezTo>
                  <a:cubicBezTo>
                    <a:pt x="21" y="49"/>
                    <a:pt x="21" y="49"/>
                    <a:pt x="21" y="49"/>
                  </a:cubicBezTo>
                  <a:cubicBezTo>
                    <a:pt x="21" y="46"/>
                    <a:pt x="20" y="41"/>
                    <a:pt x="21" y="40"/>
                  </a:cubicBezTo>
                  <a:cubicBezTo>
                    <a:pt x="24" y="41"/>
                    <a:pt x="25" y="43"/>
                    <a:pt x="26" y="45"/>
                  </a:cubicBezTo>
                  <a:cubicBezTo>
                    <a:pt x="33" y="42"/>
                    <a:pt x="22" y="36"/>
                    <a:pt x="19" y="31"/>
                  </a:cubicBezTo>
                  <a:cubicBezTo>
                    <a:pt x="19" y="27"/>
                    <a:pt x="19" y="24"/>
                    <a:pt x="19" y="21"/>
                  </a:cubicBezTo>
                  <a:cubicBezTo>
                    <a:pt x="23" y="22"/>
                    <a:pt x="27" y="27"/>
                    <a:pt x="30" y="30"/>
                  </a:cubicBezTo>
                  <a:cubicBezTo>
                    <a:pt x="33" y="27"/>
                    <a:pt x="27" y="23"/>
                    <a:pt x="26" y="19"/>
                  </a:cubicBezTo>
                  <a:cubicBezTo>
                    <a:pt x="25" y="17"/>
                    <a:pt x="27" y="17"/>
                    <a:pt x="29" y="16"/>
                  </a:cubicBezTo>
                  <a:cubicBezTo>
                    <a:pt x="43" y="28"/>
                    <a:pt x="43" y="28"/>
                    <a:pt x="43" y="28"/>
                  </a:cubicBezTo>
                  <a:cubicBezTo>
                    <a:pt x="44" y="21"/>
                    <a:pt x="34" y="15"/>
                    <a:pt x="29" y="8"/>
                  </a:cubicBezTo>
                  <a:cubicBezTo>
                    <a:pt x="30" y="6"/>
                    <a:pt x="29" y="4"/>
                    <a:pt x="24" y="6"/>
                  </a:cubicBezTo>
                  <a:cubicBezTo>
                    <a:pt x="22" y="6"/>
                    <a:pt x="19" y="7"/>
                    <a:pt x="24" y="13"/>
                  </a:cubicBezTo>
                  <a:cubicBezTo>
                    <a:pt x="21" y="17"/>
                    <a:pt x="19" y="12"/>
                    <a:pt x="17" y="11"/>
                  </a:cubicBezTo>
                  <a:cubicBezTo>
                    <a:pt x="18" y="6"/>
                    <a:pt x="20" y="1"/>
                    <a:pt x="16" y="0"/>
                  </a:cubicBezTo>
                  <a:cubicBezTo>
                    <a:pt x="16" y="2"/>
                    <a:pt x="16" y="4"/>
                    <a:pt x="14" y="6"/>
                  </a:cubicBezTo>
                  <a:cubicBezTo>
                    <a:pt x="9" y="8"/>
                    <a:pt x="9" y="8"/>
                    <a:pt x="9" y="8"/>
                  </a:cubicBezTo>
                  <a:cubicBezTo>
                    <a:pt x="9" y="10"/>
                    <a:pt x="14" y="13"/>
                    <a:pt x="16" y="16"/>
                  </a:cubicBezTo>
                  <a:cubicBezTo>
                    <a:pt x="17" y="20"/>
                    <a:pt x="16" y="23"/>
                    <a:pt x="16" y="25"/>
                  </a:cubicBezTo>
                  <a:cubicBezTo>
                    <a:pt x="12" y="27"/>
                    <a:pt x="13" y="22"/>
                    <a:pt x="11" y="20"/>
                  </a:cubicBezTo>
                  <a:cubicBezTo>
                    <a:pt x="7" y="17"/>
                    <a:pt x="2" y="18"/>
                    <a:pt x="0" y="19"/>
                  </a:cubicBezTo>
                  <a:cubicBezTo>
                    <a:pt x="9" y="28"/>
                    <a:pt x="9" y="28"/>
                    <a:pt x="9" y="28"/>
                  </a:cubicBezTo>
                  <a:cubicBezTo>
                    <a:pt x="9" y="29"/>
                    <a:pt x="6" y="32"/>
                    <a:pt x="9"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56" name="íṡľiḑê">
              <a:extLst>
                <a:ext uri="{FF2B5EF4-FFF2-40B4-BE49-F238E27FC236}">
                  <a16:creationId xmlns:a16="http://schemas.microsoft.com/office/drawing/2014/main" id="{F1A81E41-4E5E-4F59-A848-8B7C1B6C47B7}"/>
                </a:ext>
              </a:extLst>
            </p:cNvPr>
            <p:cNvSpPr/>
            <p:nvPr/>
          </p:nvSpPr>
          <p:spPr bwMode="auto">
            <a:xfrm>
              <a:off x="3589455" y="1092381"/>
              <a:ext cx="30137" cy="30137"/>
            </a:xfrm>
            <a:custGeom>
              <a:avLst/>
              <a:gdLst>
                <a:gd name="T0" fmla="*/ 2 w 13"/>
                <a:gd name="T1" fmla="*/ 13 h 13"/>
                <a:gd name="T2" fmla="*/ 9 w 13"/>
                <a:gd name="T3" fmla="*/ 13 h 13"/>
                <a:gd name="T4" fmla="*/ 3 w 13"/>
                <a:gd name="T5" fmla="*/ 0 h 13"/>
                <a:gd name="T6" fmla="*/ 2 w 13"/>
                <a:gd name="T7" fmla="*/ 8 h 13"/>
                <a:gd name="T8" fmla="*/ 2 w 13"/>
                <a:gd name="T9" fmla="*/ 13 h 13"/>
              </a:gdLst>
              <a:ahLst/>
              <a:cxnLst>
                <a:cxn ang="0">
                  <a:pos x="T0" y="T1"/>
                </a:cxn>
                <a:cxn ang="0">
                  <a:pos x="T2" y="T3"/>
                </a:cxn>
                <a:cxn ang="0">
                  <a:pos x="T4" y="T5"/>
                </a:cxn>
                <a:cxn ang="0">
                  <a:pos x="T6" y="T7"/>
                </a:cxn>
                <a:cxn ang="0">
                  <a:pos x="T8" y="T9"/>
                </a:cxn>
              </a:cxnLst>
              <a:rect l="0" t="0" r="r" b="b"/>
              <a:pathLst>
                <a:path w="13" h="13">
                  <a:moveTo>
                    <a:pt x="2" y="13"/>
                  </a:moveTo>
                  <a:cubicBezTo>
                    <a:pt x="4" y="13"/>
                    <a:pt x="6" y="13"/>
                    <a:pt x="9" y="13"/>
                  </a:cubicBezTo>
                  <a:cubicBezTo>
                    <a:pt x="13" y="8"/>
                    <a:pt x="6" y="3"/>
                    <a:pt x="3" y="0"/>
                  </a:cubicBezTo>
                  <a:cubicBezTo>
                    <a:pt x="0" y="1"/>
                    <a:pt x="2" y="6"/>
                    <a:pt x="2" y="8"/>
                  </a:cubicBezTo>
                  <a:cubicBezTo>
                    <a:pt x="2" y="9"/>
                    <a:pt x="1" y="11"/>
                    <a:pt x="2"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57" name="iṥļiḓe">
              <a:extLst>
                <a:ext uri="{FF2B5EF4-FFF2-40B4-BE49-F238E27FC236}">
                  <a16:creationId xmlns:a16="http://schemas.microsoft.com/office/drawing/2014/main" id="{016F9212-10A5-488A-9B66-CE03B13072F1}"/>
                </a:ext>
              </a:extLst>
            </p:cNvPr>
            <p:cNvSpPr/>
            <p:nvPr/>
          </p:nvSpPr>
          <p:spPr bwMode="auto">
            <a:xfrm>
              <a:off x="3578241" y="1138637"/>
              <a:ext cx="18222" cy="25231"/>
            </a:xfrm>
            <a:custGeom>
              <a:avLst/>
              <a:gdLst>
                <a:gd name="T0" fmla="*/ 2 w 8"/>
                <a:gd name="T1" fmla="*/ 11 h 11"/>
                <a:gd name="T2" fmla="*/ 8 w 8"/>
                <a:gd name="T3" fmla="*/ 9 h 11"/>
                <a:gd name="T4" fmla="*/ 7 w 8"/>
                <a:gd name="T5" fmla="*/ 4 h 11"/>
                <a:gd name="T6" fmla="*/ 3 w 8"/>
                <a:gd name="T7" fmla="*/ 0 h 11"/>
                <a:gd name="T8" fmla="*/ 1 w 8"/>
                <a:gd name="T9" fmla="*/ 5 h 11"/>
                <a:gd name="T10" fmla="*/ 2 w 8"/>
                <a:gd name="T11" fmla="*/ 11 h 11"/>
              </a:gdLst>
              <a:ahLst/>
              <a:cxnLst>
                <a:cxn ang="0">
                  <a:pos x="T0" y="T1"/>
                </a:cxn>
                <a:cxn ang="0">
                  <a:pos x="T2" y="T3"/>
                </a:cxn>
                <a:cxn ang="0">
                  <a:pos x="T4" y="T5"/>
                </a:cxn>
                <a:cxn ang="0">
                  <a:pos x="T6" y="T7"/>
                </a:cxn>
                <a:cxn ang="0">
                  <a:pos x="T8" y="T9"/>
                </a:cxn>
                <a:cxn ang="0">
                  <a:pos x="T10" y="T11"/>
                </a:cxn>
              </a:cxnLst>
              <a:rect l="0" t="0" r="r" b="b"/>
              <a:pathLst>
                <a:path w="8" h="11">
                  <a:moveTo>
                    <a:pt x="2" y="11"/>
                  </a:moveTo>
                  <a:cubicBezTo>
                    <a:pt x="4" y="11"/>
                    <a:pt x="6" y="10"/>
                    <a:pt x="8" y="9"/>
                  </a:cubicBezTo>
                  <a:cubicBezTo>
                    <a:pt x="8" y="7"/>
                    <a:pt x="8" y="6"/>
                    <a:pt x="7" y="4"/>
                  </a:cubicBezTo>
                  <a:cubicBezTo>
                    <a:pt x="6" y="3"/>
                    <a:pt x="5" y="1"/>
                    <a:pt x="3" y="0"/>
                  </a:cubicBezTo>
                  <a:cubicBezTo>
                    <a:pt x="3" y="0"/>
                    <a:pt x="0" y="1"/>
                    <a:pt x="1" y="5"/>
                  </a:cubicBezTo>
                  <a:cubicBezTo>
                    <a:pt x="2" y="8"/>
                    <a:pt x="2" y="9"/>
                    <a:pt x="2"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58" name="iŝ1îḋé">
              <a:extLst>
                <a:ext uri="{FF2B5EF4-FFF2-40B4-BE49-F238E27FC236}">
                  <a16:creationId xmlns:a16="http://schemas.microsoft.com/office/drawing/2014/main" id="{6A6467D2-E204-4AF1-A6E0-E8A5E8C19664}"/>
                </a:ext>
              </a:extLst>
            </p:cNvPr>
            <p:cNvSpPr/>
            <p:nvPr/>
          </p:nvSpPr>
          <p:spPr bwMode="auto">
            <a:xfrm>
              <a:off x="3628702" y="1117611"/>
              <a:ext cx="41350" cy="39248"/>
            </a:xfrm>
            <a:custGeom>
              <a:avLst/>
              <a:gdLst>
                <a:gd name="T0" fmla="*/ 5 w 18"/>
                <a:gd name="T1" fmla="*/ 11 h 17"/>
                <a:gd name="T2" fmla="*/ 7 w 18"/>
                <a:gd name="T3" fmla="*/ 11 h 17"/>
                <a:gd name="T4" fmla="*/ 7 w 18"/>
                <a:gd name="T5" fmla="*/ 17 h 17"/>
                <a:gd name="T6" fmla="*/ 8 w 18"/>
                <a:gd name="T7" fmla="*/ 17 h 17"/>
                <a:gd name="T8" fmla="*/ 12 w 18"/>
                <a:gd name="T9" fmla="*/ 14 h 17"/>
                <a:gd name="T10" fmla="*/ 13 w 18"/>
                <a:gd name="T11" fmla="*/ 12 h 17"/>
                <a:gd name="T12" fmla="*/ 17 w 18"/>
                <a:gd name="T13" fmla="*/ 7 h 17"/>
                <a:gd name="T14" fmla="*/ 13 w 18"/>
                <a:gd name="T15" fmla="*/ 0 h 17"/>
                <a:gd name="T16" fmla="*/ 2 w 18"/>
                <a:gd name="T17" fmla="*/ 3 h 17"/>
                <a:gd name="T18" fmla="*/ 5 w 18"/>
                <a:gd name="T19" fmla="*/ 11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 h="17">
                  <a:moveTo>
                    <a:pt x="5" y="11"/>
                  </a:moveTo>
                  <a:cubicBezTo>
                    <a:pt x="7" y="11"/>
                    <a:pt x="7" y="11"/>
                    <a:pt x="7" y="11"/>
                  </a:cubicBezTo>
                  <a:cubicBezTo>
                    <a:pt x="7" y="13"/>
                    <a:pt x="7" y="15"/>
                    <a:pt x="7" y="17"/>
                  </a:cubicBezTo>
                  <a:cubicBezTo>
                    <a:pt x="8" y="17"/>
                    <a:pt x="8" y="17"/>
                    <a:pt x="8" y="17"/>
                  </a:cubicBezTo>
                  <a:cubicBezTo>
                    <a:pt x="9" y="15"/>
                    <a:pt x="11" y="15"/>
                    <a:pt x="12" y="14"/>
                  </a:cubicBezTo>
                  <a:cubicBezTo>
                    <a:pt x="13" y="12"/>
                    <a:pt x="13" y="12"/>
                    <a:pt x="13" y="12"/>
                  </a:cubicBezTo>
                  <a:cubicBezTo>
                    <a:pt x="17" y="7"/>
                    <a:pt x="17" y="7"/>
                    <a:pt x="17" y="7"/>
                  </a:cubicBezTo>
                  <a:cubicBezTo>
                    <a:pt x="18" y="5"/>
                    <a:pt x="17" y="2"/>
                    <a:pt x="13" y="0"/>
                  </a:cubicBezTo>
                  <a:cubicBezTo>
                    <a:pt x="10" y="1"/>
                    <a:pt x="7" y="2"/>
                    <a:pt x="2" y="3"/>
                  </a:cubicBezTo>
                  <a:cubicBezTo>
                    <a:pt x="0" y="7"/>
                    <a:pt x="3" y="10"/>
                    <a:pt x="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59" name="iṩḷiḓè">
              <a:extLst>
                <a:ext uri="{FF2B5EF4-FFF2-40B4-BE49-F238E27FC236}">
                  <a16:creationId xmlns:a16="http://schemas.microsoft.com/office/drawing/2014/main" id="{97F069C3-B72A-47C9-BD32-AAFF19209F70}"/>
                </a:ext>
              </a:extLst>
            </p:cNvPr>
            <p:cNvSpPr/>
            <p:nvPr/>
          </p:nvSpPr>
          <p:spPr bwMode="auto">
            <a:xfrm>
              <a:off x="3628702" y="1154756"/>
              <a:ext cx="38547" cy="29436"/>
            </a:xfrm>
            <a:custGeom>
              <a:avLst/>
              <a:gdLst>
                <a:gd name="T0" fmla="*/ 6 w 17"/>
                <a:gd name="T1" fmla="*/ 13 h 13"/>
                <a:gd name="T2" fmla="*/ 15 w 17"/>
                <a:gd name="T3" fmla="*/ 4 h 13"/>
                <a:gd name="T4" fmla="*/ 16 w 17"/>
                <a:gd name="T5" fmla="*/ 0 h 13"/>
                <a:gd name="T6" fmla="*/ 1 w 17"/>
                <a:gd name="T7" fmla="*/ 5 h 13"/>
                <a:gd name="T8" fmla="*/ 6 w 17"/>
                <a:gd name="T9" fmla="*/ 13 h 13"/>
              </a:gdLst>
              <a:ahLst/>
              <a:cxnLst>
                <a:cxn ang="0">
                  <a:pos x="T0" y="T1"/>
                </a:cxn>
                <a:cxn ang="0">
                  <a:pos x="T2" y="T3"/>
                </a:cxn>
                <a:cxn ang="0">
                  <a:pos x="T4" y="T5"/>
                </a:cxn>
                <a:cxn ang="0">
                  <a:pos x="T6" y="T7"/>
                </a:cxn>
                <a:cxn ang="0">
                  <a:pos x="T8" y="T9"/>
                </a:cxn>
              </a:cxnLst>
              <a:rect l="0" t="0" r="r" b="b"/>
              <a:pathLst>
                <a:path w="17" h="13">
                  <a:moveTo>
                    <a:pt x="6" y="13"/>
                  </a:moveTo>
                  <a:cubicBezTo>
                    <a:pt x="9" y="10"/>
                    <a:pt x="13" y="8"/>
                    <a:pt x="15" y="4"/>
                  </a:cubicBezTo>
                  <a:cubicBezTo>
                    <a:pt x="16" y="3"/>
                    <a:pt x="17" y="2"/>
                    <a:pt x="16" y="0"/>
                  </a:cubicBezTo>
                  <a:cubicBezTo>
                    <a:pt x="11" y="0"/>
                    <a:pt x="6" y="5"/>
                    <a:pt x="1" y="5"/>
                  </a:cubicBezTo>
                  <a:cubicBezTo>
                    <a:pt x="0" y="10"/>
                    <a:pt x="4" y="11"/>
                    <a:pt x="6"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88" name="îṥ1ïďé">
              <a:extLst>
                <a:ext uri="{FF2B5EF4-FFF2-40B4-BE49-F238E27FC236}">
                  <a16:creationId xmlns:a16="http://schemas.microsoft.com/office/drawing/2014/main" id="{F59BC24D-C587-40FE-9933-B3E336F24B97}"/>
                </a:ext>
              </a:extLst>
            </p:cNvPr>
            <p:cNvSpPr/>
            <p:nvPr/>
          </p:nvSpPr>
          <p:spPr bwMode="auto">
            <a:xfrm>
              <a:off x="3548104" y="1165970"/>
              <a:ext cx="53265" cy="73589"/>
            </a:xfrm>
            <a:custGeom>
              <a:avLst/>
              <a:gdLst>
                <a:gd name="T0" fmla="*/ 7 w 23"/>
                <a:gd name="T1" fmla="*/ 32 h 32"/>
                <a:gd name="T2" fmla="*/ 23 w 23"/>
                <a:gd name="T3" fmla="*/ 0 h 32"/>
                <a:gd name="T4" fmla="*/ 3 w 23"/>
                <a:gd name="T5" fmla="*/ 23 h 32"/>
                <a:gd name="T6" fmla="*/ 7 w 23"/>
                <a:gd name="T7" fmla="*/ 32 h 32"/>
              </a:gdLst>
              <a:ahLst/>
              <a:cxnLst>
                <a:cxn ang="0">
                  <a:pos x="T0" y="T1"/>
                </a:cxn>
                <a:cxn ang="0">
                  <a:pos x="T2" y="T3"/>
                </a:cxn>
                <a:cxn ang="0">
                  <a:pos x="T4" y="T5"/>
                </a:cxn>
                <a:cxn ang="0">
                  <a:pos x="T6" y="T7"/>
                </a:cxn>
              </a:cxnLst>
              <a:rect l="0" t="0" r="r" b="b"/>
              <a:pathLst>
                <a:path w="23" h="32">
                  <a:moveTo>
                    <a:pt x="7" y="32"/>
                  </a:moveTo>
                  <a:cubicBezTo>
                    <a:pt x="13" y="23"/>
                    <a:pt x="20" y="11"/>
                    <a:pt x="23" y="0"/>
                  </a:cubicBezTo>
                  <a:cubicBezTo>
                    <a:pt x="17" y="9"/>
                    <a:pt x="11" y="18"/>
                    <a:pt x="3" y="23"/>
                  </a:cubicBezTo>
                  <a:cubicBezTo>
                    <a:pt x="0" y="28"/>
                    <a:pt x="6" y="31"/>
                    <a:pt x="7"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89" name="iSḷiḍé">
              <a:extLst>
                <a:ext uri="{FF2B5EF4-FFF2-40B4-BE49-F238E27FC236}">
                  <a16:creationId xmlns:a16="http://schemas.microsoft.com/office/drawing/2014/main" id="{C512B36A-3FAD-4E58-B996-FA8D90773003}"/>
                </a:ext>
              </a:extLst>
            </p:cNvPr>
            <p:cNvSpPr/>
            <p:nvPr/>
          </p:nvSpPr>
          <p:spPr bwMode="auto">
            <a:xfrm>
              <a:off x="3773077" y="1117611"/>
              <a:ext cx="93914" cy="101623"/>
            </a:xfrm>
            <a:custGeom>
              <a:avLst/>
              <a:gdLst>
                <a:gd name="T0" fmla="*/ 9 w 41"/>
                <a:gd name="T1" fmla="*/ 38 h 44"/>
                <a:gd name="T2" fmla="*/ 22 w 41"/>
                <a:gd name="T3" fmla="*/ 33 h 44"/>
                <a:gd name="T4" fmla="*/ 12 w 41"/>
                <a:gd name="T5" fmla="*/ 44 h 44"/>
                <a:gd name="T6" fmla="*/ 29 w 41"/>
                <a:gd name="T7" fmla="*/ 31 h 44"/>
                <a:gd name="T8" fmla="*/ 39 w 41"/>
                <a:gd name="T9" fmla="*/ 26 h 44"/>
                <a:gd name="T10" fmla="*/ 40 w 41"/>
                <a:gd name="T11" fmla="*/ 22 h 44"/>
                <a:gd name="T12" fmla="*/ 39 w 41"/>
                <a:gd name="T13" fmla="*/ 22 h 44"/>
                <a:gd name="T14" fmla="*/ 36 w 41"/>
                <a:gd name="T15" fmla="*/ 24 h 44"/>
                <a:gd name="T16" fmla="*/ 34 w 41"/>
                <a:gd name="T17" fmla="*/ 23 h 44"/>
                <a:gd name="T18" fmla="*/ 37 w 41"/>
                <a:gd name="T19" fmla="*/ 18 h 44"/>
                <a:gd name="T20" fmla="*/ 40 w 41"/>
                <a:gd name="T21" fmla="*/ 14 h 44"/>
                <a:gd name="T22" fmla="*/ 37 w 41"/>
                <a:gd name="T23" fmla="*/ 0 h 44"/>
                <a:gd name="T24" fmla="*/ 29 w 41"/>
                <a:gd name="T25" fmla="*/ 23 h 44"/>
                <a:gd name="T26" fmla="*/ 23 w 41"/>
                <a:gd name="T27" fmla="*/ 27 h 44"/>
                <a:gd name="T28" fmla="*/ 6 w 41"/>
                <a:gd name="T29" fmla="*/ 29 h 44"/>
                <a:gd name="T30" fmla="*/ 4 w 41"/>
                <a:gd name="T31" fmla="*/ 28 h 44"/>
                <a:gd name="T32" fmla="*/ 6 w 41"/>
                <a:gd name="T33" fmla="*/ 37 h 44"/>
                <a:gd name="T34" fmla="*/ 9 w 41"/>
                <a:gd name="T35" fmla="*/ 38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1" h="44">
                  <a:moveTo>
                    <a:pt x="9" y="38"/>
                  </a:moveTo>
                  <a:cubicBezTo>
                    <a:pt x="14" y="36"/>
                    <a:pt x="18" y="33"/>
                    <a:pt x="22" y="33"/>
                  </a:cubicBezTo>
                  <a:cubicBezTo>
                    <a:pt x="22" y="37"/>
                    <a:pt x="15" y="41"/>
                    <a:pt x="12" y="44"/>
                  </a:cubicBezTo>
                  <a:cubicBezTo>
                    <a:pt x="22" y="43"/>
                    <a:pt x="26" y="37"/>
                    <a:pt x="29" y="31"/>
                  </a:cubicBezTo>
                  <a:cubicBezTo>
                    <a:pt x="32" y="28"/>
                    <a:pt x="36" y="27"/>
                    <a:pt x="39" y="26"/>
                  </a:cubicBezTo>
                  <a:cubicBezTo>
                    <a:pt x="40" y="25"/>
                    <a:pt x="41" y="25"/>
                    <a:pt x="40" y="22"/>
                  </a:cubicBezTo>
                  <a:cubicBezTo>
                    <a:pt x="40" y="22"/>
                    <a:pt x="39" y="22"/>
                    <a:pt x="39" y="22"/>
                  </a:cubicBezTo>
                  <a:cubicBezTo>
                    <a:pt x="38" y="23"/>
                    <a:pt x="37" y="24"/>
                    <a:pt x="36" y="24"/>
                  </a:cubicBezTo>
                  <a:cubicBezTo>
                    <a:pt x="35" y="25"/>
                    <a:pt x="33" y="25"/>
                    <a:pt x="34" y="23"/>
                  </a:cubicBezTo>
                  <a:cubicBezTo>
                    <a:pt x="35" y="21"/>
                    <a:pt x="36" y="19"/>
                    <a:pt x="37" y="18"/>
                  </a:cubicBezTo>
                  <a:cubicBezTo>
                    <a:pt x="40" y="14"/>
                    <a:pt x="40" y="14"/>
                    <a:pt x="40" y="14"/>
                  </a:cubicBezTo>
                  <a:cubicBezTo>
                    <a:pt x="40" y="11"/>
                    <a:pt x="40" y="3"/>
                    <a:pt x="37" y="0"/>
                  </a:cubicBezTo>
                  <a:cubicBezTo>
                    <a:pt x="33" y="3"/>
                    <a:pt x="31" y="15"/>
                    <a:pt x="29" y="23"/>
                  </a:cubicBezTo>
                  <a:cubicBezTo>
                    <a:pt x="27" y="27"/>
                    <a:pt x="25" y="27"/>
                    <a:pt x="23" y="27"/>
                  </a:cubicBezTo>
                  <a:cubicBezTo>
                    <a:pt x="18" y="28"/>
                    <a:pt x="10" y="30"/>
                    <a:pt x="6" y="29"/>
                  </a:cubicBezTo>
                  <a:cubicBezTo>
                    <a:pt x="4" y="28"/>
                    <a:pt x="4" y="28"/>
                    <a:pt x="4" y="28"/>
                  </a:cubicBezTo>
                  <a:cubicBezTo>
                    <a:pt x="0" y="32"/>
                    <a:pt x="5" y="35"/>
                    <a:pt x="6" y="37"/>
                  </a:cubicBezTo>
                  <a:lnTo>
                    <a:pt x="9" y="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90" name="îşļíďê">
              <a:extLst>
                <a:ext uri="{FF2B5EF4-FFF2-40B4-BE49-F238E27FC236}">
                  <a16:creationId xmlns:a16="http://schemas.microsoft.com/office/drawing/2014/main" id="{39D5C69B-FB05-45C6-A02D-A6A8ACE2846B}"/>
                </a:ext>
              </a:extLst>
            </p:cNvPr>
            <p:cNvSpPr/>
            <p:nvPr/>
          </p:nvSpPr>
          <p:spPr bwMode="auto">
            <a:xfrm>
              <a:off x="3846666" y="1210123"/>
              <a:ext cx="22427" cy="32239"/>
            </a:xfrm>
            <a:custGeom>
              <a:avLst/>
              <a:gdLst>
                <a:gd name="T0" fmla="*/ 4 w 10"/>
                <a:gd name="T1" fmla="*/ 14 h 14"/>
                <a:gd name="T2" fmla="*/ 9 w 10"/>
                <a:gd name="T3" fmla="*/ 12 h 14"/>
                <a:gd name="T4" fmla="*/ 2 w 10"/>
                <a:gd name="T5" fmla="*/ 0 h 14"/>
                <a:gd name="T6" fmla="*/ 1 w 10"/>
                <a:gd name="T7" fmla="*/ 10 h 14"/>
                <a:gd name="T8" fmla="*/ 4 w 10"/>
                <a:gd name="T9" fmla="*/ 14 h 14"/>
              </a:gdLst>
              <a:ahLst/>
              <a:cxnLst>
                <a:cxn ang="0">
                  <a:pos x="T0" y="T1"/>
                </a:cxn>
                <a:cxn ang="0">
                  <a:pos x="T2" y="T3"/>
                </a:cxn>
                <a:cxn ang="0">
                  <a:pos x="T4" y="T5"/>
                </a:cxn>
                <a:cxn ang="0">
                  <a:pos x="T6" y="T7"/>
                </a:cxn>
                <a:cxn ang="0">
                  <a:pos x="T8" y="T9"/>
                </a:cxn>
              </a:cxnLst>
              <a:rect l="0" t="0" r="r" b="b"/>
              <a:pathLst>
                <a:path w="10" h="14">
                  <a:moveTo>
                    <a:pt x="4" y="14"/>
                  </a:moveTo>
                  <a:cubicBezTo>
                    <a:pt x="6" y="14"/>
                    <a:pt x="7" y="14"/>
                    <a:pt x="9" y="12"/>
                  </a:cubicBezTo>
                  <a:cubicBezTo>
                    <a:pt x="10" y="7"/>
                    <a:pt x="8" y="2"/>
                    <a:pt x="2" y="0"/>
                  </a:cubicBezTo>
                  <a:cubicBezTo>
                    <a:pt x="0" y="3"/>
                    <a:pt x="2" y="6"/>
                    <a:pt x="1" y="10"/>
                  </a:cubicBezTo>
                  <a:cubicBezTo>
                    <a:pt x="0" y="13"/>
                    <a:pt x="3" y="12"/>
                    <a:pt x="4"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91" name="îš1íḍê">
              <a:extLst>
                <a:ext uri="{FF2B5EF4-FFF2-40B4-BE49-F238E27FC236}">
                  <a16:creationId xmlns:a16="http://schemas.microsoft.com/office/drawing/2014/main" id="{4FEE6CC4-4616-4587-A760-AFCFE2A70A03}"/>
                </a:ext>
              </a:extLst>
            </p:cNvPr>
            <p:cNvSpPr/>
            <p:nvPr/>
          </p:nvSpPr>
          <p:spPr bwMode="auto">
            <a:xfrm>
              <a:off x="3944785" y="1278806"/>
              <a:ext cx="21025" cy="21025"/>
            </a:xfrm>
            <a:custGeom>
              <a:avLst/>
              <a:gdLst>
                <a:gd name="T0" fmla="*/ 7 w 9"/>
                <a:gd name="T1" fmla="*/ 6 h 9"/>
                <a:gd name="T2" fmla="*/ 8 w 9"/>
                <a:gd name="T3" fmla="*/ 1 h 9"/>
                <a:gd name="T4" fmla="*/ 2 w 9"/>
                <a:gd name="T5" fmla="*/ 2 h 9"/>
                <a:gd name="T6" fmla="*/ 0 w 9"/>
                <a:gd name="T7" fmla="*/ 6 h 9"/>
                <a:gd name="T8" fmla="*/ 7 w 9"/>
                <a:gd name="T9" fmla="*/ 6 h 9"/>
              </a:gdLst>
              <a:ahLst/>
              <a:cxnLst>
                <a:cxn ang="0">
                  <a:pos x="T0" y="T1"/>
                </a:cxn>
                <a:cxn ang="0">
                  <a:pos x="T2" y="T3"/>
                </a:cxn>
                <a:cxn ang="0">
                  <a:pos x="T4" y="T5"/>
                </a:cxn>
                <a:cxn ang="0">
                  <a:pos x="T6" y="T7"/>
                </a:cxn>
                <a:cxn ang="0">
                  <a:pos x="T8" y="T9"/>
                </a:cxn>
              </a:cxnLst>
              <a:rect l="0" t="0" r="r" b="b"/>
              <a:pathLst>
                <a:path w="9" h="9">
                  <a:moveTo>
                    <a:pt x="7" y="6"/>
                  </a:moveTo>
                  <a:cubicBezTo>
                    <a:pt x="8" y="4"/>
                    <a:pt x="9" y="2"/>
                    <a:pt x="8" y="1"/>
                  </a:cubicBezTo>
                  <a:cubicBezTo>
                    <a:pt x="6" y="0"/>
                    <a:pt x="4" y="2"/>
                    <a:pt x="2" y="2"/>
                  </a:cubicBezTo>
                  <a:cubicBezTo>
                    <a:pt x="0" y="3"/>
                    <a:pt x="0" y="5"/>
                    <a:pt x="0" y="6"/>
                  </a:cubicBezTo>
                  <a:cubicBezTo>
                    <a:pt x="1" y="9"/>
                    <a:pt x="4" y="8"/>
                    <a:pt x="7"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92" name="íŝliḓê">
              <a:extLst>
                <a:ext uri="{FF2B5EF4-FFF2-40B4-BE49-F238E27FC236}">
                  <a16:creationId xmlns:a16="http://schemas.microsoft.com/office/drawing/2014/main" id="{F1543413-7588-49C5-8DC8-1CA5E7573A71}"/>
                </a:ext>
              </a:extLst>
            </p:cNvPr>
            <p:cNvSpPr/>
            <p:nvPr/>
          </p:nvSpPr>
          <p:spPr bwMode="auto">
            <a:xfrm>
              <a:off x="3910443" y="1308943"/>
              <a:ext cx="61675" cy="62376"/>
            </a:xfrm>
            <a:custGeom>
              <a:avLst/>
              <a:gdLst>
                <a:gd name="T0" fmla="*/ 6 w 27"/>
                <a:gd name="T1" fmla="*/ 10 h 27"/>
                <a:gd name="T2" fmla="*/ 14 w 27"/>
                <a:gd name="T3" fmla="*/ 14 h 27"/>
                <a:gd name="T4" fmla="*/ 9 w 27"/>
                <a:gd name="T5" fmla="*/ 18 h 27"/>
                <a:gd name="T6" fmla="*/ 4 w 27"/>
                <a:gd name="T7" fmla="*/ 16 h 27"/>
                <a:gd name="T8" fmla="*/ 2 w 27"/>
                <a:gd name="T9" fmla="*/ 17 h 27"/>
                <a:gd name="T10" fmla="*/ 8 w 27"/>
                <a:gd name="T11" fmla="*/ 27 h 27"/>
                <a:gd name="T12" fmla="*/ 22 w 27"/>
                <a:gd name="T13" fmla="*/ 17 h 27"/>
                <a:gd name="T14" fmla="*/ 25 w 27"/>
                <a:gd name="T15" fmla="*/ 18 h 27"/>
                <a:gd name="T16" fmla="*/ 26 w 27"/>
                <a:gd name="T17" fmla="*/ 16 h 27"/>
                <a:gd name="T18" fmla="*/ 24 w 27"/>
                <a:gd name="T19" fmla="*/ 14 h 27"/>
                <a:gd name="T20" fmla="*/ 24 w 27"/>
                <a:gd name="T21" fmla="*/ 11 h 27"/>
                <a:gd name="T22" fmla="*/ 23 w 27"/>
                <a:gd name="T23" fmla="*/ 9 h 27"/>
                <a:gd name="T24" fmla="*/ 19 w 27"/>
                <a:gd name="T25" fmla="*/ 12 h 27"/>
                <a:gd name="T26" fmla="*/ 11 w 27"/>
                <a:gd name="T27" fmla="*/ 7 h 27"/>
                <a:gd name="T28" fmla="*/ 4 w 27"/>
                <a:gd name="T29" fmla="*/ 2 h 27"/>
                <a:gd name="T30" fmla="*/ 0 w 27"/>
                <a:gd name="T31" fmla="*/ 3 h 27"/>
                <a:gd name="T32" fmla="*/ 6 w 27"/>
                <a:gd name="T33" fmla="*/ 1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 h="27">
                  <a:moveTo>
                    <a:pt x="6" y="10"/>
                  </a:moveTo>
                  <a:cubicBezTo>
                    <a:pt x="9" y="11"/>
                    <a:pt x="12" y="12"/>
                    <a:pt x="14" y="14"/>
                  </a:cubicBezTo>
                  <a:cubicBezTo>
                    <a:pt x="14" y="15"/>
                    <a:pt x="11" y="17"/>
                    <a:pt x="9" y="18"/>
                  </a:cubicBezTo>
                  <a:cubicBezTo>
                    <a:pt x="7" y="19"/>
                    <a:pt x="6" y="16"/>
                    <a:pt x="4" y="16"/>
                  </a:cubicBezTo>
                  <a:cubicBezTo>
                    <a:pt x="3" y="15"/>
                    <a:pt x="2" y="15"/>
                    <a:pt x="2" y="17"/>
                  </a:cubicBezTo>
                  <a:cubicBezTo>
                    <a:pt x="4" y="20"/>
                    <a:pt x="4" y="25"/>
                    <a:pt x="8" y="27"/>
                  </a:cubicBezTo>
                  <a:cubicBezTo>
                    <a:pt x="13" y="23"/>
                    <a:pt x="17" y="20"/>
                    <a:pt x="22" y="17"/>
                  </a:cubicBezTo>
                  <a:cubicBezTo>
                    <a:pt x="25" y="18"/>
                    <a:pt x="25" y="18"/>
                    <a:pt x="25" y="18"/>
                  </a:cubicBezTo>
                  <a:cubicBezTo>
                    <a:pt x="26" y="18"/>
                    <a:pt x="27" y="17"/>
                    <a:pt x="26" y="16"/>
                  </a:cubicBezTo>
                  <a:cubicBezTo>
                    <a:pt x="26" y="16"/>
                    <a:pt x="25" y="14"/>
                    <a:pt x="24" y="14"/>
                  </a:cubicBezTo>
                  <a:cubicBezTo>
                    <a:pt x="24" y="11"/>
                    <a:pt x="24" y="11"/>
                    <a:pt x="24" y="11"/>
                  </a:cubicBezTo>
                  <a:cubicBezTo>
                    <a:pt x="23" y="9"/>
                    <a:pt x="23" y="9"/>
                    <a:pt x="23" y="9"/>
                  </a:cubicBezTo>
                  <a:cubicBezTo>
                    <a:pt x="22" y="10"/>
                    <a:pt x="20" y="11"/>
                    <a:pt x="19" y="12"/>
                  </a:cubicBezTo>
                  <a:cubicBezTo>
                    <a:pt x="16" y="10"/>
                    <a:pt x="13" y="9"/>
                    <a:pt x="11" y="7"/>
                  </a:cubicBezTo>
                  <a:cubicBezTo>
                    <a:pt x="8" y="6"/>
                    <a:pt x="6" y="4"/>
                    <a:pt x="4" y="2"/>
                  </a:cubicBezTo>
                  <a:cubicBezTo>
                    <a:pt x="1" y="0"/>
                    <a:pt x="0" y="1"/>
                    <a:pt x="0" y="3"/>
                  </a:cubicBezTo>
                  <a:cubicBezTo>
                    <a:pt x="0" y="9"/>
                    <a:pt x="3" y="10"/>
                    <a:pt x="6"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93" name="iṡļiḍe">
              <a:extLst>
                <a:ext uri="{FF2B5EF4-FFF2-40B4-BE49-F238E27FC236}">
                  <a16:creationId xmlns:a16="http://schemas.microsoft.com/office/drawing/2014/main" id="{93B8A389-5274-49D8-BC6E-2A794C914B47}"/>
                </a:ext>
              </a:extLst>
            </p:cNvPr>
            <p:cNvSpPr/>
            <p:nvPr/>
          </p:nvSpPr>
          <p:spPr bwMode="auto">
            <a:xfrm>
              <a:off x="3935674" y="1271798"/>
              <a:ext cx="124051" cy="76393"/>
            </a:xfrm>
            <a:custGeom>
              <a:avLst/>
              <a:gdLst>
                <a:gd name="T0" fmla="*/ 52 w 54"/>
                <a:gd name="T1" fmla="*/ 10 h 33"/>
                <a:gd name="T2" fmla="*/ 41 w 54"/>
                <a:gd name="T3" fmla="*/ 13 h 33"/>
                <a:gd name="T4" fmla="*/ 37 w 54"/>
                <a:gd name="T5" fmla="*/ 11 h 33"/>
                <a:gd name="T6" fmla="*/ 35 w 54"/>
                <a:gd name="T7" fmla="*/ 12 h 33"/>
                <a:gd name="T8" fmla="*/ 29 w 54"/>
                <a:gd name="T9" fmla="*/ 15 h 33"/>
                <a:gd name="T10" fmla="*/ 28 w 54"/>
                <a:gd name="T11" fmla="*/ 13 h 33"/>
                <a:gd name="T12" fmla="*/ 23 w 54"/>
                <a:gd name="T13" fmla="*/ 15 h 33"/>
                <a:gd name="T14" fmla="*/ 19 w 54"/>
                <a:gd name="T15" fmla="*/ 15 h 33"/>
                <a:gd name="T16" fmla="*/ 26 w 54"/>
                <a:gd name="T17" fmla="*/ 0 h 33"/>
                <a:gd name="T18" fmla="*/ 19 w 54"/>
                <a:gd name="T19" fmla="*/ 6 h 33"/>
                <a:gd name="T20" fmla="*/ 14 w 54"/>
                <a:gd name="T21" fmla="*/ 10 h 33"/>
                <a:gd name="T22" fmla="*/ 10 w 54"/>
                <a:gd name="T23" fmla="*/ 15 h 33"/>
                <a:gd name="T24" fmla="*/ 17 w 54"/>
                <a:gd name="T25" fmla="*/ 16 h 33"/>
                <a:gd name="T26" fmla="*/ 24 w 54"/>
                <a:gd name="T27" fmla="*/ 19 h 33"/>
                <a:gd name="T28" fmla="*/ 23 w 54"/>
                <a:gd name="T29" fmla="*/ 23 h 33"/>
                <a:gd name="T30" fmla="*/ 3 w 54"/>
                <a:gd name="T31" fmla="*/ 13 h 33"/>
                <a:gd name="T32" fmla="*/ 0 w 54"/>
                <a:gd name="T33" fmla="*/ 15 h 33"/>
                <a:gd name="T34" fmla="*/ 4 w 54"/>
                <a:gd name="T35" fmla="*/ 21 h 33"/>
                <a:gd name="T36" fmla="*/ 8 w 54"/>
                <a:gd name="T37" fmla="*/ 22 h 33"/>
                <a:gd name="T38" fmla="*/ 24 w 54"/>
                <a:gd name="T39" fmla="*/ 27 h 33"/>
                <a:gd name="T40" fmla="*/ 14 w 54"/>
                <a:gd name="T41" fmla="*/ 26 h 33"/>
                <a:gd name="T42" fmla="*/ 21 w 54"/>
                <a:gd name="T43" fmla="*/ 30 h 33"/>
                <a:gd name="T44" fmla="*/ 29 w 54"/>
                <a:gd name="T45" fmla="*/ 33 h 33"/>
                <a:gd name="T46" fmla="*/ 34 w 54"/>
                <a:gd name="T47" fmla="*/ 28 h 33"/>
                <a:gd name="T48" fmla="*/ 45 w 54"/>
                <a:gd name="T49" fmla="*/ 28 h 33"/>
                <a:gd name="T50" fmla="*/ 46 w 54"/>
                <a:gd name="T51" fmla="*/ 23 h 33"/>
                <a:gd name="T52" fmla="*/ 42 w 54"/>
                <a:gd name="T53" fmla="*/ 19 h 33"/>
                <a:gd name="T54" fmla="*/ 43 w 54"/>
                <a:gd name="T55" fmla="*/ 18 h 33"/>
                <a:gd name="T56" fmla="*/ 50 w 54"/>
                <a:gd name="T57" fmla="*/ 17 h 33"/>
                <a:gd name="T58" fmla="*/ 52 w 54"/>
                <a:gd name="T59" fmla="*/ 10 h 33"/>
                <a:gd name="T60" fmla="*/ 38 w 54"/>
                <a:gd name="T61" fmla="*/ 23 h 33"/>
                <a:gd name="T62" fmla="*/ 30 w 54"/>
                <a:gd name="T63" fmla="*/ 24 h 33"/>
                <a:gd name="T64" fmla="*/ 33 w 54"/>
                <a:gd name="T65" fmla="*/ 23 h 33"/>
                <a:gd name="T66" fmla="*/ 35 w 54"/>
                <a:gd name="T67" fmla="*/ 21 h 33"/>
                <a:gd name="T68" fmla="*/ 31 w 54"/>
                <a:gd name="T69" fmla="*/ 20 h 33"/>
                <a:gd name="T70" fmla="*/ 30 w 54"/>
                <a:gd name="T71" fmla="*/ 19 h 33"/>
                <a:gd name="T72" fmla="*/ 33 w 54"/>
                <a:gd name="T73" fmla="*/ 17 h 33"/>
                <a:gd name="T74" fmla="*/ 37 w 54"/>
                <a:gd name="T75" fmla="*/ 17 h 33"/>
                <a:gd name="T76" fmla="*/ 38 w 54"/>
                <a:gd name="T77" fmla="*/ 2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4" h="33">
                  <a:moveTo>
                    <a:pt x="52" y="10"/>
                  </a:moveTo>
                  <a:cubicBezTo>
                    <a:pt x="49" y="11"/>
                    <a:pt x="45" y="11"/>
                    <a:pt x="41" y="13"/>
                  </a:cubicBezTo>
                  <a:cubicBezTo>
                    <a:pt x="39" y="13"/>
                    <a:pt x="38" y="12"/>
                    <a:pt x="37" y="11"/>
                  </a:cubicBezTo>
                  <a:cubicBezTo>
                    <a:pt x="35" y="11"/>
                    <a:pt x="34" y="11"/>
                    <a:pt x="35" y="12"/>
                  </a:cubicBezTo>
                  <a:cubicBezTo>
                    <a:pt x="33" y="14"/>
                    <a:pt x="31" y="15"/>
                    <a:pt x="29" y="15"/>
                  </a:cubicBezTo>
                  <a:cubicBezTo>
                    <a:pt x="28" y="13"/>
                    <a:pt x="28" y="13"/>
                    <a:pt x="28" y="13"/>
                  </a:cubicBezTo>
                  <a:cubicBezTo>
                    <a:pt x="25" y="12"/>
                    <a:pt x="25" y="14"/>
                    <a:pt x="23" y="15"/>
                  </a:cubicBezTo>
                  <a:cubicBezTo>
                    <a:pt x="23" y="14"/>
                    <a:pt x="19" y="16"/>
                    <a:pt x="19" y="15"/>
                  </a:cubicBezTo>
                  <a:cubicBezTo>
                    <a:pt x="21" y="11"/>
                    <a:pt x="26" y="5"/>
                    <a:pt x="26" y="0"/>
                  </a:cubicBezTo>
                  <a:cubicBezTo>
                    <a:pt x="23" y="0"/>
                    <a:pt x="22" y="3"/>
                    <a:pt x="19" y="6"/>
                  </a:cubicBezTo>
                  <a:cubicBezTo>
                    <a:pt x="14" y="10"/>
                    <a:pt x="14" y="10"/>
                    <a:pt x="14" y="10"/>
                  </a:cubicBezTo>
                  <a:cubicBezTo>
                    <a:pt x="12" y="12"/>
                    <a:pt x="10" y="13"/>
                    <a:pt x="10" y="15"/>
                  </a:cubicBezTo>
                  <a:cubicBezTo>
                    <a:pt x="12" y="15"/>
                    <a:pt x="14" y="16"/>
                    <a:pt x="17" y="16"/>
                  </a:cubicBezTo>
                  <a:cubicBezTo>
                    <a:pt x="20" y="18"/>
                    <a:pt x="21" y="19"/>
                    <a:pt x="24" y="19"/>
                  </a:cubicBezTo>
                  <a:cubicBezTo>
                    <a:pt x="25" y="21"/>
                    <a:pt x="24" y="22"/>
                    <a:pt x="23" y="23"/>
                  </a:cubicBezTo>
                  <a:cubicBezTo>
                    <a:pt x="16" y="20"/>
                    <a:pt x="9" y="16"/>
                    <a:pt x="3" y="13"/>
                  </a:cubicBezTo>
                  <a:cubicBezTo>
                    <a:pt x="1" y="13"/>
                    <a:pt x="1" y="14"/>
                    <a:pt x="0" y="15"/>
                  </a:cubicBezTo>
                  <a:cubicBezTo>
                    <a:pt x="2" y="17"/>
                    <a:pt x="3" y="20"/>
                    <a:pt x="4" y="21"/>
                  </a:cubicBezTo>
                  <a:cubicBezTo>
                    <a:pt x="8" y="22"/>
                    <a:pt x="8" y="22"/>
                    <a:pt x="8" y="22"/>
                  </a:cubicBezTo>
                  <a:cubicBezTo>
                    <a:pt x="9" y="22"/>
                    <a:pt x="20" y="25"/>
                    <a:pt x="24" y="27"/>
                  </a:cubicBezTo>
                  <a:cubicBezTo>
                    <a:pt x="23" y="29"/>
                    <a:pt x="15" y="25"/>
                    <a:pt x="14" y="26"/>
                  </a:cubicBezTo>
                  <a:cubicBezTo>
                    <a:pt x="16" y="29"/>
                    <a:pt x="19" y="28"/>
                    <a:pt x="21" y="30"/>
                  </a:cubicBezTo>
                  <a:cubicBezTo>
                    <a:pt x="24" y="31"/>
                    <a:pt x="27" y="32"/>
                    <a:pt x="29" y="33"/>
                  </a:cubicBezTo>
                  <a:cubicBezTo>
                    <a:pt x="31" y="31"/>
                    <a:pt x="32" y="28"/>
                    <a:pt x="34" y="28"/>
                  </a:cubicBezTo>
                  <a:cubicBezTo>
                    <a:pt x="37" y="28"/>
                    <a:pt x="42" y="30"/>
                    <a:pt x="45" y="28"/>
                  </a:cubicBezTo>
                  <a:cubicBezTo>
                    <a:pt x="45" y="26"/>
                    <a:pt x="46" y="24"/>
                    <a:pt x="46" y="23"/>
                  </a:cubicBezTo>
                  <a:cubicBezTo>
                    <a:pt x="45" y="21"/>
                    <a:pt x="42" y="20"/>
                    <a:pt x="42" y="19"/>
                  </a:cubicBezTo>
                  <a:cubicBezTo>
                    <a:pt x="42" y="19"/>
                    <a:pt x="42" y="18"/>
                    <a:pt x="43" y="18"/>
                  </a:cubicBezTo>
                  <a:cubicBezTo>
                    <a:pt x="46" y="18"/>
                    <a:pt x="48" y="18"/>
                    <a:pt x="50" y="17"/>
                  </a:cubicBezTo>
                  <a:cubicBezTo>
                    <a:pt x="51" y="18"/>
                    <a:pt x="54" y="12"/>
                    <a:pt x="52" y="10"/>
                  </a:cubicBezTo>
                  <a:close/>
                  <a:moveTo>
                    <a:pt x="38" y="23"/>
                  </a:moveTo>
                  <a:cubicBezTo>
                    <a:pt x="36" y="24"/>
                    <a:pt x="33" y="24"/>
                    <a:pt x="30" y="24"/>
                  </a:cubicBezTo>
                  <a:cubicBezTo>
                    <a:pt x="29" y="23"/>
                    <a:pt x="32" y="23"/>
                    <a:pt x="33" y="23"/>
                  </a:cubicBezTo>
                  <a:cubicBezTo>
                    <a:pt x="34" y="22"/>
                    <a:pt x="34" y="22"/>
                    <a:pt x="35" y="21"/>
                  </a:cubicBezTo>
                  <a:cubicBezTo>
                    <a:pt x="34" y="20"/>
                    <a:pt x="33" y="19"/>
                    <a:pt x="31" y="20"/>
                  </a:cubicBezTo>
                  <a:cubicBezTo>
                    <a:pt x="30" y="20"/>
                    <a:pt x="29" y="19"/>
                    <a:pt x="30" y="19"/>
                  </a:cubicBezTo>
                  <a:cubicBezTo>
                    <a:pt x="31" y="19"/>
                    <a:pt x="32" y="18"/>
                    <a:pt x="33" y="17"/>
                  </a:cubicBezTo>
                  <a:cubicBezTo>
                    <a:pt x="34" y="17"/>
                    <a:pt x="35" y="17"/>
                    <a:pt x="37" y="17"/>
                  </a:cubicBezTo>
                  <a:cubicBezTo>
                    <a:pt x="37" y="19"/>
                    <a:pt x="39" y="21"/>
                    <a:pt x="38"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94" name="ï$ļïdé">
              <a:extLst>
                <a:ext uri="{FF2B5EF4-FFF2-40B4-BE49-F238E27FC236}">
                  <a16:creationId xmlns:a16="http://schemas.microsoft.com/office/drawing/2014/main" id="{617B38E3-9FF7-48B1-A036-2194FE31ED30}"/>
                </a:ext>
              </a:extLst>
            </p:cNvPr>
            <p:cNvSpPr/>
            <p:nvPr/>
          </p:nvSpPr>
          <p:spPr bwMode="auto">
            <a:xfrm>
              <a:off x="3302807" y="1034911"/>
              <a:ext cx="795464" cy="799669"/>
            </a:xfrm>
            <a:custGeom>
              <a:avLst/>
              <a:gdLst>
                <a:gd name="T0" fmla="*/ 174 w 347"/>
                <a:gd name="T1" fmla="*/ 0 h 347"/>
                <a:gd name="T2" fmla="*/ 0 w 347"/>
                <a:gd name="T3" fmla="*/ 173 h 347"/>
                <a:gd name="T4" fmla="*/ 174 w 347"/>
                <a:gd name="T5" fmla="*/ 347 h 347"/>
                <a:gd name="T6" fmla="*/ 347 w 347"/>
                <a:gd name="T7" fmla="*/ 173 h 347"/>
                <a:gd name="T8" fmla="*/ 174 w 347"/>
                <a:gd name="T9" fmla="*/ 0 h 347"/>
                <a:gd name="T10" fmla="*/ 174 w 347"/>
                <a:gd name="T11" fmla="*/ 343 h 347"/>
                <a:gd name="T12" fmla="*/ 4 w 347"/>
                <a:gd name="T13" fmla="*/ 173 h 347"/>
                <a:gd name="T14" fmla="*/ 174 w 347"/>
                <a:gd name="T15" fmla="*/ 4 h 347"/>
                <a:gd name="T16" fmla="*/ 343 w 347"/>
                <a:gd name="T17" fmla="*/ 173 h 347"/>
                <a:gd name="T18" fmla="*/ 174 w 347"/>
                <a:gd name="T19" fmla="*/ 343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7" h="347">
                  <a:moveTo>
                    <a:pt x="174" y="0"/>
                  </a:moveTo>
                  <a:cubicBezTo>
                    <a:pt x="78" y="0"/>
                    <a:pt x="0" y="78"/>
                    <a:pt x="0" y="173"/>
                  </a:cubicBezTo>
                  <a:cubicBezTo>
                    <a:pt x="0" y="269"/>
                    <a:pt x="78" y="347"/>
                    <a:pt x="174" y="347"/>
                  </a:cubicBezTo>
                  <a:cubicBezTo>
                    <a:pt x="269" y="347"/>
                    <a:pt x="347" y="269"/>
                    <a:pt x="347" y="173"/>
                  </a:cubicBezTo>
                  <a:cubicBezTo>
                    <a:pt x="347" y="78"/>
                    <a:pt x="269" y="0"/>
                    <a:pt x="174" y="0"/>
                  </a:cubicBezTo>
                  <a:close/>
                  <a:moveTo>
                    <a:pt x="174" y="343"/>
                  </a:moveTo>
                  <a:cubicBezTo>
                    <a:pt x="80" y="343"/>
                    <a:pt x="4" y="267"/>
                    <a:pt x="4" y="173"/>
                  </a:cubicBezTo>
                  <a:cubicBezTo>
                    <a:pt x="4" y="80"/>
                    <a:pt x="80" y="4"/>
                    <a:pt x="174" y="4"/>
                  </a:cubicBezTo>
                  <a:cubicBezTo>
                    <a:pt x="267" y="4"/>
                    <a:pt x="343" y="80"/>
                    <a:pt x="343" y="173"/>
                  </a:cubicBezTo>
                  <a:cubicBezTo>
                    <a:pt x="343" y="267"/>
                    <a:pt x="267" y="343"/>
                    <a:pt x="174" y="3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95" name="íšlíḓe">
              <a:extLst>
                <a:ext uri="{FF2B5EF4-FFF2-40B4-BE49-F238E27FC236}">
                  <a16:creationId xmlns:a16="http://schemas.microsoft.com/office/drawing/2014/main" id="{4DA69233-4703-46E7-BD77-00911A1E7949}"/>
                </a:ext>
              </a:extLst>
            </p:cNvPr>
            <p:cNvSpPr/>
            <p:nvPr/>
          </p:nvSpPr>
          <p:spPr bwMode="auto">
            <a:xfrm>
              <a:off x="3481524" y="1212226"/>
              <a:ext cx="440834" cy="377758"/>
            </a:xfrm>
            <a:custGeom>
              <a:avLst/>
              <a:gdLst>
                <a:gd name="T0" fmla="*/ 28 w 192"/>
                <a:gd name="T1" fmla="*/ 164 h 164"/>
                <a:gd name="T2" fmla="*/ 31 w 192"/>
                <a:gd name="T3" fmla="*/ 164 h 164"/>
                <a:gd name="T4" fmla="*/ 2 w 192"/>
                <a:gd name="T5" fmla="*/ 96 h 164"/>
                <a:gd name="T6" fmla="*/ 96 w 192"/>
                <a:gd name="T7" fmla="*/ 2 h 164"/>
                <a:gd name="T8" fmla="*/ 190 w 192"/>
                <a:gd name="T9" fmla="*/ 96 h 164"/>
                <a:gd name="T10" fmla="*/ 160 w 192"/>
                <a:gd name="T11" fmla="*/ 164 h 164"/>
                <a:gd name="T12" fmla="*/ 163 w 192"/>
                <a:gd name="T13" fmla="*/ 164 h 164"/>
                <a:gd name="T14" fmla="*/ 192 w 192"/>
                <a:gd name="T15" fmla="*/ 96 h 164"/>
                <a:gd name="T16" fmla="*/ 96 w 192"/>
                <a:gd name="T17" fmla="*/ 0 h 164"/>
                <a:gd name="T18" fmla="*/ 0 w 192"/>
                <a:gd name="T19" fmla="*/ 96 h 164"/>
                <a:gd name="T20" fmla="*/ 28 w 192"/>
                <a:gd name="T21" fmla="*/ 16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2" h="164">
                  <a:moveTo>
                    <a:pt x="28" y="164"/>
                  </a:moveTo>
                  <a:cubicBezTo>
                    <a:pt x="31" y="164"/>
                    <a:pt x="31" y="164"/>
                    <a:pt x="31" y="164"/>
                  </a:cubicBezTo>
                  <a:cubicBezTo>
                    <a:pt x="13" y="147"/>
                    <a:pt x="2" y="123"/>
                    <a:pt x="2" y="96"/>
                  </a:cubicBezTo>
                  <a:cubicBezTo>
                    <a:pt x="2" y="45"/>
                    <a:pt x="44" y="2"/>
                    <a:pt x="96" y="2"/>
                  </a:cubicBezTo>
                  <a:cubicBezTo>
                    <a:pt x="147" y="2"/>
                    <a:pt x="190" y="45"/>
                    <a:pt x="190" y="96"/>
                  </a:cubicBezTo>
                  <a:cubicBezTo>
                    <a:pt x="190" y="123"/>
                    <a:pt x="178" y="147"/>
                    <a:pt x="160" y="164"/>
                  </a:cubicBezTo>
                  <a:cubicBezTo>
                    <a:pt x="163" y="164"/>
                    <a:pt x="163" y="164"/>
                    <a:pt x="163" y="164"/>
                  </a:cubicBezTo>
                  <a:cubicBezTo>
                    <a:pt x="181" y="147"/>
                    <a:pt x="192" y="123"/>
                    <a:pt x="192" y="96"/>
                  </a:cubicBezTo>
                  <a:cubicBezTo>
                    <a:pt x="192" y="43"/>
                    <a:pt x="148" y="0"/>
                    <a:pt x="96" y="0"/>
                  </a:cubicBezTo>
                  <a:cubicBezTo>
                    <a:pt x="43" y="0"/>
                    <a:pt x="0" y="43"/>
                    <a:pt x="0" y="96"/>
                  </a:cubicBezTo>
                  <a:cubicBezTo>
                    <a:pt x="0" y="123"/>
                    <a:pt x="11" y="147"/>
                    <a:pt x="28" y="1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96" name="ïṣļïḍê">
              <a:extLst>
                <a:ext uri="{FF2B5EF4-FFF2-40B4-BE49-F238E27FC236}">
                  <a16:creationId xmlns:a16="http://schemas.microsoft.com/office/drawing/2014/main" id="{A6E8A355-6B4D-46E5-ABF6-80AFF74A83C6}"/>
                </a:ext>
              </a:extLst>
            </p:cNvPr>
            <p:cNvSpPr/>
            <p:nvPr/>
          </p:nvSpPr>
          <p:spPr bwMode="auto">
            <a:xfrm>
              <a:off x="3972118" y="1573864"/>
              <a:ext cx="85504" cy="46256"/>
            </a:xfrm>
            <a:custGeom>
              <a:avLst/>
              <a:gdLst>
                <a:gd name="T0" fmla="*/ 36 w 37"/>
                <a:gd name="T1" fmla="*/ 20 h 20"/>
                <a:gd name="T2" fmla="*/ 22 w 37"/>
                <a:gd name="T3" fmla="*/ 16 h 20"/>
                <a:gd name="T4" fmla="*/ 0 w 37"/>
                <a:gd name="T5" fmla="*/ 20 h 20"/>
                <a:gd name="T6" fmla="*/ 1 w 37"/>
                <a:gd name="T7" fmla="*/ 16 h 20"/>
                <a:gd name="T8" fmla="*/ 12 w 37"/>
                <a:gd name="T9" fmla="*/ 14 h 20"/>
                <a:gd name="T10" fmla="*/ 19 w 37"/>
                <a:gd name="T11" fmla="*/ 14 h 20"/>
                <a:gd name="T12" fmla="*/ 13 w 37"/>
                <a:gd name="T13" fmla="*/ 10 h 20"/>
                <a:gd name="T14" fmla="*/ 5 w 37"/>
                <a:gd name="T15" fmla="*/ 3 h 20"/>
                <a:gd name="T16" fmla="*/ 6 w 37"/>
                <a:gd name="T17" fmla="*/ 0 h 20"/>
                <a:gd name="T18" fmla="*/ 23 w 37"/>
                <a:gd name="T19" fmla="*/ 13 h 20"/>
                <a:gd name="T20" fmla="*/ 37 w 37"/>
                <a:gd name="T21" fmla="*/ 17 h 20"/>
                <a:gd name="T22" fmla="*/ 36 w 37"/>
                <a:gd name="T23"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20">
                  <a:moveTo>
                    <a:pt x="36" y="20"/>
                  </a:moveTo>
                  <a:cubicBezTo>
                    <a:pt x="22" y="16"/>
                    <a:pt x="22" y="16"/>
                    <a:pt x="22" y="16"/>
                  </a:cubicBezTo>
                  <a:cubicBezTo>
                    <a:pt x="0" y="20"/>
                    <a:pt x="0" y="20"/>
                    <a:pt x="0" y="20"/>
                  </a:cubicBezTo>
                  <a:cubicBezTo>
                    <a:pt x="1" y="16"/>
                    <a:pt x="1" y="16"/>
                    <a:pt x="1" y="16"/>
                  </a:cubicBezTo>
                  <a:cubicBezTo>
                    <a:pt x="12" y="14"/>
                    <a:pt x="12" y="14"/>
                    <a:pt x="12" y="14"/>
                  </a:cubicBezTo>
                  <a:cubicBezTo>
                    <a:pt x="14" y="14"/>
                    <a:pt x="17" y="14"/>
                    <a:pt x="19" y="14"/>
                  </a:cubicBezTo>
                  <a:cubicBezTo>
                    <a:pt x="17" y="13"/>
                    <a:pt x="15" y="11"/>
                    <a:pt x="13" y="10"/>
                  </a:cubicBezTo>
                  <a:cubicBezTo>
                    <a:pt x="5" y="3"/>
                    <a:pt x="5" y="3"/>
                    <a:pt x="5" y="3"/>
                  </a:cubicBezTo>
                  <a:cubicBezTo>
                    <a:pt x="6" y="0"/>
                    <a:pt x="6" y="0"/>
                    <a:pt x="6" y="0"/>
                  </a:cubicBezTo>
                  <a:cubicBezTo>
                    <a:pt x="23" y="13"/>
                    <a:pt x="23" y="13"/>
                    <a:pt x="23" y="13"/>
                  </a:cubicBezTo>
                  <a:cubicBezTo>
                    <a:pt x="37" y="17"/>
                    <a:pt x="37" y="17"/>
                    <a:pt x="37" y="17"/>
                  </a:cubicBezTo>
                  <a:lnTo>
                    <a:pt x="36"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97" name="ís1íḍe">
              <a:extLst>
                <a:ext uri="{FF2B5EF4-FFF2-40B4-BE49-F238E27FC236}">
                  <a16:creationId xmlns:a16="http://schemas.microsoft.com/office/drawing/2014/main" id="{055EA0FB-5030-4C8A-86D3-4574820AB491}"/>
                </a:ext>
              </a:extLst>
            </p:cNvPr>
            <p:cNvSpPr/>
            <p:nvPr/>
          </p:nvSpPr>
          <p:spPr bwMode="auto">
            <a:xfrm>
              <a:off x="4302919" y="1198209"/>
              <a:ext cx="54666" cy="94615"/>
            </a:xfrm>
            <a:custGeom>
              <a:avLst/>
              <a:gdLst>
                <a:gd name="T0" fmla="*/ 20 w 24"/>
                <a:gd name="T1" fmla="*/ 28 h 41"/>
                <a:gd name="T2" fmla="*/ 14 w 24"/>
                <a:gd name="T3" fmla="*/ 9 h 41"/>
                <a:gd name="T4" fmla="*/ 4 w 24"/>
                <a:gd name="T5" fmla="*/ 10 h 41"/>
                <a:gd name="T6" fmla="*/ 5 w 24"/>
                <a:gd name="T7" fmla="*/ 32 h 41"/>
                <a:gd name="T8" fmla="*/ 20 w 24"/>
                <a:gd name="T9" fmla="*/ 28 h 41"/>
              </a:gdLst>
              <a:ahLst/>
              <a:cxnLst>
                <a:cxn ang="0">
                  <a:pos x="T0" y="T1"/>
                </a:cxn>
                <a:cxn ang="0">
                  <a:pos x="T2" y="T3"/>
                </a:cxn>
                <a:cxn ang="0">
                  <a:pos x="T4" y="T5"/>
                </a:cxn>
                <a:cxn ang="0">
                  <a:pos x="T6" y="T7"/>
                </a:cxn>
                <a:cxn ang="0">
                  <a:pos x="T8" y="T9"/>
                </a:cxn>
              </a:cxnLst>
              <a:rect l="0" t="0" r="r" b="b"/>
              <a:pathLst>
                <a:path w="24" h="41">
                  <a:moveTo>
                    <a:pt x="20" y="28"/>
                  </a:moveTo>
                  <a:cubicBezTo>
                    <a:pt x="24" y="20"/>
                    <a:pt x="14" y="9"/>
                    <a:pt x="14" y="9"/>
                  </a:cubicBezTo>
                  <a:cubicBezTo>
                    <a:pt x="14" y="9"/>
                    <a:pt x="8" y="0"/>
                    <a:pt x="4" y="10"/>
                  </a:cubicBezTo>
                  <a:cubicBezTo>
                    <a:pt x="0" y="20"/>
                    <a:pt x="0" y="23"/>
                    <a:pt x="5" y="32"/>
                  </a:cubicBezTo>
                  <a:cubicBezTo>
                    <a:pt x="9" y="41"/>
                    <a:pt x="16" y="35"/>
                    <a:pt x="20"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98" name="íşlïḋe">
              <a:extLst>
                <a:ext uri="{FF2B5EF4-FFF2-40B4-BE49-F238E27FC236}">
                  <a16:creationId xmlns:a16="http://schemas.microsoft.com/office/drawing/2014/main" id="{459EB9C8-6491-4DD0-95BB-038AFA7672BB}"/>
                </a:ext>
              </a:extLst>
            </p:cNvPr>
            <p:cNvSpPr/>
            <p:nvPr/>
          </p:nvSpPr>
          <p:spPr bwMode="auto">
            <a:xfrm>
              <a:off x="4279791" y="1281610"/>
              <a:ext cx="57470" cy="91811"/>
            </a:xfrm>
            <a:custGeom>
              <a:avLst/>
              <a:gdLst>
                <a:gd name="T0" fmla="*/ 4 w 25"/>
                <a:gd name="T1" fmla="*/ 34 h 40"/>
                <a:gd name="T2" fmla="*/ 13 w 25"/>
                <a:gd name="T3" fmla="*/ 36 h 40"/>
                <a:gd name="T4" fmla="*/ 21 w 25"/>
                <a:gd name="T5" fmla="*/ 17 h 40"/>
                <a:gd name="T6" fmla="*/ 14 w 25"/>
                <a:gd name="T7" fmla="*/ 10 h 40"/>
                <a:gd name="T8" fmla="*/ 10 w 25"/>
                <a:gd name="T9" fmla="*/ 4 h 40"/>
                <a:gd name="T10" fmla="*/ 0 w 25"/>
                <a:gd name="T11" fmla="*/ 13 h 40"/>
                <a:gd name="T12" fmla="*/ 5 w 25"/>
                <a:gd name="T13" fmla="*/ 25 h 40"/>
                <a:gd name="T14" fmla="*/ 4 w 25"/>
                <a:gd name="T15" fmla="*/ 34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40">
                  <a:moveTo>
                    <a:pt x="4" y="34"/>
                  </a:moveTo>
                  <a:cubicBezTo>
                    <a:pt x="4" y="34"/>
                    <a:pt x="2" y="40"/>
                    <a:pt x="13" y="36"/>
                  </a:cubicBezTo>
                  <a:cubicBezTo>
                    <a:pt x="23" y="31"/>
                    <a:pt x="25" y="21"/>
                    <a:pt x="21" y="17"/>
                  </a:cubicBezTo>
                  <a:cubicBezTo>
                    <a:pt x="18" y="12"/>
                    <a:pt x="14" y="10"/>
                    <a:pt x="14" y="10"/>
                  </a:cubicBezTo>
                  <a:cubicBezTo>
                    <a:pt x="14" y="10"/>
                    <a:pt x="11" y="8"/>
                    <a:pt x="10" y="4"/>
                  </a:cubicBezTo>
                  <a:cubicBezTo>
                    <a:pt x="9" y="0"/>
                    <a:pt x="1" y="9"/>
                    <a:pt x="0" y="13"/>
                  </a:cubicBezTo>
                  <a:cubicBezTo>
                    <a:pt x="0" y="18"/>
                    <a:pt x="1" y="20"/>
                    <a:pt x="5" y="25"/>
                  </a:cubicBezTo>
                  <a:cubicBezTo>
                    <a:pt x="8" y="30"/>
                    <a:pt x="4" y="34"/>
                    <a:pt x="4"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99" name="iŝļîḍé">
              <a:extLst>
                <a:ext uri="{FF2B5EF4-FFF2-40B4-BE49-F238E27FC236}">
                  <a16:creationId xmlns:a16="http://schemas.microsoft.com/office/drawing/2014/main" id="{6D3BF9D1-B462-46CD-8739-E2383151C14E}"/>
                </a:ext>
              </a:extLst>
            </p:cNvPr>
            <p:cNvSpPr/>
            <p:nvPr/>
          </p:nvSpPr>
          <p:spPr bwMode="auto">
            <a:xfrm>
              <a:off x="4231432" y="1248670"/>
              <a:ext cx="330100" cy="295058"/>
            </a:xfrm>
            <a:custGeom>
              <a:avLst/>
              <a:gdLst>
                <a:gd name="T0" fmla="*/ 138 w 144"/>
                <a:gd name="T1" fmla="*/ 24 h 128"/>
                <a:gd name="T2" fmla="*/ 135 w 144"/>
                <a:gd name="T3" fmla="*/ 20 h 128"/>
                <a:gd name="T4" fmla="*/ 126 w 144"/>
                <a:gd name="T5" fmla="*/ 23 h 128"/>
                <a:gd name="T6" fmla="*/ 117 w 144"/>
                <a:gd name="T7" fmla="*/ 29 h 128"/>
                <a:gd name="T8" fmla="*/ 120 w 144"/>
                <a:gd name="T9" fmla="*/ 23 h 128"/>
                <a:gd name="T10" fmla="*/ 131 w 144"/>
                <a:gd name="T11" fmla="*/ 15 h 128"/>
                <a:gd name="T12" fmla="*/ 138 w 144"/>
                <a:gd name="T13" fmla="*/ 9 h 128"/>
                <a:gd name="T14" fmla="*/ 127 w 144"/>
                <a:gd name="T15" fmla="*/ 5 h 128"/>
                <a:gd name="T16" fmla="*/ 112 w 144"/>
                <a:gd name="T17" fmla="*/ 5 h 128"/>
                <a:gd name="T18" fmla="*/ 102 w 144"/>
                <a:gd name="T19" fmla="*/ 8 h 128"/>
                <a:gd name="T20" fmla="*/ 100 w 144"/>
                <a:gd name="T21" fmla="*/ 24 h 128"/>
                <a:gd name="T22" fmla="*/ 88 w 144"/>
                <a:gd name="T23" fmla="*/ 33 h 128"/>
                <a:gd name="T24" fmla="*/ 83 w 144"/>
                <a:gd name="T25" fmla="*/ 31 h 128"/>
                <a:gd name="T26" fmla="*/ 91 w 144"/>
                <a:gd name="T27" fmla="*/ 26 h 128"/>
                <a:gd name="T28" fmla="*/ 91 w 144"/>
                <a:gd name="T29" fmla="*/ 21 h 128"/>
                <a:gd name="T30" fmla="*/ 82 w 144"/>
                <a:gd name="T31" fmla="*/ 10 h 128"/>
                <a:gd name="T32" fmla="*/ 70 w 144"/>
                <a:gd name="T33" fmla="*/ 12 h 128"/>
                <a:gd name="T34" fmla="*/ 63 w 144"/>
                <a:gd name="T35" fmla="*/ 30 h 128"/>
                <a:gd name="T36" fmla="*/ 58 w 144"/>
                <a:gd name="T37" fmla="*/ 42 h 128"/>
                <a:gd name="T38" fmla="*/ 58 w 144"/>
                <a:gd name="T39" fmla="*/ 52 h 128"/>
                <a:gd name="T40" fmla="*/ 39 w 144"/>
                <a:gd name="T41" fmla="*/ 61 h 128"/>
                <a:gd name="T42" fmla="*/ 35 w 144"/>
                <a:gd name="T43" fmla="*/ 58 h 128"/>
                <a:gd name="T44" fmla="*/ 9 w 144"/>
                <a:gd name="T45" fmla="*/ 90 h 128"/>
                <a:gd name="T46" fmla="*/ 3 w 144"/>
                <a:gd name="T47" fmla="*/ 115 h 128"/>
                <a:gd name="T48" fmla="*/ 20 w 144"/>
                <a:gd name="T49" fmla="*/ 114 h 128"/>
                <a:gd name="T50" fmla="*/ 33 w 144"/>
                <a:gd name="T51" fmla="*/ 82 h 128"/>
                <a:gd name="T52" fmla="*/ 42 w 144"/>
                <a:gd name="T53" fmla="*/ 80 h 128"/>
                <a:gd name="T54" fmla="*/ 56 w 144"/>
                <a:gd name="T55" fmla="*/ 73 h 128"/>
                <a:gd name="T56" fmla="*/ 58 w 144"/>
                <a:gd name="T57" fmla="*/ 79 h 128"/>
                <a:gd name="T58" fmla="*/ 58 w 144"/>
                <a:gd name="T59" fmla="*/ 89 h 128"/>
                <a:gd name="T60" fmla="*/ 76 w 144"/>
                <a:gd name="T61" fmla="*/ 70 h 128"/>
                <a:gd name="T62" fmla="*/ 77 w 144"/>
                <a:gd name="T63" fmla="*/ 60 h 128"/>
                <a:gd name="T64" fmla="*/ 95 w 144"/>
                <a:gd name="T65" fmla="*/ 42 h 128"/>
                <a:gd name="T66" fmla="*/ 95 w 144"/>
                <a:gd name="T67" fmla="*/ 53 h 128"/>
                <a:gd name="T68" fmla="*/ 96 w 144"/>
                <a:gd name="T69" fmla="*/ 67 h 128"/>
                <a:gd name="T70" fmla="*/ 113 w 144"/>
                <a:gd name="T71" fmla="*/ 50 h 128"/>
                <a:gd name="T72" fmla="*/ 116 w 144"/>
                <a:gd name="T73" fmla="*/ 50 h 128"/>
                <a:gd name="T74" fmla="*/ 117 w 144"/>
                <a:gd name="T75" fmla="*/ 87 h 128"/>
                <a:gd name="T76" fmla="*/ 135 w 144"/>
                <a:gd name="T77" fmla="*/ 66 h 128"/>
                <a:gd name="T78" fmla="*/ 134 w 144"/>
                <a:gd name="T79" fmla="*/ 40 h 128"/>
                <a:gd name="T80" fmla="*/ 144 w 144"/>
                <a:gd name="T81" fmla="*/ 28 h 128"/>
                <a:gd name="T82" fmla="*/ 138 w 144"/>
                <a:gd name="T83" fmla="*/ 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44" h="128">
                  <a:moveTo>
                    <a:pt x="138" y="24"/>
                  </a:moveTo>
                  <a:cubicBezTo>
                    <a:pt x="138" y="24"/>
                    <a:pt x="135" y="23"/>
                    <a:pt x="135" y="20"/>
                  </a:cubicBezTo>
                  <a:cubicBezTo>
                    <a:pt x="135" y="20"/>
                    <a:pt x="130" y="17"/>
                    <a:pt x="126" y="23"/>
                  </a:cubicBezTo>
                  <a:cubicBezTo>
                    <a:pt x="122" y="28"/>
                    <a:pt x="120" y="30"/>
                    <a:pt x="117" y="29"/>
                  </a:cubicBezTo>
                  <a:cubicBezTo>
                    <a:pt x="114" y="28"/>
                    <a:pt x="118" y="25"/>
                    <a:pt x="120" y="23"/>
                  </a:cubicBezTo>
                  <a:cubicBezTo>
                    <a:pt x="123" y="22"/>
                    <a:pt x="127" y="16"/>
                    <a:pt x="131" y="15"/>
                  </a:cubicBezTo>
                  <a:cubicBezTo>
                    <a:pt x="136" y="14"/>
                    <a:pt x="138" y="14"/>
                    <a:pt x="138" y="9"/>
                  </a:cubicBezTo>
                  <a:cubicBezTo>
                    <a:pt x="138" y="5"/>
                    <a:pt x="137" y="0"/>
                    <a:pt x="127" y="5"/>
                  </a:cubicBezTo>
                  <a:cubicBezTo>
                    <a:pt x="117" y="10"/>
                    <a:pt x="114" y="9"/>
                    <a:pt x="112" y="5"/>
                  </a:cubicBezTo>
                  <a:cubicBezTo>
                    <a:pt x="109" y="0"/>
                    <a:pt x="103" y="1"/>
                    <a:pt x="102" y="8"/>
                  </a:cubicBezTo>
                  <a:cubicBezTo>
                    <a:pt x="102" y="16"/>
                    <a:pt x="100" y="24"/>
                    <a:pt x="100" y="24"/>
                  </a:cubicBezTo>
                  <a:cubicBezTo>
                    <a:pt x="88" y="33"/>
                    <a:pt x="88" y="33"/>
                    <a:pt x="88" y="33"/>
                  </a:cubicBezTo>
                  <a:cubicBezTo>
                    <a:pt x="88" y="33"/>
                    <a:pt x="79" y="34"/>
                    <a:pt x="83" y="31"/>
                  </a:cubicBezTo>
                  <a:cubicBezTo>
                    <a:pt x="87" y="27"/>
                    <a:pt x="91" y="26"/>
                    <a:pt x="91" y="26"/>
                  </a:cubicBezTo>
                  <a:cubicBezTo>
                    <a:pt x="91" y="21"/>
                    <a:pt x="91" y="21"/>
                    <a:pt x="91" y="21"/>
                  </a:cubicBezTo>
                  <a:cubicBezTo>
                    <a:pt x="91" y="21"/>
                    <a:pt x="84" y="15"/>
                    <a:pt x="82" y="10"/>
                  </a:cubicBezTo>
                  <a:cubicBezTo>
                    <a:pt x="80" y="4"/>
                    <a:pt x="71" y="2"/>
                    <a:pt x="70" y="12"/>
                  </a:cubicBezTo>
                  <a:cubicBezTo>
                    <a:pt x="69" y="22"/>
                    <a:pt x="68" y="27"/>
                    <a:pt x="63" y="30"/>
                  </a:cubicBezTo>
                  <a:cubicBezTo>
                    <a:pt x="58" y="34"/>
                    <a:pt x="48" y="39"/>
                    <a:pt x="58" y="42"/>
                  </a:cubicBezTo>
                  <a:cubicBezTo>
                    <a:pt x="67" y="45"/>
                    <a:pt x="61" y="48"/>
                    <a:pt x="58" y="52"/>
                  </a:cubicBezTo>
                  <a:cubicBezTo>
                    <a:pt x="54" y="56"/>
                    <a:pt x="42" y="65"/>
                    <a:pt x="39" y="61"/>
                  </a:cubicBezTo>
                  <a:cubicBezTo>
                    <a:pt x="35" y="58"/>
                    <a:pt x="35" y="58"/>
                    <a:pt x="35" y="58"/>
                  </a:cubicBezTo>
                  <a:cubicBezTo>
                    <a:pt x="35" y="58"/>
                    <a:pt x="18" y="82"/>
                    <a:pt x="9" y="90"/>
                  </a:cubicBezTo>
                  <a:cubicBezTo>
                    <a:pt x="1" y="97"/>
                    <a:pt x="0" y="105"/>
                    <a:pt x="3" y="115"/>
                  </a:cubicBezTo>
                  <a:cubicBezTo>
                    <a:pt x="5" y="126"/>
                    <a:pt x="17" y="128"/>
                    <a:pt x="20" y="114"/>
                  </a:cubicBezTo>
                  <a:cubicBezTo>
                    <a:pt x="22" y="100"/>
                    <a:pt x="29" y="88"/>
                    <a:pt x="33" y="82"/>
                  </a:cubicBezTo>
                  <a:cubicBezTo>
                    <a:pt x="37" y="75"/>
                    <a:pt x="42" y="80"/>
                    <a:pt x="42" y="80"/>
                  </a:cubicBezTo>
                  <a:cubicBezTo>
                    <a:pt x="42" y="80"/>
                    <a:pt x="51" y="80"/>
                    <a:pt x="56" y="73"/>
                  </a:cubicBezTo>
                  <a:cubicBezTo>
                    <a:pt x="60" y="66"/>
                    <a:pt x="60" y="76"/>
                    <a:pt x="58" y="79"/>
                  </a:cubicBezTo>
                  <a:cubicBezTo>
                    <a:pt x="56" y="82"/>
                    <a:pt x="49" y="89"/>
                    <a:pt x="58" y="89"/>
                  </a:cubicBezTo>
                  <a:cubicBezTo>
                    <a:pt x="66" y="89"/>
                    <a:pt x="73" y="80"/>
                    <a:pt x="76" y="70"/>
                  </a:cubicBezTo>
                  <a:cubicBezTo>
                    <a:pt x="77" y="60"/>
                    <a:pt x="77" y="60"/>
                    <a:pt x="77" y="60"/>
                  </a:cubicBezTo>
                  <a:cubicBezTo>
                    <a:pt x="77" y="60"/>
                    <a:pt x="88" y="47"/>
                    <a:pt x="95" y="42"/>
                  </a:cubicBezTo>
                  <a:cubicBezTo>
                    <a:pt x="95" y="53"/>
                    <a:pt x="95" y="53"/>
                    <a:pt x="95" y="53"/>
                  </a:cubicBezTo>
                  <a:cubicBezTo>
                    <a:pt x="95" y="53"/>
                    <a:pt x="86" y="65"/>
                    <a:pt x="96" y="67"/>
                  </a:cubicBezTo>
                  <a:cubicBezTo>
                    <a:pt x="106" y="69"/>
                    <a:pt x="110" y="61"/>
                    <a:pt x="113" y="50"/>
                  </a:cubicBezTo>
                  <a:cubicBezTo>
                    <a:pt x="116" y="50"/>
                    <a:pt x="116" y="50"/>
                    <a:pt x="116" y="50"/>
                  </a:cubicBezTo>
                  <a:cubicBezTo>
                    <a:pt x="117" y="87"/>
                    <a:pt x="117" y="87"/>
                    <a:pt x="117" y="87"/>
                  </a:cubicBezTo>
                  <a:cubicBezTo>
                    <a:pt x="117" y="87"/>
                    <a:pt x="132" y="87"/>
                    <a:pt x="135" y="66"/>
                  </a:cubicBezTo>
                  <a:cubicBezTo>
                    <a:pt x="134" y="40"/>
                    <a:pt x="134" y="40"/>
                    <a:pt x="134" y="40"/>
                  </a:cubicBezTo>
                  <a:cubicBezTo>
                    <a:pt x="134" y="40"/>
                    <a:pt x="143" y="34"/>
                    <a:pt x="144" y="28"/>
                  </a:cubicBezTo>
                  <a:cubicBezTo>
                    <a:pt x="144" y="23"/>
                    <a:pt x="138" y="24"/>
                    <a:pt x="138"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100" name="íṧḷídé">
              <a:extLst>
                <a:ext uri="{FF2B5EF4-FFF2-40B4-BE49-F238E27FC236}">
                  <a16:creationId xmlns:a16="http://schemas.microsoft.com/office/drawing/2014/main" id="{1026B93F-4EA8-42AF-8183-6911E85C8212}"/>
                </a:ext>
              </a:extLst>
            </p:cNvPr>
            <p:cNvSpPr/>
            <p:nvPr/>
          </p:nvSpPr>
          <p:spPr bwMode="auto">
            <a:xfrm>
              <a:off x="4768283" y="1194004"/>
              <a:ext cx="52564" cy="82700"/>
            </a:xfrm>
            <a:custGeom>
              <a:avLst/>
              <a:gdLst>
                <a:gd name="T0" fmla="*/ 10 w 23"/>
                <a:gd name="T1" fmla="*/ 6 h 36"/>
                <a:gd name="T2" fmla="*/ 3 w 23"/>
                <a:gd name="T3" fmla="*/ 10 h 36"/>
                <a:gd name="T4" fmla="*/ 3 w 23"/>
                <a:gd name="T5" fmla="*/ 30 h 36"/>
                <a:gd name="T6" fmla="*/ 19 w 23"/>
                <a:gd name="T7" fmla="*/ 30 h 36"/>
                <a:gd name="T8" fmla="*/ 18 w 23"/>
                <a:gd name="T9" fmla="*/ 14 h 36"/>
                <a:gd name="T10" fmla="*/ 10 w 23"/>
                <a:gd name="T11" fmla="*/ 6 h 36"/>
              </a:gdLst>
              <a:ahLst/>
              <a:cxnLst>
                <a:cxn ang="0">
                  <a:pos x="T0" y="T1"/>
                </a:cxn>
                <a:cxn ang="0">
                  <a:pos x="T2" y="T3"/>
                </a:cxn>
                <a:cxn ang="0">
                  <a:pos x="T4" y="T5"/>
                </a:cxn>
                <a:cxn ang="0">
                  <a:pos x="T6" y="T7"/>
                </a:cxn>
                <a:cxn ang="0">
                  <a:pos x="T8" y="T9"/>
                </a:cxn>
                <a:cxn ang="0">
                  <a:pos x="T10" y="T11"/>
                </a:cxn>
              </a:cxnLst>
              <a:rect l="0" t="0" r="r" b="b"/>
              <a:pathLst>
                <a:path w="23" h="36">
                  <a:moveTo>
                    <a:pt x="10" y="6"/>
                  </a:moveTo>
                  <a:cubicBezTo>
                    <a:pt x="10" y="6"/>
                    <a:pt x="6" y="0"/>
                    <a:pt x="3" y="10"/>
                  </a:cubicBezTo>
                  <a:cubicBezTo>
                    <a:pt x="0" y="19"/>
                    <a:pt x="4" y="24"/>
                    <a:pt x="3" y="30"/>
                  </a:cubicBezTo>
                  <a:cubicBezTo>
                    <a:pt x="2" y="36"/>
                    <a:pt x="15" y="34"/>
                    <a:pt x="19" y="30"/>
                  </a:cubicBezTo>
                  <a:cubicBezTo>
                    <a:pt x="23" y="27"/>
                    <a:pt x="23" y="18"/>
                    <a:pt x="18" y="14"/>
                  </a:cubicBezTo>
                  <a:cubicBezTo>
                    <a:pt x="12" y="9"/>
                    <a:pt x="10" y="6"/>
                    <a:pt x="1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101" name="îSḻiḋe">
              <a:extLst>
                <a:ext uri="{FF2B5EF4-FFF2-40B4-BE49-F238E27FC236}">
                  <a16:creationId xmlns:a16="http://schemas.microsoft.com/office/drawing/2014/main" id="{8FD6AAFD-0E8D-4811-953E-DBF2B2184842}"/>
                </a:ext>
              </a:extLst>
            </p:cNvPr>
            <p:cNvSpPr/>
            <p:nvPr/>
          </p:nvSpPr>
          <p:spPr bwMode="auto">
            <a:xfrm>
              <a:off x="4726932" y="1285815"/>
              <a:ext cx="61675" cy="80598"/>
            </a:xfrm>
            <a:custGeom>
              <a:avLst/>
              <a:gdLst>
                <a:gd name="T0" fmla="*/ 8 w 27"/>
                <a:gd name="T1" fmla="*/ 31 h 35"/>
                <a:gd name="T2" fmla="*/ 21 w 27"/>
                <a:gd name="T3" fmla="*/ 25 h 35"/>
                <a:gd name="T4" fmla="*/ 16 w 27"/>
                <a:gd name="T5" fmla="*/ 8 h 35"/>
                <a:gd name="T6" fmla="*/ 8 w 27"/>
                <a:gd name="T7" fmla="*/ 4 h 35"/>
                <a:gd name="T8" fmla="*/ 2 w 27"/>
                <a:gd name="T9" fmla="*/ 19 h 35"/>
                <a:gd name="T10" fmla="*/ 8 w 27"/>
                <a:gd name="T11" fmla="*/ 31 h 35"/>
              </a:gdLst>
              <a:ahLst/>
              <a:cxnLst>
                <a:cxn ang="0">
                  <a:pos x="T0" y="T1"/>
                </a:cxn>
                <a:cxn ang="0">
                  <a:pos x="T2" y="T3"/>
                </a:cxn>
                <a:cxn ang="0">
                  <a:pos x="T4" y="T5"/>
                </a:cxn>
                <a:cxn ang="0">
                  <a:pos x="T6" y="T7"/>
                </a:cxn>
                <a:cxn ang="0">
                  <a:pos x="T8" y="T9"/>
                </a:cxn>
                <a:cxn ang="0">
                  <a:pos x="T10" y="T11"/>
                </a:cxn>
              </a:cxnLst>
              <a:rect l="0" t="0" r="r" b="b"/>
              <a:pathLst>
                <a:path w="27" h="35">
                  <a:moveTo>
                    <a:pt x="8" y="31"/>
                  </a:moveTo>
                  <a:cubicBezTo>
                    <a:pt x="8" y="31"/>
                    <a:pt x="15" y="35"/>
                    <a:pt x="21" y="25"/>
                  </a:cubicBezTo>
                  <a:cubicBezTo>
                    <a:pt x="27" y="14"/>
                    <a:pt x="16" y="8"/>
                    <a:pt x="16" y="8"/>
                  </a:cubicBezTo>
                  <a:cubicBezTo>
                    <a:pt x="16" y="8"/>
                    <a:pt x="13" y="0"/>
                    <a:pt x="8" y="4"/>
                  </a:cubicBezTo>
                  <a:cubicBezTo>
                    <a:pt x="3" y="7"/>
                    <a:pt x="0" y="13"/>
                    <a:pt x="2" y="19"/>
                  </a:cubicBezTo>
                  <a:cubicBezTo>
                    <a:pt x="5" y="25"/>
                    <a:pt x="7" y="23"/>
                    <a:pt x="8" y="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102" name="í$ḻîḓè">
              <a:extLst>
                <a:ext uri="{FF2B5EF4-FFF2-40B4-BE49-F238E27FC236}">
                  <a16:creationId xmlns:a16="http://schemas.microsoft.com/office/drawing/2014/main" id="{0D21EFCE-F3A8-4954-9D96-41748674CFD0}"/>
                </a:ext>
              </a:extLst>
            </p:cNvPr>
            <p:cNvSpPr/>
            <p:nvPr/>
          </p:nvSpPr>
          <p:spPr bwMode="auto">
            <a:xfrm>
              <a:off x="4635121" y="1341182"/>
              <a:ext cx="160495" cy="198341"/>
            </a:xfrm>
            <a:custGeom>
              <a:avLst/>
              <a:gdLst>
                <a:gd name="T0" fmla="*/ 63 w 70"/>
                <a:gd name="T1" fmla="*/ 12 h 86"/>
                <a:gd name="T2" fmla="*/ 15 w 70"/>
                <a:gd name="T3" fmla="*/ 58 h 86"/>
                <a:gd name="T4" fmla="*/ 17 w 70"/>
                <a:gd name="T5" fmla="*/ 76 h 86"/>
                <a:gd name="T6" fmla="*/ 33 w 70"/>
                <a:gd name="T7" fmla="*/ 73 h 86"/>
                <a:gd name="T8" fmla="*/ 70 w 70"/>
                <a:gd name="T9" fmla="*/ 14 h 86"/>
                <a:gd name="T10" fmla="*/ 70 w 70"/>
                <a:gd name="T11" fmla="*/ 10 h 86"/>
                <a:gd name="T12" fmla="*/ 63 w 70"/>
                <a:gd name="T13" fmla="*/ 12 h 86"/>
              </a:gdLst>
              <a:ahLst/>
              <a:cxnLst>
                <a:cxn ang="0">
                  <a:pos x="T0" y="T1"/>
                </a:cxn>
                <a:cxn ang="0">
                  <a:pos x="T2" y="T3"/>
                </a:cxn>
                <a:cxn ang="0">
                  <a:pos x="T4" y="T5"/>
                </a:cxn>
                <a:cxn ang="0">
                  <a:pos x="T6" y="T7"/>
                </a:cxn>
                <a:cxn ang="0">
                  <a:pos x="T8" y="T9"/>
                </a:cxn>
                <a:cxn ang="0">
                  <a:pos x="T10" y="T11"/>
                </a:cxn>
                <a:cxn ang="0">
                  <a:pos x="T12" y="T13"/>
                </a:cxn>
              </a:cxnLst>
              <a:rect l="0" t="0" r="r" b="b"/>
              <a:pathLst>
                <a:path w="70" h="86">
                  <a:moveTo>
                    <a:pt x="63" y="12"/>
                  </a:moveTo>
                  <a:cubicBezTo>
                    <a:pt x="56" y="25"/>
                    <a:pt x="29" y="52"/>
                    <a:pt x="15" y="58"/>
                  </a:cubicBezTo>
                  <a:cubicBezTo>
                    <a:pt x="0" y="64"/>
                    <a:pt x="17" y="76"/>
                    <a:pt x="17" y="76"/>
                  </a:cubicBezTo>
                  <a:cubicBezTo>
                    <a:pt x="17" y="76"/>
                    <a:pt x="24" y="86"/>
                    <a:pt x="33" y="73"/>
                  </a:cubicBezTo>
                  <a:cubicBezTo>
                    <a:pt x="43" y="60"/>
                    <a:pt x="59" y="40"/>
                    <a:pt x="70" y="14"/>
                  </a:cubicBezTo>
                  <a:cubicBezTo>
                    <a:pt x="70" y="12"/>
                    <a:pt x="70" y="10"/>
                    <a:pt x="70" y="10"/>
                  </a:cubicBezTo>
                  <a:cubicBezTo>
                    <a:pt x="70" y="10"/>
                    <a:pt x="70" y="0"/>
                    <a:pt x="63"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103" name="ïŝḷíḍe">
              <a:extLst>
                <a:ext uri="{FF2B5EF4-FFF2-40B4-BE49-F238E27FC236}">
                  <a16:creationId xmlns:a16="http://schemas.microsoft.com/office/drawing/2014/main" id="{527C8F9F-A166-4757-AD59-5AD6C1FC4447}"/>
                </a:ext>
              </a:extLst>
            </p:cNvPr>
            <p:cNvSpPr/>
            <p:nvPr/>
          </p:nvSpPr>
          <p:spPr bwMode="auto">
            <a:xfrm>
              <a:off x="4850282" y="1255679"/>
              <a:ext cx="119845" cy="108632"/>
            </a:xfrm>
            <a:custGeom>
              <a:avLst/>
              <a:gdLst>
                <a:gd name="T0" fmla="*/ 37 w 52"/>
                <a:gd name="T1" fmla="*/ 2 h 47"/>
                <a:gd name="T2" fmla="*/ 10 w 52"/>
                <a:gd name="T3" fmla="*/ 11 h 47"/>
                <a:gd name="T4" fmla="*/ 6 w 52"/>
                <a:gd name="T5" fmla="*/ 21 h 47"/>
                <a:gd name="T6" fmla="*/ 19 w 52"/>
                <a:gd name="T7" fmla="*/ 29 h 47"/>
                <a:gd name="T8" fmla="*/ 25 w 52"/>
                <a:gd name="T9" fmla="*/ 32 h 47"/>
                <a:gd name="T10" fmla="*/ 20 w 52"/>
                <a:gd name="T11" fmla="*/ 47 h 47"/>
                <a:gd name="T12" fmla="*/ 36 w 52"/>
                <a:gd name="T13" fmla="*/ 41 h 47"/>
                <a:gd name="T14" fmla="*/ 51 w 52"/>
                <a:gd name="T15" fmla="*/ 17 h 47"/>
                <a:gd name="T16" fmla="*/ 37 w 52"/>
                <a:gd name="T17" fmla="*/ 2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47">
                  <a:moveTo>
                    <a:pt x="37" y="2"/>
                  </a:moveTo>
                  <a:cubicBezTo>
                    <a:pt x="27" y="5"/>
                    <a:pt x="10" y="11"/>
                    <a:pt x="10" y="11"/>
                  </a:cubicBezTo>
                  <a:cubicBezTo>
                    <a:pt x="10" y="11"/>
                    <a:pt x="0" y="14"/>
                    <a:pt x="6" y="21"/>
                  </a:cubicBezTo>
                  <a:cubicBezTo>
                    <a:pt x="12" y="28"/>
                    <a:pt x="12" y="33"/>
                    <a:pt x="19" y="29"/>
                  </a:cubicBezTo>
                  <a:cubicBezTo>
                    <a:pt x="27" y="26"/>
                    <a:pt x="27" y="28"/>
                    <a:pt x="25" y="32"/>
                  </a:cubicBezTo>
                  <a:cubicBezTo>
                    <a:pt x="24" y="36"/>
                    <a:pt x="19" y="43"/>
                    <a:pt x="20" y="47"/>
                  </a:cubicBezTo>
                  <a:cubicBezTo>
                    <a:pt x="20" y="47"/>
                    <a:pt x="32" y="46"/>
                    <a:pt x="36" y="41"/>
                  </a:cubicBezTo>
                  <a:cubicBezTo>
                    <a:pt x="39" y="35"/>
                    <a:pt x="50" y="24"/>
                    <a:pt x="51" y="17"/>
                  </a:cubicBezTo>
                  <a:cubicBezTo>
                    <a:pt x="52" y="9"/>
                    <a:pt x="46" y="0"/>
                    <a:pt x="3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104" name="íṩļiḋe">
              <a:extLst>
                <a:ext uri="{FF2B5EF4-FFF2-40B4-BE49-F238E27FC236}">
                  <a16:creationId xmlns:a16="http://schemas.microsoft.com/office/drawing/2014/main" id="{C4D38826-A299-4F69-8F0B-7D3ED1FE2119}"/>
                </a:ext>
              </a:extLst>
            </p:cNvPr>
            <p:cNvSpPr/>
            <p:nvPr/>
          </p:nvSpPr>
          <p:spPr bwMode="auto">
            <a:xfrm>
              <a:off x="4839068" y="1362208"/>
              <a:ext cx="100922" cy="66581"/>
            </a:xfrm>
            <a:custGeom>
              <a:avLst/>
              <a:gdLst>
                <a:gd name="T0" fmla="*/ 31 w 44"/>
                <a:gd name="T1" fmla="*/ 3 h 29"/>
                <a:gd name="T2" fmla="*/ 8 w 44"/>
                <a:gd name="T3" fmla="*/ 9 h 29"/>
                <a:gd name="T4" fmla="*/ 7 w 44"/>
                <a:gd name="T5" fmla="*/ 20 h 29"/>
                <a:gd name="T6" fmla="*/ 31 w 44"/>
                <a:gd name="T7" fmla="*/ 23 h 29"/>
                <a:gd name="T8" fmla="*/ 44 w 44"/>
                <a:gd name="T9" fmla="*/ 2 h 29"/>
                <a:gd name="T10" fmla="*/ 31 w 44"/>
                <a:gd name="T11" fmla="*/ 3 h 29"/>
              </a:gdLst>
              <a:ahLst/>
              <a:cxnLst>
                <a:cxn ang="0">
                  <a:pos x="T0" y="T1"/>
                </a:cxn>
                <a:cxn ang="0">
                  <a:pos x="T2" y="T3"/>
                </a:cxn>
                <a:cxn ang="0">
                  <a:pos x="T4" y="T5"/>
                </a:cxn>
                <a:cxn ang="0">
                  <a:pos x="T6" y="T7"/>
                </a:cxn>
                <a:cxn ang="0">
                  <a:pos x="T8" y="T9"/>
                </a:cxn>
                <a:cxn ang="0">
                  <a:pos x="T10" y="T11"/>
                </a:cxn>
              </a:cxnLst>
              <a:rect l="0" t="0" r="r" b="b"/>
              <a:pathLst>
                <a:path w="44" h="29">
                  <a:moveTo>
                    <a:pt x="31" y="3"/>
                  </a:moveTo>
                  <a:cubicBezTo>
                    <a:pt x="24" y="6"/>
                    <a:pt x="8" y="9"/>
                    <a:pt x="8" y="9"/>
                  </a:cubicBezTo>
                  <a:cubicBezTo>
                    <a:pt x="8" y="9"/>
                    <a:pt x="0" y="13"/>
                    <a:pt x="7" y="20"/>
                  </a:cubicBezTo>
                  <a:cubicBezTo>
                    <a:pt x="13" y="27"/>
                    <a:pt x="22" y="29"/>
                    <a:pt x="31" y="23"/>
                  </a:cubicBezTo>
                  <a:cubicBezTo>
                    <a:pt x="41" y="17"/>
                    <a:pt x="43" y="13"/>
                    <a:pt x="44" y="2"/>
                  </a:cubicBezTo>
                  <a:cubicBezTo>
                    <a:pt x="44" y="2"/>
                    <a:pt x="38" y="0"/>
                    <a:pt x="3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105" name="îṡlïḍé">
              <a:extLst>
                <a:ext uri="{FF2B5EF4-FFF2-40B4-BE49-F238E27FC236}">
                  <a16:creationId xmlns:a16="http://schemas.microsoft.com/office/drawing/2014/main" id="{3EAF79B4-9C1A-450B-B18D-46C0EF162BFE}"/>
                </a:ext>
              </a:extLst>
            </p:cNvPr>
            <p:cNvSpPr/>
            <p:nvPr/>
          </p:nvSpPr>
          <p:spPr bwMode="auto">
            <a:xfrm>
              <a:off x="5091374" y="1186995"/>
              <a:ext cx="250203" cy="276135"/>
            </a:xfrm>
            <a:custGeom>
              <a:avLst/>
              <a:gdLst>
                <a:gd name="T0" fmla="*/ 108 w 109"/>
                <a:gd name="T1" fmla="*/ 54 h 120"/>
                <a:gd name="T2" fmla="*/ 97 w 109"/>
                <a:gd name="T3" fmla="*/ 52 h 120"/>
                <a:gd name="T4" fmla="*/ 84 w 109"/>
                <a:gd name="T5" fmla="*/ 58 h 120"/>
                <a:gd name="T6" fmla="*/ 89 w 109"/>
                <a:gd name="T7" fmla="*/ 43 h 120"/>
                <a:gd name="T8" fmla="*/ 85 w 109"/>
                <a:gd name="T9" fmla="*/ 10 h 120"/>
                <a:gd name="T10" fmla="*/ 70 w 109"/>
                <a:gd name="T11" fmla="*/ 16 h 120"/>
                <a:gd name="T12" fmla="*/ 68 w 109"/>
                <a:gd name="T13" fmla="*/ 53 h 120"/>
                <a:gd name="T14" fmla="*/ 53 w 109"/>
                <a:gd name="T15" fmla="*/ 72 h 120"/>
                <a:gd name="T16" fmla="*/ 11 w 109"/>
                <a:gd name="T17" fmla="*/ 79 h 120"/>
                <a:gd name="T18" fmla="*/ 2 w 109"/>
                <a:gd name="T19" fmla="*/ 89 h 120"/>
                <a:gd name="T20" fmla="*/ 20 w 109"/>
                <a:gd name="T21" fmla="*/ 100 h 120"/>
                <a:gd name="T22" fmla="*/ 31 w 109"/>
                <a:gd name="T23" fmla="*/ 98 h 120"/>
                <a:gd name="T24" fmla="*/ 41 w 109"/>
                <a:gd name="T25" fmla="*/ 94 h 120"/>
                <a:gd name="T26" fmla="*/ 49 w 109"/>
                <a:gd name="T27" fmla="*/ 90 h 120"/>
                <a:gd name="T28" fmla="*/ 54 w 109"/>
                <a:gd name="T29" fmla="*/ 92 h 120"/>
                <a:gd name="T30" fmla="*/ 32 w 109"/>
                <a:gd name="T31" fmla="*/ 110 h 120"/>
                <a:gd name="T32" fmla="*/ 35 w 109"/>
                <a:gd name="T33" fmla="*/ 119 h 120"/>
                <a:gd name="T34" fmla="*/ 70 w 109"/>
                <a:gd name="T35" fmla="*/ 92 h 120"/>
                <a:gd name="T36" fmla="*/ 89 w 109"/>
                <a:gd name="T37" fmla="*/ 72 h 120"/>
                <a:gd name="T38" fmla="*/ 108 w 109"/>
                <a:gd name="T39" fmla="*/ 54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9" h="120">
                  <a:moveTo>
                    <a:pt x="108" y="54"/>
                  </a:moveTo>
                  <a:cubicBezTo>
                    <a:pt x="109" y="45"/>
                    <a:pt x="101" y="49"/>
                    <a:pt x="97" y="52"/>
                  </a:cubicBezTo>
                  <a:cubicBezTo>
                    <a:pt x="94" y="54"/>
                    <a:pt x="86" y="57"/>
                    <a:pt x="84" y="58"/>
                  </a:cubicBezTo>
                  <a:cubicBezTo>
                    <a:pt x="84" y="58"/>
                    <a:pt x="86" y="48"/>
                    <a:pt x="89" y="43"/>
                  </a:cubicBezTo>
                  <a:cubicBezTo>
                    <a:pt x="92" y="37"/>
                    <a:pt x="96" y="21"/>
                    <a:pt x="85" y="10"/>
                  </a:cubicBezTo>
                  <a:cubicBezTo>
                    <a:pt x="74" y="0"/>
                    <a:pt x="72" y="5"/>
                    <a:pt x="70" y="16"/>
                  </a:cubicBezTo>
                  <a:cubicBezTo>
                    <a:pt x="67" y="26"/>
                    <a:pt x="72" y="36"/>
                    <a:pt x="68" y="53"/>
                  </a:cubicBezTo>
                  <a:cubicBezTo>
                    <a:pt x="64" y="70"/>
                    <a:pt x="64" y="68"/>
                    <a:pt x="53" y="72"/>
                  </a:cubicBezTo>
                  <a:cubicBezTo>
                    <a:pt x="42" y="76"/>
                    <a:pt x="27" y="81"/>
                    <a:pt x="11" y="79"/>
                  </a:cubicBezTo>
                  <a:cubicBezTo>
                    <a:pt x="3" y="78"/>
                    <a:pt x="0" y="75"/>
                    <a:pt x="2" y="89"/>
                  </a:cubicBezTo>
                  <a:cubicBezTo>
                    <a:pt x="2" y="89"/>
                    <a:pt x="4" y="97"/>
                    <a:pt x="20" y="100"/>
                  </a:cubicBezTo>
                  <a:cubicBezTo>
                    <a:pt x="24" y="101"/>
                    <a:pt x="27" y="99"/>
                    <a:pt x="31" y="98"/>
                  </a:cubicBezTo>
                  <a:cubicBezTo>
                    <a:pt x="35" y="98"/>
                    <a:pt x="38" y="96"/>
                    <a:pt x="41" y="94"/>
                  </a:cubicBezTo>
                  <a:cubicBezTo>
                    <a:pt x="46" y="92"/>
                    <a:pt x="49" y="90"/>
                    <a:pt x="49" y="90"/>
                  </a:cubicBezTo>
                  <a:cubicBezTo>
                    <a:pt x="49" y="90"/>
                    <a:pt x="55" y="89"/>
                    <a:pt x="54" y="92"/>
                  </a:cubicBezTo>
                  <a:cubicBezTo>
                    <a:pt x="53" y="95"/>
                    <a:pt x="47" y="104"/>
                    <a:pt x="32" y="110"/>
                  </a:cubicBezTo>
                  <a:cubicBezTo>
                    <a:pt x="17" y="116"/>
                    <a:pt x="29" y="120"/>
                    <a:pt x="35" y="119"/>
                  </a:cubicBezTo>
                  <a:cubicBezTo>
                    <a:pt x="40" y="118"/>
                    <a:pt x="61" y="116"/>
                    <a:pt x="70" y="92"/>
                  </a:cubicBezTo>
                  <a:cubicBezTo>
                    <a:pt x="80" y="69"/>
                    <a:pt x="89" y="72"/>
                    <a:pt x="89" y="72"/>
                  </a:cubicBezTo>
                  <a:cubicBezTo>
                    <a:pt x="89" y="72"/>
                    <a:pt x="107" y="63"/>
                    <a:pt x="108"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106" name="iS1îḓè">
              <a:extLst>
                <a:ext uri="{FF2B5EF4-FFF2-40B4-BE49-F238E27FC236}">
                  <a16:creationId xmlns:a16="http://schemas.microsoft.com/office/drawing/2014/main" id="{D00F66BD-1532-4B65-8FF9-93CB58A5D06C}"/>
                </a:ext>
              </a:extLst>
            </p:cNvPr>
            <p:cNvSpPr/>
            <p:nvPr/>
          </p:nvSpPr>
          <p:spPr bwMode="auto">
            <a:xfrm>
              <a:off x="5288313" y="1394447"/>
              <a:ext cx="71487" cy="82700"/>
            </a:xfrm>
            <a:custGeom>
              <a:avLst/>
              <a:gdLst>
                <a:gd name="T0" fmla="*/ 17 w 31"/>
                <a:gd name="T1" fmla="*/ 6 h 36"/>
                <a:gd name="T2" fmla="*/ 3 w 31"/>
                <a:gd name="T3" fmla="*/ 7 h 36"/>
                <a:gd name="T4" fmla="*/ 9 w 31"/>
                <a:gd name="T5" fmla="*/ 27 h 36"/>
                <a:gd name="T6" fmla="*/ 12 w 31"/>
                <a:gd name="T7" fmla="*/ 36 h 36"/>
                <a:gd name="T8" fmla="*/ 26 w 31"/>
                <a:gd name="T9" fmla="*/ 17 h 36"/>
                <a:gd name="T10" fmla="*/ 17 w 31"/>
                <a:gd name="T11" fmla="*/ 6 h 36"/>
              </a:gdLst>
              <a:ahLst/>
              <a:cxnLst>
                <a:cxn ang="0">
                  <a:pos x="T0" y="T1"/>
                </a:cxn>
                <a:cxn ang="0">
                  <a:pos x="T2" y="T3"/>
                </a:cxn>
                <a:cxn ang="0">
                  <a:pos x="T4" y="T5"/>
                </a:cxn>
                <a:cxn ang="0">
                  <a:pos x="T6" y="T7"/>
                </a:cxn>
                <a:cxn ang="0">
                  <a:pos x="T8" y="T9"/>
                </a:cxn>
                <a:cxn ang="0">
                  <a:pos x="T10" y="T11"/>
                </a:cxn>
              </a:cxnLst>
              <a:rect l="0" t="0" r="r" b="b"/>
              <a:pathLst>
                <a:path w="31" h="36">
                  <a:moveTo>
                    <a:pt x="17" y="6"/>
                  </a:moveTo>
                  <a:cubicBezTo>
                    <a:pt x="17" y="6"/>
                    <a:pt x="6" y="0"/>
                    <a:pt x="3" y="7"/>
                  </a:cubicBezTo>
                  <a:cubicBezTo>
                    <a:pt x="0" y="14"/>
                    <a:pt x="6" y="23"/>
                    <a:pt x="9" y="27"/>
                  </a:cubicBezTo>
                  <a:cubicBezTo>
                    <a:pt x="12" y="31"/>
                    <a:pt x="5" y="36"/>
                    <a:pt x="12" y="36"/>
                  </a:cubicBezTo>
                  <a:cubicBezTo>
                    <a:pt x="20" y="36"/>
                    <a:pt x="31" y="33"/>
                    <a:pt x="26" y="17"/>
                  </a:cubicBezTo>
                  <a:cubicBezTo>
                    <a:pt x="23" y="10"/>
                    <a:pt x="17" y="6"/>
                    <a:pt x="17"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107" name="íṡḷiḑê">
              <a:extLst>
                <a:ext uri="{FF2B5EF4-FFF2-40B4-BE49-F238E27FC236}">
                  <a16:creationId xmlns:a16="http://schemas.microsoft.com/office/drawing/2014/main" id="{E99299AB-16EE-4CD0-ABB0-A31A624D6F95}"/>
                </a:ext>
              </a:extLst>
            </p:cNvPr>
            <p:cNvSpPr/>
            <p:nvPr/>
          </p:nvSpPr>
          <p:spPr bwMode="auto">
            <a:xfrm>
              <a:off x="5490157" y="1294926"/>
              <a:ext cx="41350" cy="64478"/>
            </a:xfrm>
            <a:custGeom>
              <a:avLst/>
              <a:gdLst>
                <a:gd name="T0" fmla="*/ 11 w 18"/>
                <a:gd name="T1" fmla="*/ 27 h 28"/>
                <a:gd name="T2" fmla="*/ 17 w 18"/>
                <a:gd name="T3" fmla="*/ 10 h 28"/>
                <a:gd name="T4" fmla="*/ 14 w 18"/>
                <a:gd name="T5" fmla="*/ 4 h 28"/>
                <a:gd name="T6" fmla="*/ 8 w 18"/>
                <a:gd name="T7" fmla="*/ 0 h 28"/>
                <a:gd name="T8" fmla="*/ 1 w 18"/>
                <a:gd name="T9" fmla="*/ 12 h 28"/>
                <a:gd name="T10" fmla="*/ 11 w 18"/>
                <a:gd name="T11" fmla="*/ 27 h 28"/>
              </a:gdLst>
              <a:ahLst/>
              <a:cxnLst>
                <a:cxn ang="0">
                  <a:pos x="T0" y="T1"/>
                </a:cxn>
                <a:cxn ang="0">
                  <a:pos x="T2" y="T3"/>
                </a:cxn>
                <a:cxn ang="0">
                  <a:pos x="T4" y="T5"/>
                </a:cxn>
                <a:cxn ang="0">
                  <a:pos x="T6" y="T7"/>
                </a:cxn>
                <a:cxn ang="0">
                  <a:pos x="T8" y="T9"/>
                </a:cxn>
                <a:cxn ang="0">
                  <a:pos x="T10" y="T11"/>
                </a:cxn>
              </a:cxnLst>
              <a:rect l="0" t="0" r="r" b="b"/>
              <a:pathLst>
                <a:path w="18" h="28">
                  <a:moveTo>
                    <a:pt x="11" y="27"/>
                  </a:moveTo>
                  <a:cubicBezTo>
                    <a:pt x="15" y="25"/>
                    <a:pt x="18" y="21"/>
                    <a:pt x="17" y="10"/>
                  </a:cubicBezTo>
                  <a:cubicBezTo>
                    <a:pt x="16" y="7"/>
                    <a:pt x="15" y="6"/>
                    <a:pt x="14" y="4"/>
                  </a:cubicBezTo>
                  <a:cubicBezTo>
                    <a:pt x="11" y="2"/>
                    <a:pt x="9" y="0"/>
                    <a:pt x="8" y="0"/>
                  </a:cubicBezTo>
                  <a:cubicBezTo>
                    <a:pt x="6" y="0"/>
                    <a:pt x="0" y="2"/>
                    <a:pt x="1" y="12"/>
                  </a:cubicBezTo>
                  <a:cubicBezTo>
                    <a:pt x="2" y="21"/>
                    <a:pt x="7" y="28"/>
                    <a:pt x="11"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108" name="iṩ1íḓê">
              <a:extLst>
                <a:ext uri="{FF2B5EF4-FFF2-40B4-BE49-F238E27FC236}">
                  <a16:creationId xmlns:a16="http://schemas.microsoft.com/office/drawing/2014/main" id="{40F059C7-7AD4-45E4-A45B-97F0C10AC84A}"/>
                </a:ext>
              </a:extLst>
            </p:cNvPr>
            <p:cNvSpPr/>
            <p:nvPr/>
          </p:nvSpPr>
          <p:spPr bwMode="auto">
            <a:xfrm>
              <a:off x="5464927" y="1142842"/>
              <a:ext cx="275434" cy="373553"/>
            </a:xfrm>
            <a:custGeom>
              <a:avLst/>
              <a:gdLst>
                <a:gd name="T0" fmla="*/ 100 w 120"/>
                <a:gd name="T1" fmla="*/ 60 h 162"/>
                <a:gd name="T2" fmla="*/ 107 w 120"/>
                <a:gd name="T3" fmla="*/ 27 h 162"/>
                <a:gd name="T4" fmla="*/ 95 w 120"/>
                <a:gd name="T5" fmla="*/ 23 h 162"/>
                <a:gd name="T6" fmla="*/ 91 w 120"/>
                <a:gd name="T7" fmla="*/ 3 h 162"/>
                <a:gd name="T8" fmla="*/ 84 w 120"/>
                <a:gd name="T9" fmla="*/ 9 h 162"/>
                <a:gd name="T10" fmla="*/ 77 w 120"/>
                <a:gd name="T11" fmla="*/ 19 h 162"/>
                <a:gd name="T12" fmla="*/ 69 w 120"/>
                <a:gd name="T13" fmla="*/ 19 h 162"/>
                <a:gd name="T14" fmla="*/ 56 w 120"/>
                <a:gd name="T15" fmla="*/ 28 h 162"/>
                <a:gd name="T16" fmla="*/ 60 w 120"/>
                <a:gd name="T17" fmla="*/ 33 h 162"/>
                <a:gd name="T18" fmla="*/ 59 w 120"/>
                <a:gd name="T19" fmla="*/ 43 h 162"/>
                <a:gd name="T20" fmla="*/ 50 w 120"/>
                <a:gd name="T21" fmla="*/ 52 h 162"/>
                <a:gd name="T22" fmla="*/ 52 w 120"/>
                <a:gd name="T23" fmla="*/ 60 h 162"/>
                <a:gd name="T24" fmla="*/ 48 w 120"/>
                <a:gd name="T25" fmla="*/ 56 h 162"/>
                <a:gd name="T26" fmla="*/ 32 w 120"/>
                <a:gd name="T27" fmla="*/ 37 h 162"/>
                <a:gd name="T28" fmla="*/ 26 w 120"/>
                <a:gd name="T29" fmla="*/ 50 h 162"/>
                <a:gd name="T30" fmla="*/ 33 w 120"/>
                <a:gd name="T31" fmla="*/ 76 h 162"/>
                <a:gd name="T32" fmla="*/ 45 w 120"/>
                <a:gd name="T33" fmla="*/ 77 h 162"/>
                <a:gd name="T34" fmla="*/ 58 w 120"/>
                <a:gd name="T35" fmla="*/ 72 h 162"/>
                <a:gd name="T36" fmla="*/ 62 w 120"/>
                <a:gd name="T37" fmla="*/ 75 h 162"/>
                <a:gd name="T38" fmla="*/ 22 w 120"/>
                <a:gd name="T39" fmla="*/ 101 h 162"/>
                <a:gd name="T40" fmla="*/ 25 w 120"/>
                <a:gd name="T41" fmla="*/ 111 h 162"/>
                <a:gd name="T42" fmla="*/ 55 w 120"/>
                <a:gd name="T43" fmla="*/ 100 h 162"/>
                <a:gd name="T44" fmla="*/ 59 w 120"/>
                <a:gd name="T45" fmla="*/ 103 h 162"/>
                <a:gd name="T46" fmla="*/ 39 w 120"/>
                <a:gd name="T47" fmla="*/ 119 h 162"/>
                <a:gd name="T48" fmla="*/ 12 w 120"/>
                <a:gd name="T49" fmla="*/ 128 h 162"/>
                <a:gd name="T50" fmla="*/ 7 w 120"/>
                <a:gd name="T51" fmla="*/ 136 h 162"/>
                <a:gd name="T52" fmla="*/ 30 w 120"/>
                <a:gd name="T53" fmla="*/ 141 h 162"/>
                <a:gd name="T54" fmla="*/ 55 w 120"/>
                <a:gd name="T55" fmla="*/ 136 h 162"/>
                <a:gd name="T56" fmla="*/ 43 w 120"/>
                <a:gd name="T57" fmla="*/ 148 h 162"/>
                <a:gd name="T58" fmla="*/ 50 w 120"/>
                <a:gd name="T59" fmla="*/ 158 h 162"/>
                <a:gd name="T60" fmla="*/ 71 w 120"/>
                <a:gd name="T61" fmla="*/ 149 h 162"/>
                <a:gd name="T62" fmla="*/ 71 w 120"/>
                <a:gd name="T63" fmla="*/ 125 h 162"/>
                <a:gd name="T64" fmla="*/ 79 w 120"/>
                <a:gd name="T65" fmla="*/ 120 h 162"/>
                <a:gd name="T66" fmla="*/ 75 w 120"/>
                <a:gd name="T67" fmla="*/ 102 h 162"/>
                <a:gd name="T68" fmla="*/ 96 w 120"/>
                <a:gd name="T69" fmla="*/ 86 h 162"/>
                <a:gd name="T70" fmla="*/ 102 w 120"/>
                <a:gd name="T71" fmla="*/ 75 h 162"/>
                <a:gd name="T72" fmla="*/ 100 w 120"/>
                <a:gd name="T73" fmla="*/ 60 h 162"/>
                <a:gd name="T74" fmla="*/ 90 w 120"/>
                <a:gd name="T75" fmla="*/ 49 h 162"/>
                <a:gd name="T76" fmla="*/ 86 w 120"/>
                <a:gd name="T77" fmla="*/ 53 h 162"/>
                <a:gd name="T78" fmla="*/ 83 w 120"/>
                <a:gd name="T79" fmla="*/ 53 h 162"/>
                <a:gd name="T80" fmla="*/ 80 w 120"/>
                <a:gd name="T81" fmla="*/ 48 h 162"/>
                <a:gd name="T82" fmla="*/ 89 w 120"/>
                <a:gd name="T83" fmla="*/ 44 h 162"/>
                <a:gd name="T84" fmla="*/ 90 w 120"/>
                <a:gd name="T85" fmla="*/ 49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0" h="162">
                  <a:moveTo>
                    <a:pt x="100" y="60"/>
                  </a:moveTo>
                  <a:cubicBezTo>
                    <a:pt x="108" y="50"/>
                    <a:pt x="120" y="40"/>
                    <a:pt x="107" y="27"/>
                  </a:cubicBezTo>
                  <a:cubicBezTo>
                    <a:pt x="107" y="27"/>
                    <a:pt x="105" y="24"/>
                    <a:pt x="95" y="23"/>
                  </a:cubicBezTo>
                  <a:cubicBezTo>
                    <a:pt x="95" y="23"/>
                    <a:pt x="105" y="8"/>
                    <a:pt x="91" y="3"/>
                  </a:cubicBezTo>
                  <a:cubicBezTo>
                    <a:pt x="91" y="3"/>
                    <a:pt x="88" y="0"/>
                    <a:pt x="84" y="9"/>
                  </a:cubicBezTo>
                  <a:cubicBezTo>
                    <a:pt x="80" y="17"/>
                    <a:pt x="77" y="17"/>
                    <a:pt x="77" y="19"/>
                  </a:cubicBezTo>
                  <a:cubicBezTo>
                    <a:pt x="77" y="21"/>
                    <a:pt x="74" y="21"/>
                    <a:pt x="69" y="19"/>
                  </a:cubicBezTo>
                  <a:cubicBezTo>
                    <a:pt x="64" y="17"/>
                    <a:pt x="56" y="19"/>
                    <a:pt x="56" y="28"/>
                  </a:cubicBezTo>
                  <a:cubicBezTo>
                    <a:pt x="56" y="28"/>
                    <a:pt x="56" y="31"/>
                    <a:pt x="60" y="33"/>
                  </a:cubicBezTo>
                  <a:cubicBezTo>
                    <a:pt x="63" y="36"/>
                    <a:pt x="66" y="37"/>
                    <a:pt x="59" y="43"/>
                  </a:cubicBezTo>
                  <a:cubicBezTo>
                    <a:pt x="53" y="49"/>
                    <a:pt x="50" y="40"/>
                    <a:pt x="50" y="52"/>
                  </a:cubicBezTo>
                  <a:cubicBezTo>
                    <a:pt x="50" y="52"/>
                    <a:pt x="57" y="57"/>
                    <a:pt x="52" y="60"/>
                  </a:cubicBezTo>
                  <a:cubicBezTo>
                    <a:pt x="47" y="63"/>
                    <a:pt x="48" y="59"/>
                    <a:pt x="48" y="56"/>
                  </a:cubicBezTo>
                  <a:cubicBezTo>
                    <a:pt x="48" y="59"/>
                    <a:pt x="43" y="42"/>
                    <a:pt x="32" y="37"/>
                  </a:cubicBezTo>
                  <a:cubicBezTo>
                    <a:pt x="30" y="37"/>
                    <a:pt x="24" y="37"/>
                    <a:pt x="26" y="50"/>
                  </a:cubicBezTo>
                  <a:cubicBezTo>
                    <a:pt x="28" y="63"/>
                    <a:pt x="32" y="66"/>
                    <a:pt x="33" y="76"/>
                  </a:cubicBezTo>
                  <a:cubicBezTo>
                    <a:pt x="33" y="87"/>
                    <a:pt x="43" y="82"/>
                    <a:pt x="45" y="77"/>
                  </a:cubicBezTo>
                  <a:cubicBezTo>
                    <a:pt x="46" y="72"/>
                    <a:pt x="58" y="72"/>
                    <a:pt x="58" y="72"/>
                  </a:cubicBezTo>
                  <a:cubicBezTo>
                    <a:pt x="58" y="72"/>
                    <a:pt x="68" y="71"/>
                    <a:pt x="62" y="75"/>
                  </a:cubicBezTo>
                  <a:cubicBezTo>
                    <a:pt x="56" y="80"/>
                    <a:pt x="22" y="101"/>
                    <a:pt x="22" y="101"/>
                  </a:cubicBezTo>
                  <a:cubicBezTo>
                    <a:pt x="22" y="101"/>
                    <a:pt x="9" y="108"/>
                    <a:pt x="25" y="111"/>
                  </a:cubicBezTo>
                  <a:cubicBezTo>
                    <a:pt x="42" y="113"/>
                    <a:pt x="55" y="100"/>
                    <a:pt x="55" y="100"/>
                  </a:cubicBezTo>
                  <a:cubicBezTo>
                    <a:pt x="55" y="100"/>
                    <a:pt x="61" y="95"/>
                    <a:pt x="59" y="103"/>
                  </a:cubicBezTo>
                  <a:cubicBezTo>
                    <a:pt x="56" y="111"/>
                    <a:pt x="39" y="119"/>
                    <a:pt x="39" y="119"/>
                  </a:cubicBezTo>
                  <a:cubicBezTo>
                    <a:pt x="39" y="119"/>
                    <a:pt x="23" y="125"/>
                    <a:pt x="12" y="128"/>
                  </a:cubicBezTo>
                  <a:cubicBezTo>
                    <a:pt x="0" y="130"/>
                    <a:pt x="4" y="130"/>
                    <a:pt x="7" y="136"/>
                  </a:cubicBezTo>
                  <a:cubicBezTo>
                    <a:pt x="10" y="143"/>
                    <a:pt x="21" y="147"/>
                    <a:pt x="30" y="141"/>
                  </a:cubicBezTo>
                  <a:cubicBezTo>
                    <a:pt x="38" y="135"/>
                    <a:pt x="56" y="129"/>
                    <a:pt x="55" y="136"/>
                  </a:cubicBezTo>
                  <a:cubicBezTo>
                    <a:pt x="55" y="143"/>
                    <a:pt x="54" y="145"/>
                    <a:pt x="43" y="148"/>
                  </a:cubicBezTo>
                  <a:cubicBezTo>
                    <a:pt x="32" y="152"/>
                    <a:pt x="37" y="154"/>
                    <a:pt x="50" y="158"/>
                  </a:cubicBezTo>
                  <a:cubicBezTo>
                    <a:pt x="63" y="162"/>
                    <a:pt x="71" y="157"/>
                    <a:pt x="71" y="149"/>
                  </a:cubicBezTo>
                  <a:cubicBezTo>
                    <a:pt x="71" y="140"/>
                    <a:pt x="71" y="125"/>
                    <a:pt x="71" y="125"/>
                  </a:cubicBezTo>
                  <a:cubicBezTo>
                    <a:pt x="71" y="125"/>
                    <a:pt x="76" y="121"/>
                    <a:pt x="79" y="120"/>
                  </a:cubicBezTo>
                  <a:cubicBezTo>
                    <a:pt x="82" y="119"/>
                    <a:pt x="85" y="103"/>
                    <a:pt x="75" y="102"/>
                  </a:cubicBezTo>
                  <a:cubicBezTo>
                    <a:pt x="75" y="102"/>
                    <a:pt x="81" y="90"/>
                    <a:pt x="96" y="86"/>
                  </a:cubicBezTo>
                  <a:cubicBezTo>
                    <a:pt x="96" y="86"/>
                    <a:pt x="102" y="84"/>
                    <a:pt x="102" y="75"/>
                  </a:cubicBezTo>
                  <a:cubicBezTo>
                    <a:pt x="102" y="66"/>
                    <a:pt x="91" y="70"/>
                    <a:pt x="100" y="60"/>
                  </a:cubicBezTo>
                  <a:close/>
                  <a:moveTo>
                    <a:pt x="90" y="49"/>
                  </a:moveTo>
                  <a:cubicBezTo>
                    <a:pt x="88" y="51"/>
                    <a:pt x="86" y="53"/>
                    <a:pt x="86" y="53"/>
                  </a:cubicBezTo>
                  <a:cubicBezTo>
                    <a:pt x="85" y="59"/>
                    <a:pt x="85" y="55"/>
                    <a:pt x="83" y="53"/>
                  </a:cubicBezTo>
                  <a:cubicBezTo>
                    <a:pt x="80" y="51"/>
                    <a:pt x="80" y="48"/>
                    <a:pt x="80" y="48"/>
                  </a:cubicBezTo>
                  <a:cubicBezTo>
                    <a:pt x="81" y="38"/>
                    <a:pt x="89" y="44"/>
                    <a:pt x="89" y="44"/>
                  </a:cubicBezTo>
                  <a:cubicBezTo>
                    <a:pt x="89" y="44"/>
                    <a:pt x="92" y="48"/>
                    <a:pt x="90" y="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109" name="ïşľïďé">
              <a:extLst>
                <a:ext uri="{FF2B5EF4-FFF2-40B4-BE49-F238E27FC236}">
                  <a16:creationId xmlns:a16="http://schemas.microsoft.com/office/drawing/2014/main" id="{34979EEE-9271-4A50-9587-C503F0431120}"/>
                </a:ext>
              </a:extLst>
            </p:cNvPr>
            <p:cNvSpPr/>
            <p:nvPr/>
          </p:nvSpPr>
          <p:spPr bwMode="auto">
            <a:xfrm>
              <a:off x="4199193" y="1624325"/>
              <a:ext cx="73589" cy="92512"/>
            </a:xfrm>
            <a:custGeom>
              <a:avLst/>
              <a:gdLst>
                <a:gd name="T0" fmla="*/ 0 w 105"/>
                <a:gd name="T1" fmla="*/ 132 h 132"/>
                <a:gd name="T2" fmla="*/ 0 w 105"/>
                <a:gd name="T3" fmla="*/ 109 h 132"/>
                <a:gd name="T4" fmla="*/ 69 w 105"/>
                <a:gd name="T5" fmla="*/ 23 h 132"/>
                <a:gd name="T6" fmla="*/ 7 w 105"/>
                <a:gd name="T7" fmla="*/ 23 h 132"/>
                <a:gd name="T8" fmla="*/ 7 w 105"/>
                <a:gd name="T9" fmla="*/ 0 h 132"/>
                <a:gd name="T10" fmla="*/ 102 w 105"/>
                <a:gd name="T11" fmla="*/ 0 h 132"/>
                <a:gd name="T12" fmla="*/ 102 w 105"/>
                <a:gd name="T13" fmla="*/ 23 h 132"/>
                <a:gd name="T14" fmla="*/ 33 w 105"/>
                <a:gd name="T15" fmla="*/ 112 h 132"/>
                <a:gd name="T16" fmla="*/ 105 w 105"/>
                <a:gd name="T17" fmla="*/ 112 h 132"/>
                <a:gd name="T18" fmla="*/ 105 w 105"/>
                <a:gd name="T19" fmla="*/ 132 h 132"/>
                <a:gd name="T20" fmla="*/ 0 w 105"/>
                <a:gd name="T21"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5" h="132">
                  <a:moveTo>
                    <a:pt x="0" y="132"/>
                  </a:moveTo>
                  <a:lnTo>
                    <a:pt x="0" y="109"/>
                  </a:lnTo>
                  <a:lnTo>
                    <a:pt x="69" y="23"/>
                  </a:lnTo>
                  <a:lnTo>
                    <a:pt x="7" y="23"/>
                  </a:lnTo>
                  <a:lnTo>
                    <a:pt x="7" y="0"/>
                  </a:lnTo>
                  <a:lnTo>
                    <a:pt x="102" y="0"/>
                  </a:lnTo>
                  <a:lnTo>
                    <a:pt x="102" y="23"/>
                  </a:lnTo>
                  <a:lnTo>
                    <a:pt x="33" y="112"/>
                  </a:lnTo>
                  <a:lnTo>
                    <a:pt x="105" y="112"/>
                  </a:lnTo>
                  <a:lnTo>
                    <a:pt x="105" y="132"/>
                  </a:lnTo>
                  <a:lnTo>
                    <a:pt x="0" y="1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110" name="ïśḷïḍê">
              <a:extLst>
                <a:ext uri="{FF2B5EF4-FFF2-40B4-BE49-F238E27FC236}">
                  <a16:creationId xmlns:a16="http://schemas.microsoft.com/office/drawing/2014/main" id="{66D725C5-BF65-4DAD-AECC-31154DCC9A21}"/>
                </a:ext>
              </a:extLst>
            </p:cNvPr>
            <p:cNvSpPr/>
            <p:nvPr/>
          </p:nvSpPr>
          <p:spPr bwMode="auto">
            <a:xfrm>
              <a:off x="4291004" y="1624325"/>
              <a:ext cx="73589" cy="92512"/>
            </a:xfrm>
            <a:custGeom>
              <a:avLst/>
              <a:gdLst>
                <a:gd name="T0" fmla="*/ 0 w 105"/>
                <a:gd name="T1" fmla="*/ 132 h 132"/>
                <a:gd name="T2" fmla="*/ 0 w 105"/>
                <a:gd name="T3" fmla="*/ 0 h 132"/>
                <a:gd name="T4" fmla="*/ 30 w 105"/>
                <a:gd name="T5" fmla="*/ 0 h 132"/>
                <a:gd name="T6" fmla="*/ 30 w 105"/>
                <a:gd name="T7" fmla="*/ 53 h 132"/>
                <a:gd name="T8" fmla="*/ 79 w 105"/>
                <a:gd name="T9" fmla="*/ 53 h 132"/>
                <a:gd name="T10" fmla="*/ 79 w 105"/>
                <a:gd name="T11" fmla="*/ 0 h 132"/>
                <a:gd name="T12" fmla="*/ 105 w 105"/>
                <a:gd name="T13" fmla="*/ 0 h 132"/>
                <a:gd name="T14" fmla="*/ 105 w 105"/>
                <a:gd name="T15" fmla="*/ 132 h 132"/>
                <a:gd name="T16" fmla="*/ 79 w 105"/>
                <a:gd name="T17" fmla="*/ 132 h 132"/>
                <a:gd name="T18" fmla="*/ 79 w 105"/>
                <a:gd name="T19" fmla="*/ 76 h 132"/>
                <a:gd name="T20" fmla="*/ 30 w 105"/>
                <a:gd name="T21" fmla="*/ 76 h 132"/>
                <a:gd name="T22" fmla="*/ 30 w 105"/>
                <a:gd name="T23" fmla="*/ 132 h 132"/>
                <a:gd name="T24" fmla="*/ 0 w 105"/>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5" h="132">
                  <a:moveTo>
                    <a:pt x="0" y="132"/>
                  </a:moveTo>
                  <a:lnTo>
                    <a:pt x="0" y="0"/>
                  </a:lnTo>
                  <a:lnTo>
                    <a:pt x="30" y="0"/>
                  </a:lnTo>
                  <a:lnTo>
                    <a:pt x="30" y="53"/>
                  </a:lnTo>
                  <a:lnTo>
                    <a:pt x="79" y="53"/>
                  </a:lnTo>
                  <a:lnTo>
                    <a:pt x="79" y="0"/>
                  </a:lnTo>
                  <a:lnTo>
                    <a:pt x="105" y="0"/>
                  </a:lnTo>
                  <a:lnTo>
                    <a:pt x="105" y="132"/>
                  </a:lnTo>
                  <a:lnTo>
                    <a:pt x="79" y="132"/>
                  </a:lnTo>
                  <a:lnTo>
                    <a:pt x="79" y="76"/>
                  </a:lnTo>
                  <a:lnTo>
                    <a:pt x="30" y="76"/>
                  </a:lnTo>
                  <a:lnTo>
                    <a:pt x="30" y="132"/>
                  </a:lnTo>
                  <a:lnTo>
                    <a:pt x="0" y="1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111" name="ïṡḷíḑé">
              <a:extLst>
                <a:ext uri="{FF2B5EF4-FFF2-40B4-BE49-F238E27FC236}">
                  <a16:creationId xmlns:a16="http://schemas.microsoft.com/office/drawing/2014/main" id="{FE66709B-BA6E-4586-84F5-27CF8500ABE7}"/>
                </a:ext>
              </a:extLst>
            </p:cNvPr>
            <p:cNvSpPr/>
            <p:nvPr/>
          </p:nvSpPr>
          <p:spPr bwMode="auto">
            <a:xfrm>
              <a:off x="4391926" y="1624325"/>
              <a:ext cx="68683" cy="92512"/>
            </a:xfrm>
            <a:custGeom>
              <a:avLst/>
              <a:gdLst>
                <a:gd name="T0" fmla="*/ 0 w 98"/>
                <a:gd name="T1" fmla="*/ 132 h 132"/>
                <a:gd name="T2" fmla="*/ 0 w 98"/>
                <a:gd name="T3" fmla="*/ 0 h 132"/>
                <a:gd name="T4" fmla="*/ 95 w 98"/>
                <a:gd name="T5" fmla="*/ 0 h 132"/>
                <a:gd name="T6" fmla="*/ 95 w 98"/>
                <a:gd name="T7" fmla="*/ 23 h 132"/>
                <a:gd name="T8" fmla="*/ 26 w 98"/>
                <a:gd name="T9" fmla="*/ 23 h 132"/>
                <a:gd name="T10" fmla="*/ 26 w 98"/>
                <a:gd name="T11" fmla="*/ 53 h 132"/>
                <a:gd name="T12" fmla="*/ 92 w 98"/>
                <a:gd name="T13" fmla="*/ 53 h 132"/>
                <a:gd name="T14" fmla="*/ 92 w 98"/>
                <a:gd name="T15" fmla="*/ 76 h 132"/>
                <a:gd name="T16" fmla="*/ 26 w 98"/>
                <a:gd name="T17" fmla="*/ 76 h 132"/>
                <a:gd name="T18" fmla="*/ 26 w 98"/>
                <a:gd name="T19" fmla="*/ 112 h 132"/>
                <a:gd name="T20" fmla="*/ 98 w 98"/>
                <a:gd name="T21" fmla="*/ 112 h 132"/>
                <a:gd name="T22" fmla="*/ 98 w 98"/>
                <a:gd name="T23" fmla="*/ 132 h 132"/>
                <a:gd name="T24" fmla="*/ 0 w 98"/>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8" h="132">
                  <a:moveTo>
                    <a:pt x="0" y="132"/>
                  </a:moveTo>
                  <a:lnTo>
                    <a:pt x="0" y="0"/>
                  </a:lnTo>
                  <a:lnTo>
                    <a:pt x="95" y="0"/>
                  </a:lnTo>
                  <a:lnTo>
                    <a:pt x="95" y="23"/>
                  </a:lnTo>
                  <a:lnTo>
                    <a:pt x="26" y="23"/>
                  </a:lnTo>
                  <a:lnTo>
                    <a:pt x="26" y="53"/>
                  </a:lnTo>
                  <a:lnTo>
                    <a:pt x="92" y="53"/>
                  </a:lnTo>
                  <a:lnTo>
                    <a:pt x="92" y="76"/>
                  </a:lnTo>
                  <a:lnTo>
                    <a:pt x="26" y="76"/>
                  </a:lnTo>
                  <a:lnTo>
                    <a:pt x="26" y="112"/>
                  </a:lnTo>
                  <a:lnTo>
                    <a:pt x="98" y="112"/>
                  </a:lnTo>
                  <a:lnTo>
                    <a:pt x="98" y="132"/>
                  </a:lnTo>
                  <a:lnTo>
                    <a:pt x="0" y="1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112" name="iśḻíde">
              <a:extLst>
                <a:ext uri="{FF2B5EF4-FFF2-40B4-BE49-F238E27FC236}">
                  <a16:creationId xmlns:a16="http://schemas.microsoft.com/office/drawing/2014/main" id="{8546E402-E20D-41BF-A125-447EE0C4D2C6}"/>
                </a:ext>
              </a:extLst>
            </p:cNvPr>
            <p:cNvSpPr/>
            <p:nvPr/>
          </p:nvSpPr>
          <p:spPr bwMode="auto">
            <a:xfrm>
              <a:off x="4476729" y="1624325"/>
              <a:ext cx="59572" cy="94615"/>
            </a:xfrm>
            <a:custGeom>
              <a:avLst/>
              <a:gdLst>
                <a:gd name="T0" fmla="*/ 18 w 26"/>
                <a:gd name="T1" fmla="*/ 0 h 41"/>
                <a:gd name="T2" fmla="*/ 26 w 26"/>
                <a:gd name="T3" fmla="*/ 0 h 41"/>
                <a:gd name="T4" fmla="*/ 26 w 26"/>
                <a:gd name="T5" fmla="*/ 26 h 41"/>
                <a:gd name="T6" fmla="*/ 25 w 26"/>
                <a:gd name="T7" fmla="*/ 33 h 41"/>
                <a:gd name="T8" fmla="*/ 20 w 26"/>
                <a:gd name="T9" fmla="*/ 39 h 41"/>
                <a:gd name="T10" fmla="*/ 12 w 26"/>
                <a:gd name="T11" fmla="*/ 41 h 41"/>
                <a:gd name="T12" fmla="*/ 3 w 26"/>
                <a:gd name="T13" fmla="*/ 38 h 41"/>
                <a:gd name="T14" fmla="*/ 0 w 26"/>
                <a:gd name="T15" fmla="*/ 28 h 41"/>
                <a:gd name="T16" fmla="*/ 8 w 26"/>
                <a:gd name="T17" fmla="*/ 27 h 41"/>
                <a:gd name="T18" fmla="*/ 9 w 26"/>
                <a:gd name="T19" fmla="*/ 32 h 41"/>
                <a:gd name="T20" fmla="*/ 13 w 26"/>
                <a:gd name="T21" fmla="*/ 34 h 41"/>
                <a:gd name="T22" fmla="*/ 16 w 26"/>
                <a:gd name="T23" fmla="*/ 33 h 41"/>
                <a:gd name="T24" fmla="*/ 18 w 26"/>
                <a:gd name="T25" fmla="*/ 26 h 41"/>
                <a:gd name="T26" fmla="*/ 18 w 26"/>
                <a:gd name="T27"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6" h="41">
                  <a:moveTo>
                    <a:pt x="18" y="0"/>
                  </a:moveTo>
                  <a:cubicBezTo>
                    <a:pt x="26" y="0"/>
                    <a:pt x="26" y="0"/>
                    <a:pt x="26" y="0"/>
                  </a:cubicBezTo>
                  <a:cubicBezTo>
                    <a:pt x="26" y="26"/>
                    <a:pt x="26" y="26"/>
                    <a:pt x="26" y="26"/>
                  </a:cubicBezTo>
                  <a:cubicBezTo>
                    <a:pt x="26" y="29"/>
                    <a:pt x="25" y="32"/>
                    <a:pt x="25" y="33"/>
                  </a:cubicBezTo>
                  <a:cubicBezTo>
                    <a:pt x="24" y="36"/>
                    <a:pt x="23" y="37"/>
                    <a:pt x="20" y="39"/>
                  </a:cubicBezTo>
                  <a:cubicBezTo>
                    <a:pt x="18" y="40"/>
                    <a:pt x="16" y="41"/>
                    <a:pt x="12" y="41"/>
                  </a:cubicBezTo>
                  <a:cubicBezTo>
                    <a:pt x="8" y="41"/>
                    <a:pt x="5" y="40"/>
                    <a:pt x="3" y="38"/>
                  </a:cubicBezTo>
                  <a:cubicBezTo>
                    <a:pt x="1" y="35"/>
                    <a:pt x="0" y="32"/>
                    <a:pt x="0" y="28"/>
                  </a:cubicBezTo>
                  <a:cubicBezTo>
                    <a:pt x="8" y="27"/>
                    <a:pt x="8" y="27"/>
                    <a:pt x="8" y="27"/>
                  </a:cubicBezTo>
                  <a:cubicBezTo>
                    <a:pt x="8" y="29"/>
                    <a:pt x="8" y="31"/>
                    <a:pt x="9" y="32"/>
                  </a:cubicBezTo>
                  <a:cubicBezTo>
                    <a:pt x="10" y="33"/>
                    <a:pt x="11" y="34"/>
                    <a:pt x="13" y="34"/>
                  </a:cubicBezTo>
                  <a:cubicBezTo>
                    <a:pt x="14" y="34"/>
                    <a:pt x="16" y="34"/>
                    <a:pt x="16" y="33"/>
                  </a:cubicBezTo>
                  <a:cubicBezTo>
                    <a:pt x="17" y="32"/>
                    <a:pt x="18" y="29"/>
                    <a:pt x="18" y="26"/>
                  </a:cubicBezTo>
                  <a:lnTo>
                    <a:pt x="1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113" name="í$ḻîdê">
              <a:extLst>
                <a:ext uri="{FF2B5EF4-FFF2-40B4-BE49-F238E27FC236}">
                  <a16:creationId xmlns:a16="http://schemas.microsoft.com/office/drawing/2014/main" id="{F70E6A58-E059-4FE7-B866-5F754BEB6D72}"/>
                </a:ext>
              </a:extLst>
            </p:cNvPr>
            <p:cNvSpPr/>
            <p:nvPr/>
          </p:nvSpPr>
          <p:spPr bwMode="auto">
            <a:xfrm>
              <a:off x="4561532" y="1624325"/>
              <a:ext cx="18222" cy="925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chemeClr val="accent1"/>
                </a:solidFill>
              </a:endParaRPr>
            </a:p>
          </p:txBody>
        </p:sp>
        <p:sp>
          <p:nvSpPr>
            <p:cNvPr id="114" name="iṩḷídé">
              <a:extLst>
                <a:ext uri="{FF2B5EF4-FFF2-40B4-BE49-F238E27FC236}">
                  <a16:creationId xmlns:a16="http://schemas.microsoft.com/office/drawing/2014/main" id="{8CB4FE16-E849-44D6-9230-ABE03DB6B20B}"/>
                </a:ext>
              </a:extLst>
            </p:cNvPr>
            <p:cNvSpPr/>
            <p:nvPr/>
          </p:nvSpPr>
          <p:spPr bwMode="auto">
            <a:xfrm>
              <a:off x="4595874" y="1624325"/>
              <a:ext cx="91811" cy="92512"/>
            </a:xfrm>
            <a:custGeom>
              <a:avLst/>
              <a:gdLst>
                <a:gd name="T0" fmla="*/ 131 w 131"/>
                <a:gd name="T1" fmla="*/ 132 h 132"/>
                <a:gd name="T2" fmla="*/ 102 w 131"/>
                <a:gd name="T3" fmla="*/ 132 h 132"/>
                <a:gd name="T4" fmla="*/ 92 w 131"/>
                <a:gd name="T5" fmla="*/ 102 h 132"/>
                <a:gd name="T6" fmla="*/ 40 w 131"/>
                <a:gd name="T7" fmla="*/ 102 h 132"/>
                <a:gd name="T8" fmla="*/ 26 w 131"/>
                <a:gd name="T9" fmla="*/ 132 h 132"/>
                <a:gd name="T10" fmla="*/ 0 w 131"/>
                <a:gd name="T11" fmla="*/ 132 h 132"/>
                <a:gd name="T12" fmla="*/ 49 w 131"/>
                <a:gd name="T13" fmla="*/ 0 h 132"/>
                <a:gd name="T14" fmla="*/ 79 w 131"/>
                <a:gd name="T15" fmla="*/ 0 h 132"/>
                <a:gd name="T16" fmla="*/ 131 w 131"/>
                <a:gd name="T17" fmla="*/ 132 h 132"/>
                <a:gd name="T18" fmla="*/ 131 w 131"/>
                <a:gd name="T19" fmla="*/ 132 h 132"/>
                <a:gd name="T20" fmla="*/ 82 w 131"/>
                <a:gd name="T21" fmla="*/ 83 h 132"/>
                <a:gd name="T22" fmla="*/ 66 w 131"/>
                <a:gd name="T23" fmla="*/ 33 h 132"/>
                <a:gd name="T24" fmla="*/ 46 w 131"/>
                <a:gd name="T25" fmla="*/ 83 h 132"/>
                <a:gd name="T26" fmla="*/ 82 w 131"/>
                <a:gd name="T27" fmla="*/ 83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1" h="132">
                  <a:moveTo>
                    <a:pt x="131" y="132"/>
                  </a:moveTo>
                  <a:lnTo>
                    <a:pt x="102" y="132"/>
                  </a:lnTo>
                  <a:lnTo>
                    <a:pt x="92" y="102"/>
                  </a:lnTo>
                  <a:lnTo>
                    <a:pt x="40" y="102"/>
                  </a:lnTo>
                  <a:lnTo>
                    <a:pt x="26" y="132"/>
                  </a:lnTo>
                  <a:lnTo>
                    <a:pt x="0" y="132"/>
                  </a:lnTo>
                  <a:lnTo>
                    <a:pt x="49" y="0"/>
                  </a:lnTo>
                  <a:lnTo>
                    <a:pt x="79" y="0"/>
                  </a:lnTo>
                  <a:lnTo>
                    <a:pt x="131" y="132"/>
                  </a:lnTo>
                  <a:lnTo>
                    <a:pt x="131" y="132"/>
                  </a:lnTo>
                  <a:close/>
                  <a:moveTo>
                    <a:pt x="82" y="83"/>
                  </a:moveTo>
                  <a:lnTo>
                    <a:pt x="66" y="33"/>
                  </a:lnTo>
                  <a:lnTo>
                    <a:pt x="46" y="83"/>
                  </a:lnTo>
                  <a:lnTo>
                    <a:pt x="82" y="8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115" name="iślíḓè">
              <a:extLst>
                <a:ext uri="{FF2B5EF4-FFF2-40B4-BE49-F238E27FC236}">
                  <a16:creationId xmlns:a16="http://schemas.microsoft.com/office/drawing/2014/main" id="{2F6D86E8-0DD1-44B3-9CD6-6668516EAD56}"/>
                </a:ext>
              </a:extLst>
            </p:cNvPr>
            <p:cNvSpPr/>
            <p:nvPr/>
          </p:nvSpPr>
          <p:spPr bwMode="auto">
            <a:xfrm>
              <a:off x="4703805" y="1624325"/>
              <a:ext cx="73589" cy="92512"/>
            </a:xfrm>
            <a:custGeom>
              <a:avLst/>
              <a:gdLst>
                <a:gd name="T0" fmla="*/ 0 w 105"/>
                <a:gd name="T1" fmla="*/ 132 h 132"/>
                <a:gd name="T2" fmla="*/ 0 w 105"/>
                <a:gd name="T3" fmla="*/ 0 h 132"/>
                <a:gd name="T4" fmla="*/ 26 w 105"/>
                <a:gd name="T5" fmla="*/ 0 h 132"/>
                <a:gd name="T6" fmla="*/ 82 w 105"/>
                <a:gd name="T7" fmla="*/ 89 h 132"/>
                <a:gd name="T8" fmla="*/ 82 w 105"/>
                <a:gd name="T9" fmla="*/ 0 h 132"/>
                <a:gd name="T10" fmla="*/ 105 w 105"/>
                <a:gd name="T11" fmla="*/ 0 h 132"/>
                <a:gd name="T12" fmla="*/ 105 w 105"/>
                <a:gd name="T13" fmla="*/ 132 h 132"/>
                <a:gd name="T14" fmla="*/ 79 w 105"/>
                <a:gd name="T15" fmla="*/ 132 h 132"/>
                <a:gd name="T16" fmla="*/ 26 w 105"/>
                <a:gd name="T17" fmla="*/ 46 h 132"/>
                <a:gd name="T18" fmla="*/ 26 w 105"/>
                <a:gd name="T19" fmla="*/ 132 h 132"/>
                <a:gd name="T20" fmla="*/ 0 w 105"/>
                <a:gd name="T21"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5" h="132">
                  <a:moveTo>
                    <a:pt x="0" y="132"/>
                  </a:moveTo>
                  <a:lnTo>
                    <a:pt x="0" y="0"/>
                  </a:lnTo>
                  <a:lnTo>
                    <a:pt x="26" y="0"/>
                  </a:lnTo>
                  <a:lnTo>
                    <a:pt x="82" y="89"/>
                  </a:lnTo>
                  <a:lnTo>
                    <a:pt x="82" y="0"/>
                  </a:lnTo>
                  <a:lnTo>
                    <a:pt x="105" y="0"/>
                  </a:lnTo>
                  <a:lnTo>
                    <a:pt x="105" y="132"/>
                  </a:lnTo>
                  <a:lnTo>
                    <a:pt x="79" y="132"/>
                  </a:lnTo>
                  <a:lnTo>
                    <a:pt x="26" y="46"/>
                  </a:lnTo>
                  <a:lnTo>
                    <a:pt x="26" y="132"/>
                  </a:lnTo>
                  <a:lnTo>
                    <a:pt x="0" y="1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116" name="îṥ1ïḋe">
              <a:extLst>
                <a:ext uri="{FF2B5EF4-FFF2-40B4-BE49-F238E27FC236}">
                  <a16:creationId xmlns:a16="http://schemas.microsoft.com/office/drawing/2014/main" id="{64F7FA79-C038-4BAC-8DF5-945C3C12D91A}"/>
                </a:ext>
              </a:extLst>
            </p:cNvPr>
            <p:cNvSpPr/>
            <p:nvPr/>
          </p:nvSpPr>
          <p:spPr bwMode="auto">
            <a:xfrm>
              <a:off x="4799821" y="1624325"/>
              <a:ext cx="87606" cy="94615"/>
            </a:xfrm>
            <a:custGeom>
              <a:avLst/>
              <a:gdLst>
                <a:gd name="T0" fmla="*/ 20 w 38"/>
                <a:gd name="T1" fmla="*/ 26 h 41"/>
                <a:gd name="T2" fmla="*/ 20 w 38"/>
                <a:gd name="T3" fmla="*/ 19 h 41"/>
                <a:gd name="T4" fmla="*/ 38 w 38"/>
                <a:gd name="T5" fmla="*/ 19 h 41"/>
                <a:gd name="T6" fmla="*/ 38 w 38"/>
                <a:gd name="T7" fmla="*/ 35 h 41"/>
                <a:gd name="T8" fmla="*/ 30 w 38"/>
                <a:gd name="T9" fmla="*/ 39 h 41"/>
                <a:gd name="T10" fmla="*/ 21 w 38"/>
                <a:gd name="T11" fmla="*/ 41 h 41"/>
                <a:gd name="T12" fmla="*/ 10 w 38"/>
                <a:gd name="T13" fmla="*/ 38 h 41"/>
                <a:gd name="T14" fmla="*/ 3 w 38"/>
                <a:gd name="T15" fmla="*/ 31 h 41"/>
                <a:gd name="T16" fmla="*/ 0 w 38"/>
                <a:gd name="T17" fmla="*/ 20 h 41"/>
                <a:gd name="T18" fmla="*/ 3 w 38"/>
                <a:gd name="T19" fmla="*/ 9 h 41"/>
                <a:gd name="T20" fmla="*/ 11 w 38"/>
                <a:gd name="T21" fmla="*/ 2 h 41"/>
                <a:gd name="T22" fmla="*/ 20 w 38"/>
                <a:gd name="T23" fmla="*/ 0 h 41"/>
                <a:gd name="T24" fmla="*/ 32 w 38"/>
                <a:gd name="T25" fmla="*/ 3 h 41"/>
                <a:gd name="T26" fmla="*/ 37 w 38"/>
                <a:gd name="T27" fmla="*/ 11 h 41"/>
                <a:gd name="T28" fmla="*/ 29 w 38"/>
                <a:gd name="T29" fmla="*/ 13 h 41"/>
                <a:gd name="T30" fmla="*/ 26 w 38"/>
                <a:gd name="T31" fmla="*/ 8 h 41"/>
                <a:gd name="T32" fmla="*/ 20 w 38"/>
                <a:gd name="T33" fmla="*/ 7 h 41"/>
                <a:gd name="T34" fmla="*/ 12 w 38"/>
                <a:gd name="T35" fmla="*/ 10 h 41"/>
                <a:gd name="T36" fmla="*/ 9 w 38"/>
                <a:gd name="T37" fmla="*/ 20 h 41"/>
                <a:gd name="T38" fmla="*/ 12 w 38"/>
                <a:gd name="T39" fmla="*/ 31 h 41"/>
                <a:gd name="T40" fmla="*/ 20 w 38"/>
                <a:gd name="T41" fmla="*/ 34 h 41"/>
                <a:gd name="T42" fmla="*/ 25 w 38"/>
                <a:gd name="T43" fmla="*/ 33 h 41"/>
                <a:gd name="T44" fmla="*/ 29 w 38"/>
                <a:gd name="T45" fmla="*/ 31 h 41"/>
                <a:gd name="T46" fmla="*/ 29 w 38"/>
                <a:gd name="T47" fmla="*/ 26 h 41"/>
                <a:gd name="T48" fmla="*/ 20 w 38"/>
                <a:gd name="T49" fmla="*/ 2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 h="41">
                  <a:moveTo>
                    <a:pt x="20" y="26"/>
                  </a:moveTo>
                  <a:cubicBezTo>
                    <a:pt x="20" y="19"/>
                    <a:pt x="20" y="19"/>
                    <a:pt x="20" y="19"/>
                  </a:cubicBezTo>
                  <a:cubicBezTo>
                    <a:pt x="38" y="19"/>
                    <a:pt x="38" y="19"/>
                    <a:pt x="38" y="19"/>
                  </a:cubicBezTo>
                  <a:cubicBezTo>
                    <a:pt x="38" y="35"/>
                    <a:pt x="38" y="35"/>
                    <a:pt x="38" y="35"/>
                  </a:cubicBezTo>
                  <a:cubicBezTo>
                    <a:pt x="36" y="36"/>
                    <a:pt x="33" y="38"/>
                    <a:pt x="30" y="39"/>
                  </a:cubicBezTo>
                  <a:cubicBezTo>
                    <a:pt x="27" y="40"/>
                    <a:pt x="24" y="41"/>
                    <a:pt x="21" y="41"/>
                  </a:cubicBezTo>
                  <a:cubicBezTo>
                    <a:pt x="16" y="41"/>
                    <a:pt x="13" y="40"/>
                    <a:pt x="10" y="38"/>
                  </a:cubicBezTo>
                  <a:cubicBezTo>
                    <a:pt x="6" y="37"/>
                    <a:pt x="4" y="34"/>
                    <a:pt x="3" y="31"/>
                  </a:cubicBezTo>
                  <a:cubicBezTo>
                    <a:pt x="1" y="28"/>
                    <a:pt x="0" y="24"/>
                    <a:pt x="0" y="20"/>
                  </a:cubicBezTo>
                  <a:cubicBezTo>
                    <a:pt x="0" y="16"/>
                    <a:pt x="1" y="12"/>
                    <a:pt x="3" y="9"/>
                  </a:cubicBezTo>
                  <a:cubicBezTo>
                    <a:pt x="5" y="6"/>
                    <a:pt x="7" y="3"/>
                    <a:pt x="11" y="2"/>
                  </a:cubicBezTo>
                  <a:cubicBezTo>
                    <a:pt x="13" y="0"/>
                    <a:pt x="16" y="0"/>
                    <a:pt x="20" y="0"/>
                  </a:cubicBezTo>
                  <a:cubicBezTo>
                    <a:pt x="25" y="0"/>
                    <a:pt x="29" y="1"/>
                    <a:pt x="32" y="3"/>
                  </a:cubicBezTo>
                  <a:cubicBezTo>
                    <a:pt x="34" y="5"/>
                    <a:pt x="36" y="8"/>
                    <a:pt x="37" y="11"/>
                  </a:cubicBezTo>
                  <a:cubicBezTo>
                    <a:pt x="29" y="13"/>
                    <a:pt x="29" y="13"/>
                    <a:pt x="29" y="13"/>
                  </a:cubicBezTo>
                  <a:cubicBezTo>
                    <a:pt x="29" y="11"/>
                    <a:pt x="27" y="9"/>
                    <a:pt x="26" y="8"/>
                  </a:cubicBezTo>
                  <a:cubicBezTo>
                    <a:pt x="24" y="7"/>
                    <a:pt x="22" y="7"/>
                    <a:pt x="20" y="7"/>
                  </a:cubicBezTo>
                  <a:cubicBezTo>
                    <a:pt x="17" y="7"/>
                    <a:pt x="14" y="8"/>
                    <a:pt x="12" y="10"/>
                  </a:cubicBezTo>
                  <a:cubicBezTo>
                    <a:pt x="10" y="12"/>
                    <a:pt x="9" y="16"/>
                    <a:pt x="9" y="20"/>
                  </a:cubicBezTo>
                  <a:cubicBezTo>
                    <a:pt x="9" y="25"/>
                    <a:pt x="10" y="28"/>
                    <a:pt x="12" y="31"/>
                  </a:cubicBezTo>
                  <a:cubicBezTo>
                    <a:pt x="14" y="33"/>
                    <a:pt x="17" y="34"/>
                    <a:pt x="20" y="34"/>
                  </a:cubicBezTo>
                  <a:cubicBezTo>
                    <a:pt x="22" y="34"/>
                    <a:pt x="23" y="34"/>
                    <a:pt x="25" y="33"/>
                  </a:cubicBezTo>
                  <a:cubicBezTo>
                    <a:pt x="27" y="32"/>
                    <a:pt x="28" y="32"/>
                    <a:pt x="29" y="31"/>
                  </a:cubicBezTo>
                  <a:cubicBezTo>
                    <a:pt x="29" y="26"/>
                    <a:pt x="29" y="26"/>
                    <a:pt x="29" y="26"/>
                  </a:cubicBezTo>
                  <a:lnTo>
                    <a:pt x="20"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117" name="iṧḷídè">
              <a:extLst>
                <a:ext uri="{FF2B5EF4-FFF2-40B4-BE49-F238E27FC236}">
                  <a16:creationId xmlns:a16="http://schemas.microsoft.com/office/drawing/2014/main" id="{BAD8B380-DE2C-46EB-9549-3123D2EC03F2}"/>
                </a:ext>
              </a:extLst>
            </p:cNvPr>
            <p:cNvSpPr/>
            <p:nvPr/>
          </p:nvSpPr>
          <p:spPr bwMode="auto">
            <a:xfrm>
              <a:off x="4937888" y="1624325"/>
              <a:ext cx="72888" cy="94615"/>
            </a:xfrm>
            <a:custGeom>
              <a:avLst/>
              <a:gdLst>
                <a:gd name="T0" fmla="*/ 0 w 32"/>
                <a:gd name="T1" fmla="*/ 0 h 41"/>
                <a:gd name="T2" fmla="*/ 9 w 32"/>
                <a:gd name="T3" fmla="*/ 0 h 41"/>
                <a:gd name="T4" fmla="*/ 9 w 32"/>
                <a:gd name="T5" fmla="*/ 22 h 41"/>
                <a:gd name="T6" fmla="*/ 9 w 32"/>
                <a:gd name="T7" fmla="*/ 29 h 41"/>
                <a:gd name="T8" fmla="*/ 11 w 32"/>
                <a:gd name="T9" fmla="*/ 33 h 41"/>
                <a:gd name="T10" fmla="*/ 17 w 32"/>
                <a:gd name="T11" fmla="*/ 34 h 41"/>
                <a:gd name="T12" fmla="*/ 22 w 32"/>
                <a:gd name="T13" fmla="*/ 33 h 41"/>
                <a:gd name="T14" fmla="*/ 24 w 32"/>
                <a:gd name="T15" fmla="*/ 29 h 41"/>
                <a:gd name="T16" fmla="*/ 24 w 32"/>
                <a:gd name="T17" fmla="*/ 22 h 41"/>
                <a:gd name="T18" fmla="*/ 24 w 32"/>
                <a:gd name="T19" fmla="*/ 0 h 41"/>
                <a:gd name="T20" fmla="*/ 32 w 32"/>
                <a:gd name="T21" fmla="*/ 0 h 41"/>
                <a:gd name="T22" fmla="*/ 32 w 32"/>
                <a:gd name="T23" fmla="*/ 21 h 41"/>
                <a:gd name="T24" fmla="*/ 32 w 32"/>
                <a:gd name="T25" fmla="*/ 32 h 41"/>
                <a:gd name="T26" fmla="*/ 29 w 32"/>
                <a:gd name="T27" fmla="*/ 37 h 41"/>
                <a:gd name="T28" fmla="*/ 25 w 32"/>
                <a:gd name="T29" fmla="*/ 40 h 41"/>
                <a:gd name="T30" fmla="*/ 17 w 32"/>
                <a:gd name="T31" fmla="*/ 41 h 41"/>
                <a:gd name="T32" fmla="*/ 8 w 32"/>
                <a:gd name="T33" fmla="*/ 40 h 41"/>
                <a:gd name="T34" fmla="*/ 4 w 32"/>
                <a:gd name="T35" fmla="*/ 36 h 41"/>
                <a:gd name="T36" fmla="*/ 1 w 32"/>
                <a:gd name="T37" fmla="*/ 32 h 41"/>
                <a:gd name="T38" fmla="*/ 0 w 32"/>
                <a:gd name="T39" fmla="*/ 22 h 41"/>
                <a:gd name="T40" fmla="*/ 0 w 32"/>
                <a:gd name="T41"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 h="41">
                  <a:moveTo>
                    <a:pt x="0" y="0"/>
                  </a:moveTo>
                  <a:cubicBezTo>
                    <a:pt x="9" y="0"/>
                    <a:pt x="9" y="0"/>
                    <a:pt x="9" y="0"/>
                  </a:cubicBezTo>
                  <a:cubicBezTo>
                    <a:pt x="9" y="22"/>
                    <a:pt x="9" y="22"/>
                    <a:pt x="9" y="22"/>
                  </a:cubicBezTo>
                  <a:cubicBezTo>
                    <a:pt x="9" y="25"/>
                    <a:pt x="9" y="28"/>
                    <a:pt x="9" y="29"/>
                  </a:cubicBezTo>
                  <a:cubicBezTo>
                    <a:pt x="9" y="30"/>
                    <a:pt x="10" y="32"/>
                    <a:pt x="11" y="33"/>
                  </a:cubicBezTo>
                  <a:cubicBezTo>
                    <a:pt x="13" y="34"/>
                    <a:pt x="14" y="34"/>
                    <a:pt x="17" y="34"/>
                  </a:cubicBezTo>
                  <a:cubicBezTo>
                    <a:pt x="19" y="34"/>
                    <a:pt x="21" y="34"/>
                    <a:pt x="22" y="33"/>
                  </a:cubicBezTo>
                  <a:cubicBezTo>
                    <a:pt x="23" y="32"/>
                    <a:pt x="24" y="31"/>
                    <a:pt x="24" y="29"/>
                  </a:cubicBezTo>
                  <a:cubicBezTo>
                    <a:pt x="24" y="28"/>
                    <a:pt x="24" y="26"/>
                    <a:pt x="24" y="22"/>
                  </a:cubicBezTo>
                  <a:cubicBezTo>
                    <a:pt x="24" y="0"/>
                    <a:pt x="24" y="0"/>
                    <a:pt x="24" y="0"/>
                  </a:cubicBezTo>
                  <a:cubicBezTo>
                    <a:pt x="32" y="0"/>
                    <a:pt x="32" y="0"/>
                    <a:pt x="32" y="0"/>
                  </a:cubicBezTo>
                  <a:cubicBezTo>
                    <a:pt x="32" y="21"/>
                    <a:pt x="32" y="21"/>
                    <a:pt x="32" y="21"/>
                  </a:cubicBezTo>
                  <a:cubicBezTo>
                    <a:pt x="32" y="26"/>
                    <a:pt x="32" y="30"/>
                    <a:pt x="32" y="32"/>
                  </a:cubicBezTo>
                  <a:cubicBezTo>
                    <a:pt x="31" y="34"/>
                    <a:pt x="30" y="35"/>
                    <a:pt x="29" y="37"/>
                  </a:cubicBezTo>
                  <a:cubicBezTo>
                    <a:pt x="28" y="38"/>
                    <a:pt x="27" y="39"/>
                    <a:pt x="25" y="40"/>
                  </a:cubicBezTo>
                  <a:cubicBezTo>
                    <a:pt x="23" y="41"/>
                    <a:pt x="20" y="41"/>
                    <a:pt x="17" y="41"/>
                  </a:cubicBezTo>
                  <a:cubicBezTo>
                    <a:pt x="13" y="41"/>
                    <a:pt x="10" y="41"/>
                    <a:pt x="8" y="40"/>
                  </a:cubicBezTo>
                  <a:cubicBezTo>
                    <a:pt x="6" y="39"/>
                    <a:pt x="5" y="38"/>
                    <a:pt x="4" y="36"/>
                  </a:cubicBezTo>
                  <a:cubicBezTo>
                    <a:pt x="2" y="35"/>
                    <a:pt x="2" y="33"/>
                    <a:pt x="1" y="32"/>
                  </a:cubicBezTo>
                  <a:cubicBezTo>
                    <a:pt x="1" y="30"/>
                    <a:pt x="0" y="26"/>
                    <a:pt x="0" y="22"/>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118" name="ïṩḷíḍé">
              <a:extLst>
                <a:ext uri="{FF2B5EF4-FFF2-40B4-BE49-F238E27FC236}">
                  <a16:creationId xmlns:a16="http://schemas.microsoft.com/office/drawing/2014/main" id="{15A1DB5C-ED78-43CF-B349-875E88354D36}"/>
                </a:ext>
              </a:extLst>
            </p:cNvPr>
            <p:cNvSpPr/>
            <p:nvPr/>
          </p:nvSpPr>
          <p:spPr bwMode="auto">
            <a:xfrm>
              <a:off x="5038810" y="1624325"/>
              <a:ext cx="72888" cy="92512"/>
            </a:xfrm>
            <a:custGeom>
              <a:avLst/>
              <a:gdLst>
                <a:gd name="T0" fmla="*/ 0 w 104"/>
                <a:gd name="T1" fmla="*/ 132 h 132"/>
                <a:gd name="T2" fmla="*/ 0 w 104"/>
                <a:gd name="T3" fmla="*/ 0 h 132"/>
                <a:gd name="T4" fmla="*/ 26 w 104"/>
                <a:gd name="T5" fmla="*/ 0 h 132"/>
                <a:gd name="T6" fmla="*/ 78 w 104"/>
                <a:gd name="T7" fmla="*/ 89 h 132"/>
                <a:gd name="T8" fmla="*/ 78 w 104"/>
                <a:gd name="T9" fmla="*/ 0 h 132"/>
                <a:gd name="T10" fmla="*/ 104 w 104"/>
                <a:gd name="T11" fmla="*/ 0 h 132"/>
                <a:gd name="T12" fmla="*/ 104 w 104"/>
                <a:gd name="T13" fmla="*/ 132 h 132"/>
                <a:gd name="T14" fmla="*/ 78 w 104"/>
                <a:gd name="T15" fmla="*/ 132 h 132"/>
                <a:gd name="T16" fmla="*/ 23 w 104"/>
                <a:gd name="T17" fmla="*/ 46 h 132"/>
                <a:gd name="T18" fmla="*/ 23 w 104"/>
                <a:gd name="T19" fmla="*/ 132 h 132"/>
                <a:gd name="T20" fmla="*/ 0 w 104"/>
                <a:gd name="T21"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4" h="132">
                  <a:moveTo>
                    <a:pt x="0" y="132"/>
                  </a:moveTo>
                  <a:lnTo>
                    <a:pt x="0" y="0"/>
                  </a:lnTo>
                  <a:lnTo>
                    <a:pt x="26" y="0"/>
                  </a:lnTo>
                  <a:lnTo>
                    <a:pt x="78" y="89"/>
                  </a:lnTo>
                  <a:lnTo>
                    <a:pt x="78" y="0"/>
                  </a:lnTo>
                  <a:lnTo>
                    <a:pt x="104" y="0"/>
                  </a:lnTo>
                  <a:lnTo>
                    <a:pt x="104" y="132"/>
                  </a:lnTo>
                  <a:lnTo>
                    <a:pt x="78" y="132"/>
                  </a:lnTo>
                  <a:lnTo>
                    <a:pt x="23" y="46"/>
                  </a:lnTo>
                  <a:lnTo>
                    <a:pt x="23" y="132"/>
                  </a:lnTo>
                  <a:lnTo>
                    <a:pt x="0" y="1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119" name="ï$liḓê">
              <a:extLst>
                <a:ext uri="{FF2B5EF4-FFF2-40B4-BE49-F238E27FC236}">
                  <a16:creationId xmlns:a16="http://schemas.microsoft.com/office/drawing/2014/main" id="{C9E4F15F-2C0D-4989-B0ED-9444FA130B53}"/>
                </a:ext>
              </a:extLst>
            </p:cNvPr>
            <p:cNvSpPr/>
            <p:nvPr/>
          </p:nvSpPr>
          <p:spPr bwMode="auto">
            <a:xfrm>
              <a:off x="5136929" y="1624325"/>
              <a:ext cx="18923" cy="925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chemeClr val="accent1"/>
                </a:solidFill>
              </a:endParaRPr>
            </a:p>
          </p:txBody>
        </p:sp>
        <p:sp>
          <p:nvSpPr>
            <p:cNvPr id="120" name="iṩlidè">
              <a:extLst>
                <a:ext uri="{FF2B5EF4-FFF2-40B4-BE49-F238E27FC236}">
                  <a16:creationId xmlns:a16="http://schemas.microsoft.com/office/drawing/2014/main" id="{CCFE3F8F-1F28-43A9-8EF7-0FB855738A3C}"/>
                </a:ext>
              </a:extLst>
            </p:cNvPr>
            <p:cNvSpPr/>
            <p:nvPr/>
          </p:nvSpPr>
          <p:spPr bwMode="auto">
            <a:xfrm>
              <a:off x="5171271" y="1624325"/>
              <a:ext cx="84803" cy="92512"/>
            </a:xfrm>
            <a:custGeom>
              <a:avLst/>
              <a:gdLst>
                <a:gd name="T0" fmla="*/ 46 w 121"/>
                <a:gd name="T1" fmla="*/ 132 h 132"/>
                <a:gd name="T2" fmla="*/ 0 w 121"/>
                <a:gd name="T3" fmla="*/ 0 h 132"/>
                <a:gd name="T4" fmla="*/ 30 w 121"/>
                <a:gd name="T5" fmla="*/ 0 h 132"/>
                <a:gd name="T6" fmla="*/ 63 w 121"/>
                <a:gd name="T7" fmla="*/ 99 h 132"/>
                <a:gd name="T8" fmla="*/ 92 w 121"/>
                <a:gd name="T9" fmla="*/ 0 h 132"/>
                <a:gd name="T10" fmla="*/ 121 w 121"/>
                <a:gd name="T11" fmla="*/ 0 h 132"/>
                <a:gd name="T12" fmla="*/ 76 w 121"/>
                <a:gd name="T13" fmla="*/ 132 h 132"/>
                <a:gd name="T14" fmla="*/ 46 w 121"/>
                <a:gd name="T15" fmla="*/ 132 h 1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1" h="132">
                  <a:moveTo>
                    <a:pt x="46" y="132"/>
                  </a:moveTo>
                  <a:lnTo>
                    <a:pt x="0" y="0"/>
                  </a:lnTo>
                  <a:lnTo>
                    <a:pt x="30" y="0"/>
                  </a:lnTo>
                  <a:lnTo>
                    <a:pt x="63" y="99"/>
                  </a:lnTo>
                  <a:lnTo>
                    <a:pt x="92" y="0"/>
                  </a:lnTo>
                  <a:lnTo>
                    <a:pt x="121" y="0"/>
                  </a:lnTo>
                  <a:lnTo>
                    <a:pt x="76" y="132"/>
                  </a:lnTo>
                  <a:lnTo>
                    <a:pt x="46" y="1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121" name="íṧļîḓé">
              <a:extLst>
                <a:ext uri="{FF2B5EF4-FFF2-40B4-BE49-F238E27FC236}">
                  <a16:creationId xmlns:a16="http://schemas.microsoft.com/office/drawing/2014/main" id="{0F524FE5-C68E-4DC5-BA11-69FDAB3BC930}"/>
                </a:ext>
              </a:extLst>
            </p:cNvPr>
            <p:cNvSpPr/>
            <p:nvPr/>
          </p:nvSpPr>
          <p:spPr bwMode="auto">
            <a:xfrm>
              <a:off x="5272193" y="1624325"/>
              <a:ext cx="71487" cy="92512"/>
            </a:xfrm>
            <a:custGeom>
              <a:avLst/>
              <a:gdLst>
                <a:gd name="T0" fmla="*/ 0 w 102"/>
                <a:gd name="T1" fmla="*/ 132 h 132"/>
                <a:gd name="T2" fmla="*/ 0 w 102"/>
                <a:gd name="T3" fmla="*/ 0 h 132"/>
                <a:gd name="T4" fmla="*/ 99 w 102"/>
                <a:gd name="T5" fmla="*/ 0 h 132"/>
                <a:gd name="T6" fmla="*/ 99 w 102"/>
                <a:gd name="T7" fmla="*/ 23 h 132"/>
                <a:gd name="T8" fmla="*/ 27 w 102"/>
                <a:gd name="T9" fmla="*/ 23 h 132"/>
                <a:gd name="T10" fmla="*/ 27 w 102"/>
                <a:gd name="T11" fmla="*/ 53 h 132"/>
                <a:gd name="T12" fmla="*/ 92 w 102"/>
                <a:gd name="T13" fmla="*/ 53 h 132"/>
                <a:gd name="T14" fmla="*/ 92 w 102"/>
                <a:gd name="T15" fmla="*/ 76 h 132"/>
                <a:gd name="T16" fmla="*/ 27 w 102"/>
                <a:gd name="T17" fmla="*/ 76 h 132"/>
                <a:gd name="T18" fmla="*/ 27 w 102"/>
                <a:gd name="T19" fmla="*/ 112 h 132"/>
                <a:gd name="T20" fmla="*/ 102 w 102"/>
                <a:gd name="T21" fmla="*/ 112 h 132"/>
                <a:gd name="T22" fmla="*/ 102 w 102"/>
                <a:gd name="T23" fmla="*/ 132 h 132"/>
                <a:gd name="T24" fmla="*/ 0 w 102"/>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2" h="132">
                  <a:moveTo>
                    <a:pt x="0" y="132"/>
                  </a:moveTo>
                  <a:lnTo>
                    <a:pt x="0" y="0"/>
                  </a:lnTo>
                  <a:lnTo>
                    <a:pt x="99" y="0"/>
                  </a:lnTo>
                  <a:lnTo>
                    <a:pt x="99" y="23"/>
                  </a:lnTo>
                  <a:lnTo>
                    <a:pt x="27" y="23"/>
                  </a:lnTo>
                  <a:lnTo>
                    <a:pt x="27" y="53"/>
                  </a:lnTo>
                  <a:lnTo>
                    <a:pt x="92" y="53"/>
                  </a:lnTo>
                  <a:lnTo>
                    <a:pt x="92" y="76"/>
                  </a:lnTo>
                  <a:lnTo>
                    <a:pt x="27" y="76"/>
                  </a:lnTo>
                  <a:lnTo>
                    <a:pt x="27" y="112"/>
                  </a:lnTo>
                  <a:lnTo>
                    <a:pt x="102" y="112"/>
                  </a:lnTo>
                  <a:lnTo>
                    <a:pt x="102" y="132"/>
                  </a:lnTo>
                  <a:lnTo>
                    <a:pt x="0" y="1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122" name="iṩḻîḑè">
              <a:extLst>
                <a:ext uri="{FF2B5EF4-FFF2-40B4-BE49-F238E27FC236}">
                  <a16:creationId xmlns:a16="http://schemas.microsoft.com/office/drawing/2014/main" id="{9C221F4E-BE26-451E-8E09-B138E608BEBA}"/>
                </a:ext>
              </a:extLst>
            </p:cNvPr>
            <p:cNvSpPr/>
            <p:nvPr/>
          </p:nvSpPr>
          <p:spPr bwMode="auto">
            <a:xfrm>
              <a:off x="5366808" y="1624325"/>
              <a:ext cx="79897" cy="92512"/>
            </a:xfrm>
            <a:custGeom>
              <a:avLst/>
              <a:gdLst>
                <a:gd name="T0" fmla="*/ 0 w 35"/>
                <a:gd name="T1" fmla="*/ 40 h 40"/>
                <a:gd name="T2" fmla="*/ 0 w 35"/>
                <a:gd name="T3" fmla="*/ 0 h 40"/>
                <a:gd name="T4" fmla="*/ 17 w 35"/>
                <a:gd name="T5" fmla="*/ 0 h 40"/>
                <a:gd name="T6" fmla="*/ 26 w 35"/>
                <a:gd name="T7" fmla="*/ 1 h 40"/>
                <a:gd name="T8" fmla="*/ 30 w 35"/>
                <a:gd name="T9" fmla="*/ 5 h 40"/>
                <a:gd name="T10" fmla="*/ 32 w 35"/>
                <a:gd name="T11" fmla="*/ 12 h 40"/>
                <a:gd name="T12" fmla="*/ 30 w 35"/>
                <a:gd name="T13" fmla="*/ 19 h 40"/>
                <a:gd name="T14" fmla="*/ 22 w 35"/>
                <a:gd name="T15" fmla="*/ 23 h 40"/>
                <a:gd name="T16" fmla="*/ 26 w 35"/>
                <a:gd name="T17" fmla="*/ 26 h 40"/>
                <a:gd name="T18" fmla="*/ 31 w 35"/>
                <a:gd name="T19" fmla="*/ 33 h 40"/>
                <a:gd name="T20" fmla="*/ 35 w 35"/>
                <a:gd name="T21" fmla="*/ 40 h 40"/>
                <a:gd name="T22" fmla="*/ 26 w 35"/>
                <a:gd name="T23" fmla="*/ 40 h 40"/>
                <a:gd name="T24" fmla="*/ 20 w 35"/>
                <a:gd name="T25" fmla="*/ 32 h 40"/>
                <a:gd name="T26" fmla="*/ 16 w 35"/>
                <a:gd name="T27" fmla="*/ 26 h 40"/>
                <a:gd name="T28" fmla="*/ 13 w 35"/>
                <a:gd name="T29" fmla="*/ 24 h 40"/>
                <a:gd name="T30" fmla="*/ 9 w 35"/>
                <a:gd name="T31" fmla="*/ 24 h 40"/>
                <a:gd name="T32" fmla="*/ 8 w 35"/>
                <a:gd name="T33" fmla="*/ 24 h 40"/>
                <a:gd name="T34" fmla="*/ 8 w 35"/>
                <a:gd name="T35" fmla="*/ 40 h 40"/>
                <a:gd name="T36" fmla="*/ 0 w 35"/>
                <a:gd name="T37" fmla="*/ 40 h 40"/>
                <a:gd name="T38" fmla="*/ 8 w 35"/>
                <a:gd name="T39" fmla="*/ 17 h 40"/>
                <a:gd name="T40" fmla="*/ 14 w 35"/>
                <a:gd name="T41" fmla="*/ 17 h 40"/>
                <a:gd name="T42" fmla="*/ 21 w 35"/>
                <a:gd name="T43" fmla="*/ 17 h 40"/>
                <a:gd name="T44" fmla="*/ 23 w 35"/>
                <a:gd name="T45" fmla="*/ 15 h 40"/>
                <a:gd name="T46" fmla="*/ 24 w 35"/>
                <a:gd name="T47" fmla="*/ 12 h 40"/>
                <a:gd name="T48" fmla="*/ 23 w 35"/>
                <a:gd name="T49" fmla="*/ 9 h 40"/>
                <a:gd name="T50" fmla="*/ 20 w 35"/>
                <a:gd name="T51" fmla="*/ 7 h 40"/>
                <a:gd name="T52" fmla="*/ 14 w 35"/>
                <a:gd name="T53" fmla="*/ 7 h 40"/>
                <a:gd name="T54" fmla="*/ 8 w 35"/>
                <a:gd name="T55" fmla="*/ 7 h 40"/>
                <a:gd name="T56" fmla="*/ 8 w 35"/>
                <a:gd name="T57" fmla="*/ 17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 h="40">
                  <a:moveTo>
                    <a:pt x="0" y="40"/>
                  </a:moveTo>
                  <a:cubicBezTo>
                    <a:pt x="0" y="0"/>
                    <a:pt x="0" y="0"/>
                    <a:pt x="0" y="0"/>
                  </a:cubicBezTo>
                  <a:cubicBezTo>
                    <a:pt x="17" y="0"/>
                    <a:pt x="17" y="0"/>
                    <a:pt x="17" y="0"/>
                  </a:cubicBezTo>
                  <a:cubicBezTo>
                    <a:pt x="21" y="0"/>
                    <a:pt x="24" y="1"/>
                    <a:pt x="26" y="1"/>
                  </a:cubicBezTo>
                  <a:cubicBezTo>
                    <a:pt x="28" y="2"/>
                    <a:pt x="29" y="3"/>
                    <a:pt x="30" y="5"/>
                  </a:cubicBezTo>
                  <a:cubicBezTo>
                    <a:pt x="32" y="7"/>
                    <a:pt x="32" y="9"/>
                    <a:pt x="32" y="12"/>
                  </a:cubicBezTo>
                  <a:cubicBezTo>
                    <a:pt x="32" y="15"/>
                    <a:pt x="31" y="17"/>
                    <a:pt x="30" y="19"/>
                  </a:cubicBezTo>
                  <a:cubicBezTo>
                    <a:pt x="28" y="21"/>
                    <a:pt x="25" y="22"/>
                    <a:pt x="22" y="23"/>
                  </a:cubicBezTo>
                  <a:cubicBezTo>
                    <a:pt x="23" y="24"/>
                    <a:pt x="25" y="25"/>
                    <a:pt x="26" y="26"/>
                  </a:cubicBezTo>
                  <a:cubicBezTo>
                    <a:pt x="27" y="27"/>
                    <a:pt x="29" y="29"/>
                    <a:pt x="31" y="33"/>
                  </a:cubicBezTo>
                  <a:cubicBezTo>
                    <a:pt x="35" y="40"/>
                    <a:pt x="35" y="40"/>
                    <a:pt x="35" y="40"/>
                  </a:cubicBezTo>
                  <a:cubicBezTo>
                    <a:pt x="26" y="40"/>
                    <a:pt x="26" y="40"/>
                    <a:pt x="26" y="40"/>
                  </a:cubicBezTo>
                  <a:cubicBezTo>
                    <a:pt x="20" y="32"/>
                    <a:pt x="20" y="32"/>
                    <a:pt x="20" y="32"/>
                  </a:cubicBezTo>
                  <a:cubicBezTo>
                    <a:pt x="18" y="29"/>
                    <a:pt x="17" y="27"/>
                    <a:pt x="16" y="26"/>
                  </a:cubicBezTo>
                  <a:cubicBezTo>
                    <a:pt x="15" y="25"/>
                    <a:pt x="14" y="24"/>
                    <a:pt x="13" y="24"/>
                  </a:cubicBezTo>
                  <a:cubicBezTo>
                    <a:pt x="12" y="24"/>
                    <a:pt x="11" y="24"/>
                    <a:pt x="9" y="24"/>
                  </a:cubicBezTo>
                  <a:cubicBezTo>
                    <a:pt x="8" y="24"/>
                    <a:pt x="8" y="24"/>
                    <a:pt x="8" y="24"/>
                  </a:cubicBezTo>
                  <a:cubicBezTo>
                    <a:pt x="8" y="40"/>
                    <a:pt x="8" y="40"/>
                    <a:pt x="8" y="40"/>
                  </a:cubicBezTo>
                  <a:cubicBezTo>
                    <a:pt x="0" y="40"/>
                    <a:pt x="0" y="40"/>
                    <a:pt x="0" y="40"/>
                  </a:cubicBezTo>
                  <a:close/>
                  <a:moveTo>
                    <a:pt x="8" y="17"/>
                  </a:moveTo>
                  <a:cubicBezTo>
                    <a:pt x="14" y="17"/>
                    <a:pt x="14" y="17"/>
                    <a:pt x="14" y="17"/>
                  </a:cubicBezTo>
                  <a:cubicBezTo>
                    <a:pt x="17" y="17"/>
                    <a:pt x="20" y="17"/>
                    <a:pt x="21" y="17"/>
                  </a:cubicBezTo>
                  <a:cubicBezTo>
                    <a:pt x="22" y="16"/>
                    <a:pt x="23" y="16"/>
                    <a:pt x="23" y="15"/>
                  </a:cubicBezTo>
                  <a:cubicBezTo>
                    <a:pt x="24" y="14"/>
                    <a:pt x="24" y="13"/>
                    <a:pt x="24" y="12"/>
                  </a:cubicBezTo>
                  <a:cubicBezTo>
                    <a:pt x="24" y="11"/>
                    <a:pt x="24" y="10"/>
                    <a:pt x="23" y="9"/>
                  </a:cubicBezTo>
                  <a:cubicBezTo>
                    <a:pt x="22" y="8"/>
                    <a:pt x="21" y="8"/>
                    <a:pt x="20" y="7"/>
                  </a:cubicBezTo>
                  <a:cubicBezTo>
                    <a:pt x="19" y="7"/>
                    <a:pt x="17" y="7"/>
                    <a:pt x="14" y="7"/>
                  </a:cubicBezTo>
                  <a:cubicBezTo>
                    <a:pt x="8" y="7"/>
                    <a:pt x="8" y="7"/>
                    <a:pt x="8" y="7"/>
                  </a:cubicBezTo>
                  <a:lnTo>
                    <a:pt x="8"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123" name="ïṣľíḑé">
              <a:extLst>
                <a:ext uri="{FF2B5EF4-FFF2-40B4-BE49-F238E27FC236}">
                  <a16:creationId xmlns:a16="http://schemas.microsoft.com/office/drawing/2014/main" id="{5E224FC8-17FC-4685-9D5C-4903011368EC}"/>
                </a:ext>
              </a:extLst>
            </p:cNvPr>
            <p:cNvSpPr/>
            <p:nvPr/>
          </p:nvSpPr>
          <p:spPr bwMode="auto">
            <a:xfrm>
              <a:off x="5460722" y="1624325"/>
              <a:ext cx="72888" cy="94615"/>
            </a:xfrm>
            <a:custGeom>
              <a:avLst/>
              <a:gdLst>
                <a:gd name="T0" fmla="*/ 0 w 32"/>
                <a:gd name="T1" fmla="*/ 27 h 41"/>
                <a:gd name="T2" fmla="*/ 8 w 32"/>
                <a:gd name="T3" fmla="*/ 27 h 41"/>
                <a:gd name="T4" fmla="*/ 11 w 32"/>
                <a:gd name="T5" fmla="*/ 32 h 41"/>
                <a:gd name="T6" fmla="*/ 16 w 32"/>
                <a:gd name="T7" fmla="*/ 34 h 41"/>
                <a:gd name="T8" fmla="*/ 22 w 32"/>
                <a:gd name="T9" fmla="*/ 33 h 41"/>
                <a:gd name="T10" fmla="*/ 24 w 32"/>
                <a:gd name="T11" fmla="*/ 29 h 41"/>
                <a:gd name="T12" fmla="*/ 23 w 32"/>
                <a:gd name="T13" fmla="*/ 26 h 41"/>
                <a:gd name="T14" fmla="*/ 21 w 32"/>
                <a:gd name="T15" fmla="*/ 25 h 41"/>
                <a:gd name="T16" fmla="*/ 14 w 32"/>
                <a:gd name="T17" fmla="*/ 23 h 41"/>
                <a:gd name="T18" fmla="*/ 5 w 32"/>
                <a:gd name="T19" fmla="*/ 19 h 41"/>
                <a:gd name="T20" fmla="*/ 1 w 32"/>
                <a:gd name="T21" fmla="*/ 11 h 41"/>
                <a:gd name="T22" fmla="*/ 3 w 32"/>
                <a:gd name="T23" fmla="*/ 5 h 41"/>
                <a:gd name="T24" fmla="*/ 8 w 32"/>
                <a:gd name="T25" fmla="*/ 1 h 41"/>
                <a:gd name="T26" fmla="*/ 16 w 32"/>
                <a:gd name="T27" fmla="*/ 0 h 41"/>
                <a:gd name="T28" fmla="*/ 27 w 32"/>
                <a:gd name="T29" fmla="*/ 3 h 41"/>
                <a:gd name="T30" fmla="*/ 31 w 32"/>
                <a:gd name="T31" fmla="*/ 12 h 41"/>
                <a:gd name="T32" fmla="*/ 23 w 32"/>
                <a:gd name="T33" fmla="*/ 12 h 41"/>
                <a:gd name="T34" fmla="*/ 21 w 32"/>
                <a:gd name="T35" fmla="*/ 8 h 41"/>
                <a:gd name="T36" fmla="*/ 16 w 32"/>
                <a:gd name="T37" fmla="*/ 6 h 41"/>
                <a:gd name="T38" fmla="*/ 10 w 32"/>
                <a:gd name="T39" fmla="*/ 8 h 41"/>
                <a:gd name="T40" fmla="*/ 9 w 32"/>
                <a:gd name="T41" fmla="*/ 10 h 41"/>
                <a:gd name="T42" fmla="*/ 10 w 32"/>
                <a:gd name="T43" fmla="*/ 13 h 41"/>
                <a:gd name="T44" fmla="*/ 18 w 32"/>
                <a:gd name="T45" fmla="*/ 15 h 41"/>
                <a:gd name="T46" fmla="*/ 26 w 32"/>
                <a:gd name="T47" fmla="*/ 18 h 41"/>
                <a:gd name="T48" fmla="*/ 31 w 32"/>
                <a:gd name="T49" fmla="*/ 22 h 41"/>
                <a:gd name="T50" fmla="*/ 32 w 32"/>
                <a:gd name="T51" fmla="*/ 29 h 41"/>
                <a:gd name="T52" fmla="*/ 30 w 32"/>
                <a:gd name="T53" fmla="*/ 35 h 41"/>
                <a:gd name="T54" fmla="*/ 25 w 32"/>
                <a:gd name="T55" fmla="*/ 40 h 41"/>
                <a:gd name="T56" fmla="*/ 16 w 32"/>
                <a:gd name="T57" fmla="*/ 41 h 41"/>
                <a:gd name="T58" fmla="*/ 5 w 32"/>
                <a:gd name="T59" fmla="*/ 38 h 41"/>
                <a:gd name="T60" fmla="*/ 0 w 32"/>
                <a:gd name="T61" fmla="*/ 27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2" h="41">
                  <a:moveTo>
                    <a:pt x="0" y="27"/>
                  </a:moveTo>
                  <a:cubicBezTo>
                    <a:pt x="8" y="27"/>
                    <a:pt x="8" y="27"/>
                    <a:pt x="8" y="27"/>
                  </a:cubicBezTo>
                  <a:cubicBezTo>
                    <a:pt x="8" y="29"/>
                    <a:pt x="9" y="31"/>
                    <a:pt x="11" y="32"/>
                  </a:cubicBezTo>
                  <a:cubicBezTo>
                    <a:pt x="12" y="34"/>
                    <a:pt x="14" y="34"/>
                    <a:pt x="16" y="34"/>
                  </a:cubicBezTo>
                  <a:cubicBezTo>
                    <a:pt x="19" y="34"/>
                    <a:pt x="21" y="34"/>
                    <a:pt x="22" y="33"/>
                  </a:cubicBezTo>
                  <a:cubicBezTo>
                    <a:pt x="24" y="31"/>
                    <a:pt x="24" y="30"/>
                    <a:pt x="24" y="29"/>
                  </a:cubicBezTo>
                  <a:cubicBezTo>
                    <a:pt x="24" y="28"/>
                    <a:pt x="24" y="27"/>
                    <a:pt x="23" y="26"/>
                  </a:cubicBezTo>
                  <a:cubicBezTo>
                    <a:pt x="23" y="26"/>
                    <a:pt x="22" y="25"/>
                    <a:pt x="21" y="25"/>
                  </a:cubicBezTo>
                  <a:cubicBezTo>
                    <a:pt x="20" y="24"/>
                    <a:pt x="17" y="24"/>
                    <a:pt x="14" y="23"/>
                  </a:cubicBezTo>
                  <a:cubicBezTo>
                    <a:pt x="10" y="22"/>
                    <a:pt x="7" y="20"/>
                    <a:pt x="5" y="19"/>
                  </a:cubicBezTo>
                  <a:cubicBezTo>
                    <a:pt x="3" y="17"/>
                    <a:pt x="1" y="14"/>
                    <a:pt x="1" y="11"/>
                  </a:cubicBezTo>
                  <a:cubicBezTo>
                    <a:pt x="1" y="9"/>
                    <a:pt x="2" y="7"/>
                    <a:pt x="3" y="5"/>
                  </a:cubicBezTo>
                  <a:cubicBezTo>
                    <a:pt x="4" y="3"/>
                    <a:pt x="6" y="2"/>
                    <a:pt x="8" y="1"/>
                  </a:cubicBezTo>
                  <a:cubicBezTo>
                    <a:pt x="10" y="0"/>
                    <a:pt x="13" y="0"/>
                    <a:pt x="16" y="0"/>
                  </a:cubicBezTo>
                  <a:cubicBezTo>
                    <a:pt x="21" y="0"/>
                    <a:pt x="25" y="1"/>
                    <a:pt x="27" y="3"/>
                  </a:cubicBezTo>
                  <a:cubicBezTo>
                    <a:pt x="30" y="5"/>
                    <a:pt x="31" y="8"/>
                    <a:pt x="31" y="12"/>
                  </a:cubicBezTo>
                  <a:cubicBezTo>
                    <a:pt x="23" y="12"/>
                    <a:pt x="23" y="12"/>
                    <a:pt x="23" y="12"/>
                  </a:cubicBezTo>
                  <a:cubicBezTo>
                    <a:pt x="23" y="10"/>
                    <a:pt x="22" y="9"/>
                    <a:pt x="21" y="8"/>
                  </a:cubicBezTo>
                  <a:cubicBezTo>
                    <a:pt x="20" y="7"/>
                    <a:pt x="18" y="6"/>
                    <a:pt x="16" y="6"/>
                  </a:cubicBezTo>
                  <a:cubicBezTo>
                    <a:pt x="13" y="6"/>
                    <a:pt x="12" y="7"/>
                    <a:pt x="10" y="8"/>
                  </a:cubicBezTo>
                  <a:cubicBezTo>
                    <a:pt x="9" y="8"/>
                    <a:pt x="9" y="9"/>
                    <a:pt x="9" y="10"/>
                  </a:cubicBezTo>
                  <a:cubicBezTo>
                    <a:pt x="9" y="11"/>
                    <a:pt x="9" y="12"/>
                    <a:pt x="10" y="13"/>
                  </a:cubicBezTo>
                  <a:cubicBezTo>
                    <a:pt x="11" y="14"/>
                    <a:pt x="14" y="14"/>
                    <a:pt x="18" y="15"/>
                  </a:cubicBezTo>
                  <a:cubicBezTo>
                    <a:pt x="22" y="16"/>
                    <a:pt x="24" y="17"/>
                    <a:pt x="26" y="18"/>
                  </a:cubicBezTo>
                  <a:cubicBezTo>
                    <a:pt x="28" y="19"/>
                    <a:pt x="30" y="21"/>
                    <a:pt x="31" y="22"/>
                  </a:cubicBezTo>
                  <a:cubicBezTo>
                    <a:pt x="32" y="24"/>
                    <a:pt x="32" y="26"/>
                    <a:pt x="32" y="29"/>
                  </a:cubicBezTo>
                  <a:cubicBezTo>
                    <a:pt x="32" y="31"/>
                    <a:pt x="32" y="33"/>
                    <a:pt x="30" y="35"/>
                  </a:cubicBezTo>
                  <a:cubicBezTo>
                    <a:pt x="29" y="37"/>
                    <a:pt x="27" y="39"/>
                    <a:pt x="25" y="40"/>
                  </a:cubicBezTo>
                  <a:cubicBezTo>
                    <a:pt x="23" y="41"/>
                    <a:pt x="20" y="41"/>
                    <a:pt x="16" y="41"/>
                  </a:cubicBezTo>
                  <a:cubicBezTo>
                    <a:pt x="11" y="41"/>
                    <a:pt x="7" y="40"/>
                    <a:pt x="5" y="38"/>
                  </a:cubicBezTo>
                  <a:cubicBezTo>
                    <a:pt x="2" y="35"/>
                    <a:pt x="0" y="32"/>
                    <a:pt x="0"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124" name="îşḻîḑè">
              <a:extLst>
                <a:ext uri="{FF2B5EF4-FFF2-40B4-BE49-F238E27FC236}">
                  <a16:creationId xmlns:a16="http://schemas.microsoft.com/office/drawing/2014/main" id="{D59B0977-B590-423D-B003-7A37D7D5072F}"/>
                </a:ext>
              </a:extLst>
            </p:cNvPr>
            <p:cNvSpPr/>
            <p:nvPr/>
          </p:nvSpPr>
          <p:spPr bwMode="auto">
            <a:xfrm>
              <a:off x="5556738" y="1624325"/>
              <a:ext cx="18222" cy="925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chemeClr val="accent1"/>
                </a:solidFill>
              </a:endParaRPr>
            </a:p>
          </p:txBody>
        </p:sp>
        <p:sp>
          <p:nvSpPr>
            <p:cNvPr id="125" name="iṣḷiḓê">
              <a:extLst>
                <a:ext uri="{FF2B5EF4-FFF2-40B4-BE49-F238E27FC236}">
                  <a16:creationId xmlns:a16="http://schemas.microsoft.com/office/drawing/2014/main" id="{D0B310D6-47B7-4C66-B3E6-38513746B440}"/>
                </a:ext>
              </a:extLst>
            </p:cNvPr>
            <p:cNvSpPr/>
            <p:nvPr/>
          </p:nvSpPr>
          <p:spPr bwMode="auto">
            <a:xfrm>
              <a:off x="5593182" y="1624325"/>
              <a:ext cx="73589" cy="92512"/>
            </a:xfrm>
            <a:custGeom>
              <a:avLst/>
              <a:gdLst>
                <a:gd name="T0" fmla="*/ 40 w 105"/>
                <a:gd name="T1" fmla="*/ 132 h 132"/>
                <a:gd name="T2" fmla="*/ 40 w 105"/>
                <a:gd name="T3" fmla="*/ 23 h 132"/>
                <a:gd name="T4" fmla="*/ 0 w 105"/>
                <a:gd name="T5" fmla="*/ 23 h 132"/>
                <a:gd name="T6" fmla="*/ 0 w 105"/>
                <a:gd name="T7" fmla="*/ 0 h 132"/>
                <a:gd name="T8" fmla="*/ 105 w 105"/>
                <a:gd name="T9" fmla="*/ 0 h 132"/>
                <a:gd name="T10" fmla="*/ 105 w 105"/>
                <a:gd name="T11" fmla="*/ 23 h 132"/>
                <a:gd name="T12" fmla="*/ 66 w 105"/>
                <a:gd name="T13" fmla="*/ 23 h 132"/>
                <a:gd name="T14" fmla="*/ 66 w 105"/>
                <a:gd name="T15" fmla="*/ 132 h 132"/>
                <a:gd name="T16" fmla="*/ 40 w 105"/>
                <a:gd name="T17"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 h="132">
                  <a:moveTo>
                    <a:pt x="40" y="132"/>
                  </a:moveTo>
                  <a:lnTo>
                    <a:pt x="40" y="23"/>
                  </a:lnTo>
                  <a:lnTo>
                    <a:pt x="0" y="23"/>
                  </a:lnTo>
                  <a:lnTo>
                    <a:pt x="0" y="0"/>
                  </a:lnTo>
                  <a:lnTo>
                    <a:pt x="105" y="0"/>
                  </a:lnTo>
                  <a:lnTo>
                    <a:pt x="105" y="23"/>
                  </a:lnTo>
                  <a:lnTo>
                    <a:pt x="66" y="23"/>
                  </a:lnTo>
                  <a:lnTo>
                    <a:pt x="66" y="132"/>
                  </a:lnTo>
                  <a:lnTo>
                    <a:pt x="40" y="1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126" name="işļídè">
              <a:extLst>
                <a:ext uri="{FF2B5EF4-FFF2-40B4-BE49-F238E27FC236}">
                  <a16:creationId xmlns:a16="http://schemas.microsoft.com/office/drawing/2014/main" id="{41E98826-FFF7-4209-B86F-5038C25269DC}"/>
                </a:ext>
              </a:extLst>
            </p:cNvPr>
            <p:cNvSpPr/>
            <p:nvPr/>
          </p:nvSpPr>
          <p:spPr bwMode="auto">
            <a:xfrm>
              <a:off x="5675882" y="1624325"/>
              <a:ext cx="84803" cy="92512"/>
            </a:xfrm>
            <a:custGeom>
              <a:avLst/>
              <a:gdLst>
                <a:gd name="T0" fmla="*/ 46 w 121"/>
                <a:gd name="T1" fmla="*/ 132 h 132"/>
                <a:gd name="T2" fmla="*/ 46 w 121"/>
                <a:gd name="T3" fmla="*/ 79 h 132"/>
                <a:gd name="T4" fmla="*/ 0 w 121"/>
                <a:gd name="T5" fmla="*/ 0 h 132"/>
                <a:gd name="T6" fmla="*/ 30 w 121"/>
                <a:gd name="T7" fmla="*/ 0 h 132"/>
                <a:gd name="T8" fmla="*/ 62 w 121"/>
                <a:gd name="T9" fmla="*/ 53 h 132"/>
                <a:gd name="T10" fmla="*/ 92 w 121"/>
                <a:gd name="T11" fmla="*/ 0 h 132"/>
                <a:gd name="T12" fmla="*/ 121 w 121"/>
                <a:gd name="T13" fmla="*/ 0 h 132"/>
                <a:gd name="T14" fmla="*/ 75 w 121"/>
                <a:gd name="T15" fmla="*/ 79 h 132"/>
                <a:gd name="T16" fmla="*/ 75 w 121"/>
                <a:gd name="T17" fmla="*/ 132 h 132"/>
                <a:gd name="T18" fmla="*/ 46 w 121"/>
                <a:gd name="T19"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32">
                  <a:moveTo>
                    <a:pt x="46" y="132"/>
                  </a:moveTo>
                  <a:lnTo>
                    <a:pt x="46" y="79"/>
                  </a:lnTo>
                  <a:lnTo>
                    <a:pt x="0" y="0"/>
                  </a:lnTo>
                  <a:lnTo>
                    <a:pt x="30" y="0"/>
                  </a:lnTo>
                  <a:lnTo>
                    <a:pt x="62" y="53"/>
                  </a:lnTo>
                  <a:lnTo>
                    <a:pt x="92" y="0"/>
                  </a:lnTo>
                  <a:lnTo>
                    <a:pt x="121" y="0"/>
                  </a:lnTo>
                  <a:lnTo>
                    <a:pt x="75" y="79"/>
                  </a:lnTo>
                  <a:lnTo>
                    <a:pt x="75" y="132"/>
                  </a:lnTo>
                  <a:lnTo>
                    <a:pt x="46" y="1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grpSp>
    </p:spTree>
    <p:extLst>
      <p:ext uri="{BB962C8B-B14F-4D97-AF65-F5344CB8AC3E}">
        <p14:creationId xmlns:p14="http://schemas.microsoft.com/office/powerpoint/2010/main" val="330112893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3" name="矩形 5">
            <a:extLst>
              <a:ext uri="{FF2B5EF4-FFF2-40B4-BE49-F238E27FC236}">
                <a16:creationId xmlns:a16="http://schemas.microsoft.com/office/drawing/2014/main" id="{BC24E659-CA7E-4E96-8FD8-B771CDDC660F}"/>
              </a:ext>
            </a:extLst>
          </p:cNvPr>
          <p:cNvSpPr>
            <a:spLocks noChangeArrowheads="1"/>
          </p:cNvSpPr>
          <p:nvPr/>
        </p:nvSpPr>
        <p:spPr bwMode="auto">
          <a:xfrm>
            <a:off x="1143000" y="2082404"/>
            <a:ext cx="6858000" cy="315515"/>
          </a:xfrm>
          <a:prstGeom prst="rect">
            <a:avLst/>
          </a:prstGeom>
          <a:solidFill>
            <a:schemeClr val="accent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7610" tIns="35234" rIns="67610" bIns="35234" anchor="ctr"/>
          <a:lstStyle/>
          <a:p>
            <a:pPr algn="ctr" eaLnBrk="1" hangingPunct="1">
              <a:lnSpc>
                <a:spcPct val="110000"/>
              </a:lnSpc>
              <a:buSzPct val="60000"/>
              <a:buFont typeface="Arial" panose="020B0604020202020204" pitchFamily="34" charset="0"/>
              <a:buNone/>
            </a:pPr>
            <a:endParaRPr lang="zh-CN" altLang="en-US" sz="1350">
              <a:solidFill>
                <a:srgbClr val="FFFFFF"/>
              </a:solidFill>
              <a:latin typeface="Calibri" panose="020F0502020204030204" pitchFamily="34" charset="0"/>
              <a:ea typeface="宋体" panose="02010600030101010101" pitchFamily="2" charset="-122"/>
            </a:endParaRPr>
          </a:p>
        </p:txBody>
      </p:sp>
      <p:sp>
        <p:nvSpPr>
          <p:cNvPr id="4" name="矩形 4">
            <a:extLst>
              <a:ext uri="{FF2B5EF4-FFF2-40B4-BE49-F238E27FC236}">
                <a16:creationId xmlns:a16="http://schemas.microsoft.com/office/drawing/2014/main" id="{63A1A037-2292-486B-A1C5-4FE1770E207C}"/>
              </a:ext>
            </a:extLst>
          </p:cNvPr>
          <p:cNvSpPr>
            <a:spLocks noChangeArrowheads="1"/>
          </p:cNvSpPr>
          <p:nvPr/>
        </p:nvSpPr>
        <p:spPr bwMode="auto">
          <a:xfrm>
            <a:off x="1143000" y="2155032"/>
            <a:ext cx="6858000" cy="511969"/>
          </a:xfrm>
          <a:prstGeom prst="rect">
            <a:avLst/>
          </a:prstGeom>
          <a:solidFill>
            <a:schemeClr val="accent1"/>
          </a:solidFill>
          <a:ln>
            <a:noFill/>
          </a:ln>
        </p:spPr>
        <p:txBody>
          <a:bodyPr lIns="0" tIns="26993" rIns="0" bIns="0" anchor="ctr">
            <a:normAutofit fontScale="92500" lnSpcReduction="20000"/>
          </a:bodyPr>
          <a:lstStyle>
            <a:lvl1pPr algn="just">
              <a:lnSpc>
                <a:spcPct val="110000"/>
              </a:lnSpc>
              <a:spcBef>
                <a:spcPts val="1800"/>
              </a:spcBef>
              <a:buClr>
                <a:srgbClr val="40B0FF"/>
              </a:buClr>
              <a:buSzPct val="60000"/>
              <a:buFont typeface="Wingdings" panose="05000000000000000000" pitchFamily="2" charset="2"/>
              <a:buChar char=""/>
              <a:defRPr sz="2400">
                <a:solidFill>
                  <a:schemeClr val="accent1"/>
                </a:solidFill>
                <a:latin typeface="Arial" panose="020B0604020202020204" pitchFamily="34" charset="0"/>
                <a:ea typeface="黑体" panose="02010609060101010101" pitchFamily="49" charset="-122"/>
              </a:defRPr>
            </a:lvl1pPr>
            <a:lvl2pPr marL="742950" indent="-285750" algn="just">
              <a:lnSpc>
                <a:spcPct val="130000"/>
              </a:lnSpc>
              <a:spcAft>
                <a:spcPts val="600"/>
              </a:spcAft>
              <a:buClr>
                <a:srgbClr val="A6A1E0"/>
              </a:buClr>
              <a:buFont typeface="幼圆" pitchFamily="49" charset="-122"/>
              <a:buChar char=" "/>
              <a:defRPr sz="2000">
                <a:solidFill>
                  <a:srgbClr val="7D7D7D"/>
                </a:solidFill>
                <a:latin typeface="Arial" panose="020B0604020202020204" pitchFamily="34" charset="0"/>
                <a:ea typeface="黑体" panose="02010609060101010101" pitchFamily="49"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幼圆" pitchFamily="49"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幼圆" pitchFamily="49"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幼圆" pitchFamily="49"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幼圆" pitchFamily="49"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幼圆" pitchFamily="49"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幼圆" pitchFamily="49"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幼圆" pitchFamily="49" charset="-122"/>
              </a:defRPr>
            </a:lvl9pPr>
          </a:lstStyle>
          <a:p>
            <a:pPr algn="ctr" eaLnBrk="1" fontAlgn="auto" hangingPunct="1">
              <a:spcBef>
                <a:spcPct val="0"/>
              </a:spcBef>
              <a:buClrTx/>
              <a:buSzTx/>
              <a:buFont typeface="Arial" panose="020B0604020202020204" pitchFamily="34" charset="0"/>
              <a:buNone/>
              <a:defRPr/>
            </a:pPr>
            <a:endParaRPr lang="zh-CN" altLang="en-US" sz="3600" b="1" noProof="1">
              <a:solidFill>
                <a:srgbClr val="FFFFFF"/>
              </a:solidFill>
            </a:endParaRPr>
          </a:p>
        </p:txBody>
      </p:sp>
      <p:sp>
        <p:nvSpPr>
          <p:cNvPr id="2" name="标题 1"/>
          <p:cNvSpPr>
            <a:spLocks noGrp="1"/>
          </p:cNvSpPr>
          <p:nvPr>
            <p:ph type="title"/>
          </p:nvPr>
        </p:nvSpPr>
        <p:spPr>
          <a:xfrm>
            <a:off x="1142100" y="2154600"/>
            <a:ext cx="6858000" cy="513000"/>
          </a:xfrm>
        </p:spPr>
        <p:txBody>
          <a:bodyPr>
            <a:normAutofit/>
          </a:bodyPr>
          <a:lstStyle>
            <a:lvl1pPr algn="ctr">
              <a:defRPr sz="3300"/>
            </a:lvl1pPr>
          </a:lstStyle>
          <a:p>
            <a:r>
              <a:rPr lang="zh-CN" altLang="en-US" noProof="1"/>
              <a:t>单击此处编辑母版标题样式</a:t>
            </a:r>
          </a:p>
        </p:txBody>
      </p:sp>
      <p:sp>
        <p:nvSpPr>
          <p:cNvPr id="5" name="日期占位符 2">
            <a:extLst>
              <a:ext uri="{FF2B5EF4-FFF2-40B4-BE49-F238E27FC236}">
                <a16:creationId xmlns:a16="http://schemas.microsoft.com/office/drawing/2014/main" id="{C1F54ED8-A1E4-4A0C-87B4-DA495642138E}"/>
              </a:ext>
            </a:extLst>
          </p:cNvPr>
          <p:cNvSpPr>
            <a:spLocks noGrp="1"/>
          </p:cNvSpPr>
          <p:nvPr>
            <p:ph type="dt" sz="half" idx="10"/>
          </p:nvPr>
        </p:nvSpPr>
        <p:spPr/>
        <p:txBody>
          <a:bodyPr/>
          <a:lstStyle>
            <a:lvl1pPr>
              <a:defRPr/>
            </a:lvl1pPr>
          </a:lstStyle>
          <a:p>
            <a:pPr>
              <a:defRPr/>
            </a:pPr>
            <a:endParaRPr lang="zh-CN" altLang="en-US"/>
          </a:p>
        </p:txBody>
      </p:sp>
      <p:sp>
        <p:nvSpPr>
          <p:cNvPr id="6" name="页脚占位符 3">
            <a:extLst>
              <a:ext uri="{FF2B5EF4-FFF2-40B4-BE49-F238E27FC236}">
                <a16:creationId xmlns:a16="http://schemas.microsoft.com/office/drawing/2014/main" id="{33B0235A-EAE9-428A-9512-9F38D39BBC20}"/>
              </a:ext>
            </a:extLst>
          </p:cNvPr>
          <p:cNvSpPr>
            <a:spLocks noGrp="1"/>
          </p:cNvSpPr>
          <p:nvPr>
            <p:ph type="ftr" sz="quarter" idx="11"/>
          </p:nvPr>
        </p:nvSpPr>
        <p:spPr/>
        <p:txBody>
          <a:bodyPr/>
          <a:lstStyle>
            <a:lvl1pPr>
              <a:defRPr/>
            </a:lvl1pPr>
          </a:lstStyle>
          <a:p>
            <a:pPr>
              <a:defRPr/>
            </a:pPr>
            <a:endParaRPr lang="zh-CN" altLang="en-US"/>
          </a:p>
        </p:txBody>
      </p:sp>
      <p:sp>
        <p:nvSpPr>
          <p:cNvPr id="7" name="灯片编号占位符 4">
            <a:extLst>
              <a:ext uri="{FF2B5EF4-FFF2-40B4-BE49-F238E27FC236}">
                <a16:creationId xmlns:a16="http://schemas.microsoft.com/office/drawing/2014/main" id="{D7DF83E5-3F80-40F9-9D3F-FA1E3CE4E177}"/>
              </a:ext>
            </a:extLst>
          </p:cNvPr>
          <p:cNvSpPr>
            <a:spLocks noGrp="1"/>
          </p:cNvSpPr>
          <p:nvPr>
            <p:ph type="sldNum" sz="quarter" idx="12"/>
          </p:nvPr>
        </p:nvSpPr>
        <p:spPr/>
        <p:txBody>
          <a:bodyPr/>
          <a:lstStyle>
            <a:lvl1pPr>
              <a:defRPr/>
            </a:lvl1pPr>
          </a:lstStyle>
          <a:p>
            <a:pPr>
              <a:defRPr/>
            </a:pPr>
            <a:fld id="{108C40F4-E2D8-406C-8608-77A5CBED161E}" type="slidenum">
              <a:rPr altLang="en-US"/>
              <a:pPr>
                <a:defRPr/>
              </a:pPr>
              <a:t>‹#›</a:t>
            </a:fld>
            <a:endParaRPr lang="zh-CN" altLang="en-US"/>
          </a:p>
        </p:txBody>
      </p:sp>
    </p:spTree>
    <p:extLst>
      <p:ext uri="{BB962C8B-B14F-4D97-AF65-F5344CB8AC3E}">
        <p14:creationId xmlns:p14="http://schemas.microsoft.com/office/powerpoint/2010/main" val="67294014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118D243-2CC1-4469-80FC-7BBD6FF1CD07}"/>
              </a:ext>
            </a:extLst>
          </p:cNvPr>
          <p:cNvSpPr>
            <a:spLocks noGrp="1"/>
          </p:cNvSpPr>
          <p:nvPr>
            <p:ph type="dt" sz="half" idx="10"/>
          </p:nvPr>
        </p:nvSpPr>
        <p:spPr/>
        <p:txBody>
          <a:bodyPr/>
          <a:lstStyle>
            <a:lvl1pPr>
              <a:defRPr/>
            </a:lvl1pPr>
          </a:lstStyle>
          <a:p>
            <a:pPr>
              <a:defRPr/>
            </a:pPr>
            <a:endParaRPr lang="zh-CN" altLang="en-US"/>
          </a:p>
        </p:txBody>
      </p:sp>
      <p:sp>
        <p:nvSpPr>
          <p:cNvPr id="3" name="页脚占位符 2">
            <a:extLst>
              <a:ext uri="{FF2B5EF4-FFF2-40B4-BE49-F238E27FC236}">
                <a16:creationId xmlns:a16="http://schemas.microsoft.com/office/drawing/2014/main" id="{9E4C6B7F-E978-4595-AA91-E4595075FA3A}"/>
              </a:ext>
            </a:extLst>
          </p:cNvPr>
          <p:cNvSpPr>
            <a:spLocks noGrp="1"/>
          </p:cNvSpPr>
          <p:nvPr>
            <p:ph type="ftr" sz="quarter" idx="11"/>
          </p:nvPr>
        </p:nvSpPr>
        <p:spPr/>
        <p:txBody>
          <a:bodyPr/>
          <a:lstStyle>
            <a:lvl1pPr>
              <a:defRPr/>
            </a:lvl1pPr>
          </a:lstStyle>
          <a:p>
            <a:pPr>
              <a:defRPr/>
            </a:pPr>
            <a:endParaRPr lang="zh-CN" altLang="en-US"/>
          </a:p>
        </p:txBody>
      </p:sp>
      <p:sp>
        <p:nvSpPr>
          <p:cNvPr id="4" name="灯片编号占位符 3">
            <a:extLst>
              <a:ext uri="{FF2B5EF4-FFF2-40B4-BE49-F238E27FC236}">
                <a16:creationId xmlns:a16="http://schemas.microsoft.com/office/drawing/2014/main" id="{79055A92-5673-4482-9D41-FEE597B80483}"/>
              </a:ext>
            </a:extLst>
          </p:cNvPr>
          <p:cNvSpPr>
            <a:spLocks noGrp="1"/>
          </p:cNvSpPr>
          <p:nvPr>
            <p:ph type="sldNum" sz="quarter" idx="12"/>
          </p:nvPr>
        </p:nvSpPr>
        <p:spPr/>
        <p:txBody>
          <a:bodyPr/>
          <a:lstStyle>
            <a:lvl1pPr>
              <a:defRPr/>
            </a:lvl1pPr>
          </a:lstStyle>
          <a:p>
            <a:pPr>
              <a:defRPr/>
            </a:pPr>
            <a:fld id="{BC646378-2C74-4C74-8305-C7A35BB28A5D}" type="slidenum">
              <a:rPr altLang="en-US"/>
              <a:pPr>
                <a:defRPr/>
              </a:pPr>
              <a:t>‹#›</a:t>
            </a:fld>
            <a:endParaRPr lang="zh-CN" altLang="en-US"/>
          </a:p>
        </p:txBody>
      </p:sp>
    </p:spTree>
    <p:extLst>
      <p:ext uri="{BB962C8B-B14F-4D97-AF65-F5344CB8AC3E}">
        <p14:creationId xmlns:p14="http://schemas.microsoft.com/office/powerpoint/2010/main" val="9462974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0" y="905581"/>
            <a:ext cx="3123900" cy="1200150"/>
          </a:xfrm>
        </p:spPr>
        <p:txBody>
          <a:bodyPr anchor="b"/>
          <a:lstStyle>
            <a:lvl1pPr>
              <a:defRPr sz="2400">
                <a:solidFill>
                  <a:schemeClr val="tx1"/>
                </a:solidFill>
              </a:defRPr>
            </a:lvl1pPr>
          </a:lstStyle>
          <a:p>
            <a:r>
              <a:rPr lang="zh-CN" altLang="en-US" noProof="1"/>
              <a:t>单击此处编辑母版标题样式</a:t>
            </a:r>
          </a:p>
        </p:txBody>
      </p:sp>
      <p:sp>
        <p:nvSpPr>
          <p:cNvPr id="3" name="图片占位符 2"/>
          <p:cNvSpPr>
            <a:spLocks noGrp="1" noChangeAspect="1"/>
          </p:cNvSpPr>
          <p:nvPr>
            <p:ph type="pic" idx="1"/>
          </p:nvPr>
        </p:nvSpPr>
        <p:spPr>
          <a:xfrm>
            <a:off x="3888000" y="905581"/>
            <a:ext cx="4627800" cy="40527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zh-CN" altLang="en-US" noProof="1"/>
          </a:p>
        </p:txBody>
      </p:sp>
      <p:sp>
        <p:nvSpPr>
          <p:cNvPr id="4" name="文本占位符 3"/>
          <p:cNvSpPr>
            <a:spLocks noGrp="1"/>
          </p:cNvSpPr>
          <p:nvPr>
            <p:ph type="body" sz="half" idx="2"/>
          </p:nvPr>
        </p:nvSpPr>
        <p:spPr>
          <a:xfrm>
            <a:off x="629840" y="2105731"/>
            <a:ext cx="3123900" cy="2858691"/>
          </a:xfrm>
        </p:spPr>
        <p:txBody>
          <a:bodyPr/>
          <a:lstStyle>
            <a:lvl1pPr marL="0" indent="0">
              <a:buNone/>
              <a:defRPr sz="15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noProof="1"/>
              <a:t>单击此处编辑母版文本样式</a:t>
            </a:r>
          </a:p>
        </p:txBody>
      </p:sp>
      <p:sp>
        <p:nvSpPr>
          <p:cNvPr id="5" name="日期占位符 1">
            <a:extLst>
              <a:ext uri="{FF2B5EF4-FFF2-40B4-BE49-F238E27FC236}">
                <a16:creationId xmlns:a16="http://schemas.microsoft.com/office/drawing/2014/main" id="{64F9AD29-3DE3-4775-B75A-AA0EF2D2B88C}"/>
              </a:ext>
            </a:extLst>
          </p:cNvPr>
          <p:cNvSpPr>
            <a:spLocks noGrp="1"/>
          </p:cNvSpPr>
          <p:nvPr>
            <p:ph type="dt" sz="half" idx="10"/>
          </p:nvPr>
        </p:nvSpPr>
        <p:spPr/>
        <p:txBody>
          <a:bodyPr/>
          <a:lstStyle>
            <a:lvl1pPr>
              <a:defRPr/>
            </a:lvl1pPr>
          </a:lstStyle>
          <a:p>
            <a:pPr>
              <a:defRPr/>
            </a:pPr>
            <a:endParaRPr lang="zh-CN" altLang="en-US"/>
          </a:p>
        </p:txBody>
      </p:sp>
      <p:sp>
        <p:nvSpPr>
          <p:cNvPr id="6" name="页脚占位符 2">
            <a:extLst>
              <a:ext uri="{FF2B5EF4-FFF2-40B4-BE49-F238E27FC236}">
                <a16:creationId xmlns:a16="http://schemas.microsoft.com/office/drawing/2014/main" id="{9678A3F8-C5B6-42E5-B34D-2DD6DB91EC13}"/>
              </a:ext>
            </a:extLst>
          </p:cNvPr>
          <p:cNvSpPr>
            <a:spLocks noGrp="1"/>
          </p:cNvSpPr>
          <p:nvPr>
            <p:ph type="ftr" sz="quarter" idx="11"/>
          </p:nvPr>
        </p:nvSpPr>
        <p:spPr/>
        <p:txBody>
          <a:bodyPr/>
          <a:lstStyle>
            <a:lvl1pPr>
              <a:defRPr/>
            </a:lvl1pPr>
          </a:lstStyle>
          <a:p>
            <a:pPr>
              <a:defRPr/>
            </a:pPr>
            <a:endParaRPr lang="zh-CN" altLang="en-US"/>
          </a:p>
        </p:txBody>
      </p:sp>
      <p:sp>
        <p:nvSpPr>
          <p:cNvPr id="7" name="灯片编号占位符 3">
            <a:extLst>
              <a:ext uri="{FF2B5EF4-FFF2-40B4-BE49-F238E27FC236}">
                <a16:creationId xmlns:a16="http://schemas.microsoft.com/office/drawing/2014/main" id="{357B5E58-92D7-4A59-9360-D50089B147C8}"/>
              </a:ext>
            </a:extLst>
          </p:cNvPr>
          <p:cNvSpPr>
            <a:spLocks noGrp="1"/>
          </p:cNvSpPr>
          <p:nvPr>
            <p:ph type="sldNum" sz="quarter" idx="12"/>
          </p:nvPr>
        </p:nvSpPr>
        <p:spPr/>
        <p:txBody>
          <a:bodyPr/>
          <a:lstStyle>
            <a:lvl1pPr>
              <a:defRPr/>
            </a:lvl1pPr>
          </a:lstStyle>
          <a:p>
            <a:pPr>
              <a:defRPr/>
            </a:pPr>
            <a:fld id="{2F88F293-862A-4E1E-8F6F-64620CF5F6F1}" type="slidenum">
              <a:rPr altLang="en-US"/>
              <a:pPr>
                <a:defRPr/>
              </a:pPr>
              <a:t>‹#›</a:t>
            </a:fld>
            <a:endParaRPr lang="zh-CN" altLang="en-US"/>
          </a:p>
        </p:txBody>
      </p:sp>
    </p:spTree>
    <p:extLst>
      <p:ext uri="{BB962C8B-B14F-4D97-AF65-F5344CB8AC3E}">
        <p14:creationId xmlns:p14="http://schemas.microsoft.com/office/powerpoint/2010/main" val="366086201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847512" y="1003663"/>
            <a:ext cx="811211" cy="3865517"/>
          </a:xfrm>
        </p:spPr>
        <p:txBody>
          <a:bodyPr vert="eaVert">
            <a:normAutofit/>
          </a:bodyPr>
          <a:lstStyle>
            <a:lvl1pPr>
              <a:defRPr sz="2100">
                <a:solidFill>
                  <a:schemeClr val="tx1">
                    <a:lumMod val="75000"/>
                  </a:schemeClr>
                </a:solidFill>
              </a:defRPr>
            </a:lvl1pPr>
          </a:lstStyle>
          <a:p>
            <a:r>
              <a:rPr lang="zh-CN" altLang="en-US" noProof="1"/>
              <a:t>单击此处编辑母版标题样式</a:t>
            </a:r>
          </a:p>
        </p:txBody>
      </p:sp>
      <p:sp>
        <p:nvSpPr>
          <p:cNvPr id="3" name="竖排文字占位符 2"/>
          <p:cNvSpPr>
            <a:spLocks noGrp="1"/>
          </p:cNvSpPr>
          <p:nvPr>
            <p:ph type="body" orient="vert" idx="1"/>
          </p:nvPr>
        </p:nvSpPr>
        <p:spPr>
          <a:xfrm>
            <a:off x="419326" y="1003663"/>
            <a:ext cx="7284812" cy="3865517"/>
          </a:xfrm>
        </p:spPr>
        <p:txBody>
          <a:bodyPr vert="eaVert"/>
          <a:lstStyle>
            <a:lvl1pPr>
              <a:defRPr>
                <a:solidFill>
                  <a:schemeClr val="tx1">
                    <a:lumMod val="75000"/>
                  </a:schemeClr>
                </a:solidFill>
              </a:defRPr>
            </a:lvl1pPr>
            <a:lvl3pPr marL="540068">
              <a:defRPr sz="1500">
                <a:solidFill>
                  <a:schemeClr val="tx1">
                    <a:lumMod val="75000"/>
                  </a:schemeClr>
                </a:solidFill>
              </a:defRPr>
            </a:lvl3pPr>
            <a:lvl4pPr marL="810101">
              <a:defRPr sz="1350">
                <a:solidFill>
                  <a:schemeClr val="tx1">
                    <a:lumMod val="75000"/>
                  </a:schemeClr>
                </a:solidFill>
              </a:defRPr>
            </a:lvl4pPr>
            <a:lvl5pPr marL="1080135">
              <a:defRPr sz="1350">
                <a:solidFill>
                  <a:schemeClr val="tx1">
                    <a:lumMod val="75000"/>
                  </a:schemeClr>
                </a:solidFill>
              </a:defRPr>
            </a:lvl5pPr>
            <a:lvl6pPr marL="1350169">
              <a:defRPr sz="1350">
                <a:solidFill>
                  <a:schemeClr val="tx1">
                    <a:lumMod val="75000"/>
                  </a:schemeClr>
                </a:solidFill>
              </a:defRPr>
            </a:lvl6pPr>
          </a:lstStyle>
          <a:p>
            <a:pPr lvl="0"/>
            <a:r>
              <a:rPr lang="zh-CN" altLang="en-US" noProof="1"/>
              <a:t>单击此处编辑母版文本样式</a:t>
            </a:r>
          </a:p>
          <a:p>
            <a:pPr lvl="2"/>
            <a:r>
              <a:rPr lang="zh-CN" altLang="en-US" noProof="1"/>
              <a:t>第二级</a:t>
            </a:r>
          </a:p>
          <a:p>
            <a:pPr lvl="3"/>
            <a:r>
              <a:rPr lang="zh-CN" altLang="en-US" noProof="1"/>
              <a:t>第三级</a:t>
            </a:r>
          </a:p>
          <a:p>
            <a:pPr lvl="4"/>
            <a:r>
              <a:rPr lang="zh-CN" altLang="en-US" noProof="1"/>
              <a:t>第四级</a:t>
            </a:r>
          </a:p>
          <a:p>
            <a:pPr lvl="5"/>
            <a:r>
              <a:rPr lang="zh-CN" altLang="en-US" noProof="1"/>
              <a:t>第五级</a:t>
            </a:r>
          </a:p>
        </p:txBody>
      </p:sp>
      <p:sp>
        <p:nvSpPr>
          <p:cNvPr id="4" name="日期占位符 1">
            <a:extLst>
              <a:ext uri="{FF2B5EF4-FFF2-40B4-BE49-F238E27FC236}">
                <a16:creationId xmlns:a16="http://schemas.microsoft.com/office/drawing/2014/main" id="{B13351E9-6A83-42EF-9BD3-21F0F25823CE}"/>
              </a:ext>
            </a:extLst>
          </p:cNvPr>
          <p:cNvSpPr>
            <a:spLocks noGrp="1"/>
          </p:cNvSpPr>
          <p:nvPr>
            <p:ph type="dt" sz="half" idx="10"/>
          </p:nvPr>
        </p:nvSpPr>
        <p:spPr/>
        <p:txBody>
          <a:bodyPr/>
          <a:lstStyle>
            <a:lvl1pPr>
              <a:defRPr/>
            </a:lvl1pPr>
          </a:lstStyle>
          <a:p>
            <a:pPr>
              <a:defRPr/>
            </a:pPr>
            <a:endParaRPr lang="zh-CN" altLang="en-US"/>
          </a:p>
        </p:txBody>
      </p:sp>
      <p:sp>
        <p:nvSpPr>
          <p:cNvPr id="5" name="页脚占位符 2">
            <a:extLst>
              <a:ext uri="{FF2B5EF4-FFF2-40B4-BE49-F238E27FC236}">
                <a16:creationId xmlns:a16="http://schemas.microsoft.com/office/drawing/2014/main" id="{F5FA22C7-C43B-4FFA-A75F-B893757FDBBD}"/>
              </a:ext>
            </a:extLst>
          </p:cNvPr>
          <p:cNvSpPr>
            <a:spLocks noGrp="1"/>
          </p:cNvSpPr>
          <p:nvPr>
            <p:ph type="ftr" sz="quarter" idx="11"/>
          </p:nvPr>
        </p:nvSpPr>
        <p:spPr/>
        <p:txBody>
          <a:bodyPr/>
          <a:lstStyle>
            <a:lvl1pPr>
              <a:defRPr/>
            </a:lvl1pPr>
          </a:lstStyle>
          <a:p>
            <a:pPr>
              <a:defRPr/>
            </a:pPr>
            <a:endParaRPr lang="zh-CN" altLang="en-US"/>
          </a:p>
        </p:txBody>
      </p:sp>
      <p:sp>
        <p:nvSpPr>
          <p:cNvPr id="6" name="灯片编号占位符 3">
            <a:extLst>
              <a:ext uri="{FF2B5EF4-FFF2-40B4-BE49-F238E27FC236}">
                <a16:creationId xmlns:a16="http://schemas.microsoft.com/office/drawing/2014/main" id="{A17DCCED-EA89-4A3E-89E9-73E1ECFEC2E7}"/>
              </a:ext>
            </a:extLst>
          </p:cNvPr>
          <p:cNvSpPr>
            <a:spLocks noGrp="1"/>
          </p:cNvSpPr>
          <p:nvPr>
            <p:ph type="sldNum" sz="quarter" idx="12"/>
          </p:nvPr>
        </p:nvSpPr>
        <p:spPr/>
        <p:txBody>
          <a:bodyPr/>
          <a:lstStyle>
            <a:lvl1pPr>
              <a:defRPr/>
            </a:lvl1pPr>
          </a:lstStyle>
          <a:p>
            <a:pPr>
              <a:defRPr/>
            </a:pPr>
            <a:fld id="{A54B2750-17A8-4701-95C9-262C453F12E7}" type="slidenum">
              <a:rPr altLang="en-US"/>
              <a:pPr>
                <a:defRPr/>
              </a:pPr>
              <a:t>‹#›</a:t>
            </a:fld>
            <a:endParaRPr lang="zh-CN" altLang="en-US"/>
          </a:p>
        </p:txBody>
      </p:sp>
    </p:spTree>
    <p:extLst>
      <p:ext uri="{BB962C8B-B14F-4D97-AF65-F5344CB8AC3E}">
        <p14:creationId xmlns:p14="http://schemas.microsoft.com/office/powerpoint/2010/main" val="352098087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7" name="内容占位符 6"/>
          <p:cNvSpPr>
            <a:spLocks noGrp="1"/>
          </p:cNvSpPr>
          <p:nvPr>
            <p:ph sz="quarter" idx="13"/>
          </p:nvPr>
        </p:nvSpPr>
        <p:spPr>
          <a:xfrm>
            <a:off x="133946" y="920626"/>
            <a:ext cx="8876109" cy="4130278"/>
          </a:xfrm>
        </p:spPr>
        <p:txBody>
          <a:bodyPr/>
          <a:lstStyle>
            <a:lvl1pPr>
              <a:defRPr>
                <a:solidFill>
                  <a:schemeClr val="tx1">
                    <a:lumMod val="75000"/>
                  </a:schemeClr>
                </a:solidFill>
              </a:defRPr>
            </a:lvl1pPr>
            <a:lvl2pPr>
              <a:defRPr>
                <a:solidFill>
                  <a:srgbClr val="3B4355"/>
                </a:solidFill>
              </a:defRPr>
            </a:lvl2pPr>
            <a:lvl3pPr>
              <a:defRPr sz="1500">
                <a:solidFill>
                  <a:schemeClr val="tx1">
                    <a:lumMod val="75000"/>
                  </a:schemeClr>
                </a:solidFill>
              </a:defRPr>
            </a:lvl3pPr>
            <a:lvl4pPr>
              <a:defRPr sz="1350">
                <a:solidFill>
                  <a:schemeClr val="tx1">
                    <a:lumMod val="75000"/>
                  </a:schemeClr>
                </a:solidFill>
              </a:defRPr>
            </a:lvl4pPr>
            <a:lvl5pPr>
              <a:defRPr sz="1350">
                <a:solidFill>
                  <a:schemeClr val="tx1">
                    <a:lumMod val="75000"/>
                  </a:schemeClr>
                </a:solidFill>
              </a:defRPr>
            </a:lvl5pPr>
            <a:lvl6pPr>
              <a:defRPr sz="1350">
                <a:solidFill>
                  <a:schemeClr val="tx1">
                    <a:lumMod val="75000"/>
                  </a:schemeClr>
                </a:solidFill>
              </a:defRPr>
            </a:lvl6pPr>
          </a:lstStyle>
          <a:p>
            <a:pPr lvl="0"/>
            <a:r>
              <a:rPr lang="zh-CN" altLang="en-US" noProof="1"/>
              <a:t>单击此处编辑母版文本样式</a:t>
            </a:r>
          </a:p>
          <a:p>
            <a:pPr lvl="2"/>
            <a:r>
              <a:rPr lang="zh-CN" altLang="en-US" noProof="1"/>
              <a:t>第二级</a:t>
            </a:r>
          </a:p>
          <a:p>
            <a:pPr lvl="3"/>
            <a:r>
              <a:rPr lang="zh-CN" altLang="en-US" noProof="1"/>
              <a:t>第三级</a:t>
            </a:r>
          </a:p>
          <a:p>
            <a:pPr lvl="4"/>
            <a:r>
              <a:rPr lang="zh-CN" altLang="en-US" noProof="1"/>
              <a:t>第四级</a:t>
            </a:r>
          </a:p>
          <a:p>
            <a:pPr lvl="5"/>
            <a:r>
              <a:rPr lang="zh-CN" altLang="en-US" noProof="1"/>
              <a:t>第五级</a:t>
            </a:r>
          </a:p>
        </p:txBody>
      </p:sp>
      <p:sp>
        <p:nvSpPr>
          <p:cNvPr id="3" name="日期占位符 1">
            <a:extLst>
              <a:ext uri="{FF2B5EF4-FFF2-40B4-BE49-F238E27FC236}">
                <a16:creationId xmlns:a16="http://schemas.microsoft.com/office/drawing/2014/main" id="{60CAEFF3-07BD-4FB8-9171-7C5EFA489470}"/>
              </a:ext>
            </a:extLst>
          </p:cNvPr>
          <p:cNvSpPr>
            <a:spLocks noGrp="1"/>
          </p:cNvSpPr>
          <p:nvPr>
            <p:ph type="dt" sz="half" idx="14"/>
          </p:nvPr>
        </p:nvSpPr>
        <p:spPr/>
        <p:txBody>
          <a:bodyPr/>
          <a:lstStyle>
            <a:lvl1pPr>
              <a:defRPr/>
            </a:lvl1pPr>
          </a:lstStyle>
          <a:p>
            <a:pPr>
              <a:defRPr/>
            </a:pPr>
            <a:endParaRPr lang="zh-CN" altLang="en-US"/>
          </a:p>
        </p:txBody>
      </p:sp>
      <p:sp>
        <p:nvSpPr>
          <p:cNvPr id="4" name="页脚占位符 2">
            <a:extLst>
              <a:ext uri="{FF2B5EF4-FFF2-40B4-BE49-F238E27FC236}">
                <a16:creationId xmlns:a16="http://schemas.microsoft.com/office/drawing/2014/main" id="{81C63E83-B182-4EE7-B444-9F209A1B1A71}"/>
              </a:ext>
            </a:extLst>
          </p:cNvPr>
          <p:cNvSpPr>
            <a:spLocks noGrp="1"/>
          </p:cNvSpPr>
          <p:nvPr>
            <p:ph type="ftr" sz="quarter" idx="15"/>
          </p:nvPr>
        </p:nvSpPr>
        <p:spPr/>
        <p:txBody>
          <a:bodyPr/>
          <a:lstStyle>
            <a:lvl1pPr>
              <a:defRPr/>
            </a:lvl1pPr>
          </a:lstStyle>
          <a:p>
            <a:pPr>
              <a:defRPr/>
            </a:pPr>
            <a:endParaRPr lang="zh-CN" altLang="en-US"/>
          </a:p>
        </p:txBody>
      </p:sp>
      <p:sp>
        <p:nvSpPr>
          <p:cNvPr id="5" name="灯片编号占位符 3">
            <a:extLst>
              <a:ext uri="{FF2B5EF4-FFF2-40B4-BE49-F238E27FC236}">
                <a16:creationId xmlns:a16="http://schemas.microsoft.com/office/drawing/2014/main" id="{47B5F2D9-6817-446C-BCD5-A499DD2AF8A6}"/>
              </a:ext>
            </a:extLst>
          </p:cNvPr>
          <p:cNvSpPr>
            <a:spLocks noGrp="1"/>
          </p:cNvSpPr>
          <p:nvPr>
            <p:ph type="sldNum" sz="quarter" idx="16"/>
          </p:nvPr>
        </p:nvSpPr>
        <p:spPr/>
        <p:txBody>
          <a:bodyPr/>
          <a:lstStyle>
            <a:lvl1pPr>
              <a:defRPr/>
            </a:lvl1pPr>
          </a:lstStyle>
          <a:p>
            <a:pPr>
              <a:defRPr/>
            </a:pPr>
            <a:fld id="{4D51DADE-E311-4B3E-A85B-85953DE3791D}" type="slidenum">
              <a:rPr altLang="en-US"/>
              <a:pPr>
                <a:defRPr/>
              </a:pPr>
              <a:t>‹#›</a:t>
            </a:fld>
            <a:endParaRPr lang="zh-CN" altLang="en-US"/>
          </a:p>
        </p:txBody>
      </p:sp>
    </p:spTree>
    <p:extLst>
      <p:ext uri="{BB962C8B-B14F-4D97-AF65-F5344CB8AC3E}">
        <p14:creationId xmlns:p14="http://schemas.microsoft.com/office/powerpoint/2010/main" val="15608568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6_标题幻灯片">
    <p:spTree>
      <p:nvGrpSpPr>
        <p:cNvPr id="1" name=""/>
        <p:cNvGrpSpPr/>
        <p:nvPr/>
      </p:nvGrpSpPr>
      <p:grpSpPr>
        <a:xfrm>
          <a:off x="0" y="0"/>
          <a:ext cx="0" cy="0"/>
          <a:chOff x="0" y="0"/>
          <a:chExt cx="0" cy="0"/>
        </a:xfrm>
      </p:grpSpPr>
      <p:sp>
        <p:nvSpPr>
          <p:cNvPr id="7" name="Picture Placeholder 7"/>
          <p:cNvSpPr>
            <a:spLocks noGrp="1"/>
          </p:cNvSpPr>
          <p:nvPr>
            <p:ph type="pic" sz="quarter" idx="17"/>
          </p:nvPr>
        </p:nvSpPr>
        <p:spPr>
          <a:xfrm>
            <a:off x="0" y="1201410"/>
            <a:ext cx="9144000" cy="18811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lvl1pPr marL="0" indent="0">
              <a:buFontTx/>
              <a:buNone/>
              <a:defRPr lang="en-US" sz="1050">
                <a:solidFill>
                  <a:schemeClr val="tx1">
                    <a:lumMod val="85000"/>
                    <a:lumOff val="15000"/>
                  </a:schemeClr>
                </a:solidFill>
              </a:defRPr>
            </a:lvl1pPr>
          </a:lstStyle>
          <a:p>
            <a:pPr marL="0" lvl="0" algn="ctr"/>
            <a:endParaRPr lang="en-US"/>
          </a:p>
        </p:txBody>
      </p:sp>
      <p:sp>
        <p:nvSpPr>
          <p:cNvPr id="121" name="Slide Number Placeholder 5">
            <a:extLst>
              <a:ext uri="{FF2B5EF4-FFF2-40B4-BE49-F238E27FC236}">
                <a16:creationId xmlns:a16="http://schemas.microsoft.com/office/drawing/2014/main" id="{67C4579C-9306-4343-A176-B318B4BA3972}"/>
              </a:ext>
            </a:extLst>
          </p:cNvPr>
          <p:cNvSpPr>
            <a:spLocks noGrp="1"/>
          </p:cNvSpPr>
          <p:nvPr>
            <p:ph type="sldNum" sz="quarter" idx="12"/>
          </p:nvPr>
        </p:nvSpPr>
        <p:spPr>
          <a:xfrm>
            <a:off x="6855639" y="4748135"/>
            <a:ext cx="2057400" cy="273844"/>
          </a:xfrm>
        </p:spPr>
        <p:txBody>
          <a:bodyPr/>
          <a:lstStyle>
            <a:lvl1pPr>
              <a:defRPr sz="1100">
                <a:solidFill>
                  <a:schemeClr val="tx1">
                    <a:lumMod val="85000"/>
                    <a:lumOff val="15000"/>
                  </a:schemeClr>
                </a:solidFill>
                <a:latin typeface="+mj-ea"/>
                <a:ea typeface="+mj-ea"/>
              </a:defRPr>
            </a:lvl1pPr>
          </a:lstStyle>
          <a:p>
            <a:fld id="{ACBECEF1-1935-4692-9C86-5FD89D9EDF46}" type="slidenum">
              <a:rPr lang="zh-CN" altLang="en-US" smtClean="0"/>
              <a:pPr/>
              <a:t>‹#›</a:t>
            </a:fld>
            <a:endParaRPr lang="zh-CN" altLang="en-US"/>
          </a:p>
        </p:txBody>
      </p:sp>
      <p:pic>
        <p:nvPicPr>
          <p:cNvPr id="2" name="图片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622757"/>
            <a:ext cx="1770527" cy="520743"/>
          </a:xfrm>
          <a:prstGeom prst="rect">
            <a:avLst/>
          </a:prstGeom>
        </p:spPr>
      </p:pic>
    </p:spTree>
    <p:extLst>
      <p:ext uri="{BB962C8B-B14F-4D97-AF65-F5344CB8AC3E}">
        <p14:creationId xmlns:p14="http://schemas.microsoft.com/office/powerpoint/2010/main" val="27590278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标题幻灯片">
    <p:spTree>
      <p:nvGrpSpPr>
        <p:cNvPr id="1" name=""/>
        <p:cNvGrpSpPr/>
        <p:nvPr/>
      </p:nvGrpSpPr>
      <p:grpSpPr>
        <a:xfrm>
          <a:off x="0" y="0"/>
          <a:ext cx="0" cy="0"/>
          <a:chOff x="0" y="0"/>
          <a:chExt cx="0" cy="0"/>
        </a:xfrm>
      </p:grpSpPr>
      <p:sp>
        <p:nvSpPr>
          <p:cNvPr id="8" name="Picture Placeholder 7"/>
          <p:cNvSpPr>
            <a:spLocks noGrp="1"/>
          </p:cNvSpPr>
          <p:nvPr>
            <p:ph type="pic" sz="quarter" idx="18"/>
          </p:nvPr>
        </p:nvSpPr>
        <p:spPr>
          <a:xfrm>
            <a:off x="178827" y="1314255"/>
            <a:ext cx="2078405" cy="1421081"/>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lvl1pPr marL="0" indent="0">
              <a:buFontTx/>
              <a:buNone/>
              <a:defRPr lang="en-US" sz="1050">
                <a:solidFill>
                  <a:schemeClr val="tx1">
                    <a:lumMod val="85000"/>
                    <a:lumOff val="15000"/>
                  </a:schemeClr>
                </a:solidFill>
              </a:defRPr>
            </a:lvl1pPr>
          </a:lstStyle>
          <a:p>
            <a:pPr marL="0" lvl="0" algn="ctr"/>
            <a:endParaRPr lang="en-US"/>
          </a:p>
        </p:txBody>
      </p:sp>
      <p:sp>
        <p:nvSpPr>
          <p:cNvPr id="130" name="Slide Number Placeholder 5">
            <a:extLst>
              <a:ext uri="{FF2B5EF4-FFF2-40B4-BE49-F238E27FC236}">
                <a16:creationId xmlns:a16="http://schemas.microsoft.com/office/drawing/2014/main" id="{FC7F4D20-8726-4020-962B-4777058CFE6B}"/>
              </a:ext>
            </a:extLst>
          </p:cNvPr>
          <p:cNvSpPr>
            <a:spLocks noGrp="1"/>
          </p:cNvSpPr>
          <p:nvPr>
            <p:ph type="sldNum" sz="quarter" idx="12"/>
          </p:nvPr>
        </p:nvSpPr>
        <p:spPr>
          <a:xfrm>
            <a:off x="6847529" y="4747679"/>
            <a:ext cx="2057400" cy="273844"/>
          </a:xfrm>
        </p:spPr>
        <p:txBody>
          <a:bodyPr/>
          <a:lstStyle>
            <a:lvl1pPr>
              <a:defRPr sz="1100">
                <a:solidFill>
                  <a:schemeClr val="tx1">
                    <a:lumMod val="85000"/>
                    <a:lumOff val="15000"/>
                  </a:schemeClr>
                </a:solidFill>
                <a:latin typeface="+mj-ea"/>
                <a:ea typeface="+mj-ea"/>
              </a:defRPr>
            </a:lvl1pPr>
          </a:lstStyle>
          <a:p>
            <a:fld id="{ACBECEF1-1935-4692-9C86-5FD89D9EDF46}" type="slidenum">
              <a:rPr lang="zh-CN" altLang="en-US" smtClean="0"/>
              <a:pPr/>
              <a:t>‹#›</a:t>
            </a:fld>
            <a:endParaRPr lang="zh-CN" altLang="en-US"/>
          </a:p>
        </p:txBody>
      </p:sp>
      <p:sp>
        <p:nvSpPr>
          <p:cNvPr id="131" name="Picture Placeholder 7">
            <a:extLst>
              <a:ext uri="{FF2B5EF4-FFF2-40B4-BE49-F238E27FC236}">
                <a16:creationId xmlns:a16="http://schemas.microsoft.com/office/drawing/2014/main" id="{920F9D10-CBBF-4F31-AFC2-65F0219CE2A2}"/>
              </a:ext>
            </a:extLst>
          </p:cNvPr>
          <p:cNvSpPr>
            <a:spLocks noGrp="1"/>
          </p:cNvSpPr>
          <p:nvPr>
            <p:ph type="pic" sz="quarter" idx="19"/>
          </p:nvPr>
        </p:nvSpPr>
        <p:spPr>
          <a:xfrm>
            <a:off x="2423806" y="2803690"/>
            <a:ext cx="2078405" cy="1421081"/>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lvl1pPr marL="0" indent="0">
              <a:buFontTx/>
              <a:buNone/>
              <a:defRPr lang="en-US" sz="1050">
                <a:solidFill>
                  <a:schemeClr val="tx1">
                    <a:lumMod val="85000"/>
                    <a:lumOff val="15000"/>
                  </a:schemeClr>
                </a:solidFill>
              </a:defRPr>
            </a:lvl1pPr>
          </a:lstStyle>
          <a:p>
            <a:pPr marL="0" lvl="0" algn="ctr"/>
            <a:endParaRPr lang="en-US"/>
          </a:p>
        </p:txBody>
      </p:sp>
      <p:sp>
        <p:nvSpPr>
          <p:cNvPr id="133" name="Picture Placeholder 7">
            <a:extLst>
              <a:ext uri="{FF2B5EF4-FFF2-40B4-BE49-F238E27FC236}">
                <a16:creationId xmlns:a16="http://schemas.microsoft.com/office/drawing/2014/main" id="{39885A85-BAAF-432A-BE99-23ED1CDC4A35}"/>
              </a:ext>
            </a:extLst>
          </p:cNvPr>
          <p:cNvSpPr>
            <a:spLocks noGrp="1"/>
          </p:cNvSpPr>
          <p:nvPr>
            <p:ph type="pic" sz="quarter" idx="20"/>
          </p:nvPr>
        </p:nvSpPr>
        <p:spPr>
          <a:xfrm>
            <a:off x="4668785" y="1314255"/>
            <a:ext cx="2078405" cy="1421081"/>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lvl1pPr marL="0" indent="0">
              <a:buFontTx/>
              <a:buNone/>
              <a:defRPr lang="en-US" sz="1050">
                <a:solidFill>
                  <a:schemeClr val="tx1">
                    <a:lumMod val="85000"/>
                    <a:lumOff val="15000"/>
                  </a:schemeClr>
                </a:solidFill>
              </a:defRPr>
            </a:lvl1pPr>
          </a:lstStyle>
          <a:p>
            <a:pPr marL="0" lvl="0" algn="ctr"/>
            <a:endParaRPr lang="en-US"/>
          </a:p>
        </p:txBody>
      </p:sp>
      <p:sp>
        <p:nvSpPr>
          <p:cNvPr id="135" name="Picture Placeholder 7">
            <a:extLst>
              <a:ext uri="{FF2B5EF4-FFF2-40B4-BE49-F238E27FC236}">
                <a16:creationId xmlns:a16="http://schemas.microsoft.com/office/drawing/2014/main" id="{5D863B0D-2626-4359-9DFB-B79D8DA1895E}"/>
              </a:ext>
            </a:extLst>
          </p:cNvPr>
          <p:cNvSpPr>
            <a:spLocks noGrp="1"/>
          </p:cNvSpPr>
          <p:nvPr>
            <p:ph type="pic" sz="quarter" idx="21"/>
          </p:nvPr>
        </p:nvSpPr>
        <p:spPr>
          <a:xfrm>
            <a:off x="6913764" y="2803690"/>
            <a:ext cx="2078405" cy="1421081"/>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lvl1pPr marL="0" indent="0">
              <a:buFontTx/>
              <a:buNone/>
              <a:defRPr lang="en-US" sz="1050">
                <a:solidFill>
                  <a:schemeClr val="tx1">
                    <a:lumMod val="85000"/>
                    <a:lumOff val="15000"/>
                  </a:schemeClr>
                </a:solidFill>
              </a:defRPr>
            </a:lvl1pPr>
          </a:lstStyle>
          <a:p>
            <a:pPr marL="0" lvl="0" algn="ctr"/>
            <a:endParaRPr lang="en-US"/>
          </a:p>
        </p:txBody>
      </p:sp>
      <p:grpSp>
        <p:nvGrpSpPr>
          <p:cNvPr id="38" name="组合 37">
            <a:extLst>
              <a:ext uri="{FF2B5EF4-FFF2-40B4-BE49-F238E27FC236}">
                <a16:creationId xmlns:a16="http://schemas.microsoft.com/office/drawing/2014/main" id="{E717DBFF-001B-4026-AB07-BE514B6903F9}"/>
              </a:ext>
            </a:extLst>
          </p:cNvPr>
          <p:cNvGrpSpPr/>
          <p:nvPr userDrawn="1"/>
        </p:nvGrpSpPr>
        <p:grpSpPr>
          <a:xfrm>
            <a:off x="207378" y="4666267"/>
            <a:ext cx="1253123" cy="407703"/>
            <a:chOff x="3302807" y="1034911"/>
            <a:chExt cx="2457878" cy="799669"/>
          </a:xfrm>
          <a:solidFill>
            <a:schemeClr val="accent1"/>
          </a:solidFill>
        </p:grpSpPr>
        <p:sp>
          <p:nvSpPr>
            <p:cNvPr id="39" name="íṡḷîḍê">
              <a:extLst>
                <a:ext uri="{FF2B5EF4-FFF2-40B4-BE49-F238E27FC236}">
                  <a16:creationId xmlns:a16="http://schemas.microsoft.com/office/drawing/2014/main" id="{0DD47574-FF2D-45D6-BA61-3732DA82D113}"/>
                </a:ext>
              </a:extLst>
            </p:cNvPr>
            <p:cNvSpPr/>
            <p:nvPr/>
          </p:nvSpPr>
          <p:spPr bwMode="auto">
            <a:xfrm>
              <a:off x="3518669" y="1287918"/>
              <a:ext cx="364442" cy="336408"/>
            </a:xfrm>
            <a:custGeom>
              <a:avLst/>
              <a:gdLst>
                <a:gd name="T0" fmla="*/ 154 w 159"/>
                <a:gd name="T1" fmla="*/ 43 h 146"/>
                <a:gd name="T2" fmla="*/ 133 w 159"/>
                <a:gd name="T3" fmla="*/ 41 h 146"/>
                <a:gd name="T4" fmla="*/ 159 w 159"/>
                <a:gd name="T5" fmla="*/ 25 h 146"/>
                <a:gd name="T6" fmla="*/ 133 w 159"/>
                <a:gd name="T7" fmla="*/ 24 h 146"/>
                <a:gd name="T8" fmla="*/ 97 w 159"/>
                <a:gd name="T9" fmla="*/ 38 h 146"/>
                <a:gd name="T10" fmla="*/ 106 w 159"/>
                <a:gd name="T11" fmla="*/ 24 h 146"/>
                <a:gd name="T12" fmla="*/ 72 w 159"/>
                <a:gd name="T13" fmla="*/ 34 h 146"/>
                <a:gd name="T14" fmla="*/ 66 w 159"/>
                <a:gd name="T15" fmla="*/ 36 h 146"/>
                <a:gd name="T16" fmla="*/ 0 w 159"/>
                <a:gd name="T17" fmla="*/ 23 h 146"/>
                <a:gd name="T18" fmla="*/ 28 w 159"/>
                <a:gd name="T19" fmla="*/ 34 h 146"/>
                <a:gd name="T20" fmla="*/ 30 w 159"/>
                <a:gd name="T21" fmla="*/ 41 h 146"/>
                <a:gd name="T22" fmla="*/ 11 w 159"/>
                <a:gd name="T23" fmla="*/ 40 h 146"/>
                <a:gd name="T24" fmla="*/ 41 w 159"/>
                <a:gd name="T25" fmla="*/ 60 h 146"/>
                <a:gd name="T26" fmla="*/ 24 w 159"/>
                <a:gd name="T27" fmla="*/ 60 h 146"/>
                <a:gd name="T28" fmla="*/ 46 w 159"/>
                <a:gd name="T29" fmla="*/ 79 h 146"/>
                <a:gd name="T30" fmla="*/ 35 w 159"/>
                <a:gd name="T31" fmla="*/ 78 h 146"/>
                <a:gd name="T32" fmla="*/ 54 w 159"/>
                <a:gd name="T33" fmla="*/ 92 h 146"/>
                <a:gd name="T34" fmla="*/ 54 w 159"/>
                <a:gd name="T35" fmla="*/ 96 h 146"/>
                <a:gd name="T36" fmla="*/ 46 w 159"/>
                <a:gd name="T37" fmla="*/ 96 h 146"/>
                <a:gd name="T38" fmla="*/ 64 w 159"/>
                <a:gd name="T39" fmla="*/ 108 h 146"/>
                <a:gd name="T40" fmla="*/ 64 w 159"/>
                <a:gd name="T41" fmla="*/ 114 h 146"/>
                <a:gd name="T42" fmla="*/ 60 w 159"/>
                <a:gd name="T43" fmla="*/ 115 h 146"/>
                <a:gd name="T44" fmla="*/ 81 w 159"/>
                <a:gd name="T45" fmla="*/ 146 h 146"/>
                <a:gd name="T46" fmla="*/ 103 w 159"/>
                <a:gd name="T47" fmla="*/ 117 h 146"/>
                <a:gd name="T48" fmla="*/ 98 w 159"/>
                <a:gd name="T49" fmla="*/ 114 h 146"/>
                <a:gd name="T50" fmla="*/ 99 w 159"/>
                <a:gd name="T51" fmla="*/ 107 h 146"/>
                <a:gd name="T52" fmla="*/ 115 w 159"/>
                <a:gd name="T53" fmla="*/ 97 h 146"/>
                <a:gd name="T54" fmla="*/ 112 w 159"/>
                <a:gd name="T55" fmla="*/ 92 h 146"/>
                <a:gd name="T56" fmla="*/ 131 w 159"/>
                <a:gd name="T57" fmla="*/ 79 h 146"/>
                <a:gd name="T58" fmla="*/ 119 w 159"/>
                <a:gd name="T59" fmla="*/ 79 h 146"/>
                <a:gd name="T60" fmla="*/ 117 w 159"/>
                <a:gd name="T61" fmla="*/ 75 h 146"/>
                <a:gd name="T62" fmla="*/ 141 w 159"/>
                <a:gd name="T63" fmla="*/ 59 h 146"/>
                <a:gd name="T64" fmla="*/ 125 w 159"/>
                <a:gd name="T65" fmla="*/ 58 h 146"/>
                <a:gd name="T66" fmla="*/ 124 w 159"/>
                <a:gd name="T67" fmla="*/ 54 h 146"/>
                <a:gd name="T68" fmla="*/ 154 w 159"/>
                <a:gd name="T69" fmla="*/ 43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59" h="146">
                  <a:moveTo>
                    <a:pt x="154" y="43"/>
                  </a:moveTo>
                  <a:cubicBezTo>
                    <a:pt x="133" y="41"/>
                    <a:pt x="133" y="41"/>
                    <a:pt x="133" y="41"/>
                  </a:cubicBezTo>
                  <a:cubicBezTo>
                    <a:pt x="137" y="34"/>
                    <a:pt x="155" y="37"/>
                    <a:pt x="159" y="25"/>
                  </a:cubicBezTo>
                  <a:cubicBezTo>
                    <a:pt x="133" y="24"/>
                    <a:pt x="133" y="24"/>
                    <a:pt x="133" y="24"/>
                  </a:cubicBezTo>
                  <a:cubicBezTo>
                    <a:pt x="114" y="21"/>
                    <a:pt x="107" y="39"/>
                    <a:pt x="97" y="38"/>
                  </a:cubicBezTo>
                  <a:cubicBezTo>
                    <a:pt x="88" y="29"/>
                    <a:pt x="100" y="28"/>
                    <a:pt x="106" y="24"/>
                  </a:cubicBezTo>
                  <a:cubicBezTo>
                    <a:pt x="80" y="0"/>
                    <a:pt x="72" y="32"/>
                    <a:pt x="72" y="34"/>
                  </a:cubicBezTo>
                  <a:cubicBezTo>
                    <a:pt x="71" y="37"/>
                    <a:pt x="68" y="38"/>
                    <a:pt x="66" y="36"/>
                  </a:cubicBezTo>
                  <a:cubicBezTo>
                    <a:pt x="58" y="12"/>
                    <a:pt x="33" y="22"/>
                    <a:pt x="0" y="23"/>
                  </a:cubicBezTo>
                  <a:cubicBezTo>
                    <a:pt x="8" y="31"/>
                    <a:pt x="17" y="32"/>
                    <a:pt x="28" y="34"/>
                  </a:cubicBezTo>
                  <a:cubicBezTo>
                    <a:pt x="30" y="36"/>
                    <a:pt x="32" y="38"/>
                    <a:pt x="30" y="41"/>
                  </a:cubicBezTo>
                  <a:cubicBezTo>
                    <a:pt x="11" y="40"/>
                    <a:pt x="11" y="40"/>
                    <a:pt x="11" y="40"/>
                  </a:cubicBezTo>
                  <a:cubicBezTo>
                    <a:pt x="19" y="58"/>
                    <a:pt x="35" y="49"/>
                    <a:pt x="41" y="60"/>
                  </a:cubicBezTo>
                  <a:cubicBezTo>
                    <a:pt x="24" y="60"/>
                    <a:pt x="24" y="60"/>
                    <a:pt x="24" y="60"/>
                  </a:cubicBezTo>
                  <a:cubicBezTo>
                    <a:pt x="25" y="75"/>
                    <a:pt x="41" y="68"/>
                    <a:pt x="46" y="79"/>
                  </a:cubicBezTo>
                  <a:cubicBezTo>
                    <a:pt x="35" y="78"/>
                    <a:pt x="35" y="78"/>
                    <a:pt x="35" y="78"/>
                  </a:cubicBezTo>
                  <a:cubicBezTo>
                    <a:pt x="40" y="90"/>
                    <a:pt x="48" y="91"/>
                    <a:pt x="54" y="92"/>
                  </a:cubicBezTo>
                  <a:cubicBezTo>
                    <a:pt x="54" y="96"/>
                    <a:pt x="54" y="96"/>
                    <a:pt x="54" y="96"/>
                  </a:cubicBezTo>
                  <a:cubicBezTo>
                    <a:pt x="46" y="96"/>
                    <a:pt x="46" y="96"/>
                    <a:pt x="46" y="96"/>
                  </a:cubicBezTo>
                  <a:cubicBezTo>
                    <a:pt x="46" y="104"/>
                    <a:pt x="57" y="109"/>
                    <a:pt x="64" y="108"/>
                  </a:cubicBezTo>
                  <a:cubicBezTo>
                    <a:pt x="64" y="114"/>
                    <a:pt x="64" y="114"/>
                    <a:pt x="64" y="114"/>
                  </a:cubicBezTo>
                  <a:cubicBezTo>
                    <a:pt x="60" y="115"/>
                    <a:pt x="60" y="115"/>
                    <a:pt x="60" y="115"/>
                  </a:cubicBezTo>
                  <a:cubicBezTo>
                    <a:pt x="81" y="146"/>
                    <a:pt x="81" y="146"/>
                    <a:pt x="81" y="146"/>
                  </a:cubicBezTo>
                  <a:cubicBezTo>
                    <a:pt x="103" y="117"/>
                    <a:pt x="103" y="117"/>
                    <a:pt x="103" y="117"/>
                  </a:cubicBezTo>
                  <a:cubicBezTo>
                    <a:pt x="98" y="114"/>
                    <a:pt x="98" y="114"/>
                    <a:pt x="98" y="114"/>
                  </a:cubicBezTo>
                  <a:cubicBezTo>
                    <a:pt x="99" y="107"/>
                    <a:pt x="99" y="107"/>
                    <a:pt x="99" y="107"/>
                  </a:cubicBezTo>
                  <a:cubicBezTo>
                    <a:pt x="105" y="108"/>
                    <a:pt x="111" y="106"/>
                    <a:pt x="115" y="97"/>
                  </a:cubicBezTo>
                  <a:cubicBezTo>
                    <a:pt x="114" y="95"/>
                    <a:pt x="99" y="99"/>
                    <a:pt x="112" y="92"/>
                  </a:cubicBezTo>
                  <a:cubicBezTo>
                    <a:pt x="120" y="91"/>
                    <a:pt x="125" y="85"/>
                    <a:pt x="131" y="79"/>
                  </a:cubicBezTo>
                  <a:cubicBezTo>
                    <a:pt x="119" y="79"/>
                    <a:pt x="119" y="79"/>
                    <a:pt x="119" y="79"/>
                  </a:cubicBezTo>
                  <a:cubicBezTo>
                    <a:pt x="117" y="78"/>
                    <a:pt x="116" y="76"/>
                    <a:pt x="117" y="75"/>
                  </a:cubicBezTo>
                  <a:cubicBezTo>
                    <a:pt x="125" y="74"/>
                    <a:pt x="137" y="70"/>
                    <a:pt x="141" y="59"/>
                  </a:cubicBezTo>
                  <a:cubicBezTo>
                    <a:pt x="125" y="58"/>
                    <a:pt x="125" y="58"/>
                    <a:pt x="125" y="58"/>
                  </a:cubicBezTo>
                  <a:cubicBezTo>
                    <a:pt x="122" y="57"/>
                    <a:pt x="123" y="55"/>
                    <a:pt x="124" y="54"/>
                  </a:cubicBezTo>
                  <a:cubicBezTo>
                    <a:pt x="134" y="54"/>
                    <a:pt x="145" y="50"/>
                    <a:pt x="154"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40" name="íŝḻiḍè">
              <a:extLst>
                <a:ext uri="{FF2B5EF4-FFF2-40B4-BE49-F238E27FC236}">
                  <a16:creationId xmlns:a16="http://schemas.microsoft.com/office/drawing/2014/main" id="{A9004421-430D-4FCC-B51B-EEAB610D1B88}"/>
                </a:ext>
              </a:extLst>
            </p:cNvPr>
            <p:cNvSpPr/>
            <p:nvPr/>
          </p:nvSpPr>
          <p:spPr bwMode="auto">
            <a:xfrm>
              <a:off x="3344157" y="1504480"/>
              <a:ext cx="93914" cy="74290"/>
            </a:xfrm>
            <a:custGeom>
              <a:avLst/>
              <a:gdLst>
                <a:gd name="T0" fmla="*/ 6 w 41"/>
                <a:gd name="T1" fmla="*/ 15 h 32"/>
                <a:gd name="T2" fmla="*/ 9 w 41"/>
                <a:gd name="T3" fmla="*/ 16 h 32"/>
                <a:gd name="T4" fmla="*/ 37 w 41"/>
                <a:gd name="T5" fmla="*/ 18 h 32"/>
                <a:gd name="T6" fmla="*/ 41 w 41"/>
                <a:gd name="T7" fmla="*/ 16 h 32"/>
                <a:gd name="T8" fmla="*/ 32 w 41"/>
                <a:gd name="T9" fmla="*/ 0 h 32"/>
                <a:gd name="T10" fmla="*/ 28 w 41"/>
                <a:gd name="T11" fmla="*/ 1 h 32"/>
                <a:gd name="T12" fmla="*/ 35 w 41"/>
                <a:gd name="T13" fmla="*/ 14 h 32"/>
                <a:gd name="T14" fmla="*/ 30 w 41"/>
                <a:gd name="T15" fmla="*/ 13 h 32"/>
                <a:gd name="T16" fmla="*/ 4 w 41"/>
                <a:gd name="T17" fmla="*/ 12 h 32"/>
                <a:gd name="T18" fmla="*/ 0 w 41"/>
                <a:gd name="T19" fmla="*/ 14 h 32"/>
                <a:gd name="T20" fmla="*/ 10 w 41"/>
                <a:gd name="T21" fmla="*/ 32 h 32"/>
                <a:gd name="T22" fmla="*/ 14 w 41"/>
                <a:gd name="T23" fmla="*/ 30 h 32"/>
                <a:gd name="T24" fmla="*/ 6 w 41"/>
                <a:gd name="T25" fmla="*/ 1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 h="32">
                  <a:moveTo>
                    <a:pt x="6" y="15"/>
                  </a:moveTo>
                  <a:cubicBezTo>
                    <a:pt x="9" y="16"/>
                    <a:pt x="9" y="16"/>
                    <a:pt x="9" y="16"/>
                  </a:cubicBezTo>
                  <a:cubicBezTo>
                    <a:pt x="37" y="18"/>
                    <a:pt x="37" y="18"/>
                    <a:pt x="37" y="18"/>
                  </a:cubicBezTo>
                  <a:cubicBezTo>
                    <a:pt x="41" y="16"/>
                    <a:pt x="41" y="16"/>
                    <a:pt x="41" y="16"/>
                  </a:cubicBezTo>
                  <a:cubicBezTo>
                    <a:pt x="32" y="0"/>
                    <a:pt x="32" y="0"/>
                    <a:pt x="32" y="0"/>
                  </a:cubicBezTo>
                  <a:cubicBezTo>
                    <a:pt x="28" y="1"/>
                    <a:pt x="28" y="1"/>
                    <a:pt x="28" y="1"/>
                  </a:cubicBezTo>
                  <a:cubicBezTo>
                    <a:pt x="35" y="14"/>
                    <a:pt x="35" y="14"/>
                    <a:pt x="35" y="14"/>
                  </a:cubicBezTo>
                  <a:cubicBezTo>
                    <a:pt x="34" y="14"/>
                    <a:pt x="32" y="14"/>
                    <a:pt x="30" y="13"/>
                  </a:cubicBezTo>
                  <a:cubicBezTo>
                    <a:pt x="4" y="12"/>
                    <a:pt x="4" y="12"/>
                    <a:pt x="4" y="12"/>
                  </a:cubicBezTo>
                  <a:cubicBezTo>
                    <a:pt x="0" y="14"/>
                    <a:pt x="0" y="14"/>
                    <a:pt x="0" y="14"/>
                  </a:cubicBezTo>
                  <a:cubicBezTo>
                    <a:pt x="10" y="32"/>
                    <a:pt x="10" y="32"/>
                    <a:pt x="10" y="32"/>
                  </a:cubicBezTo>
                  <a:cubicBezTo>
                    <a:pt x="14" y="30"/>
                    <a:pt x="14" y="30"/>
                    <a:pt x="14" y="30"/>
                  </a:cubicBezTo>
                  <a:lnTo>
                    <a:pt x="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41" name="îS1iďê">
              <a:extLst>
                <a:ext uri="{FF2B5EF4-FFF2-40B4-BE49-F238E27FC236}">
                  <a16:creationId xmlns:a16="http://schemas.microsoft.com/office/drawing/2014/main" id="{DEB657F6-0359-4123-815D-60EE29D726DE}"/>
                </a:ext>
              </a:extLst>
            </p:cNvPr>
            <p:cNvSpPr/>
            <p:nvPr/>
          </p:nvSpPr>
          <p:spPr bwMode="auto">
            <a:xfrm>
              <a:off x="3369388" y="1550736"/>
              <a:ext cx="91811" cy="71487"/>
            </a:xfrm>
            <a:custGeom>
              <a:avLst/>
              <a:gdLst>
                <a:gd name="T0" fmla="*/ 128 w 131"/>
                <a:gd name="T1" fmla="*/ 46 h 102"/>
                <a:gd name="T2" fmla="*/ 85 w 131"/>
                <a:gd name="T3" fmla="*/ 66 h 102"/>
                <a:gd name="T4" fmla="*/ 66 w 131"/>
                <a:gd name="T5" fmla="*/ 30 h 102"/>
                <a:gd name="T6" fmla="*/ 108 w 131"/>
                <a:gd name="T7" fmla="*/ 10 h 102"/>
                <a:gd name="T8" fmla="*/ 105 w 131"/>
                <a:gd name="T9" fmla="*/ 0 h 102"/>
                <a:gd name="T10" fmla="*/ 0 w 131"/>
                <a:gd name="T11" fmla="*/ 46 h 102"/>
                <a:gd name="T12" fmla="*/ 7 w 131"/>
                <a:gd name="T13" fmla="*/ 56 h 102"/>
                <a:gd name="T14" fmla="*/ 56 w 131"/>
                <a:gd name="T15" fmla="*/ 33 h 102"/>
                <a:gd name="T16" fmla="*/ 72 w 131"/>
                <a:gd name="T17" fmla="*/ 73 h 102"/>
                <a:gd name="T18" fmla="*/ 23 w 131"/>
                <a:gd name="T19" fmla="*/ 92 h 102"/>
                <a:gd name="T20" fmla="*/ 30 w 131"/>
                <a:gd name="T21" fmla="*/ 102 h 102"/>
                <a:gd name="T22" fmla="*/ 131 w 131"/>
                <a:gd name="T23" fmla="*/ 56 h 102"/>
                <a:gd name="T24" fmla="*/ 128 w 131"/>
                <a:gd name="T25" fmla="*/ 46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1" h="102">
                  <a:moveTo>
                    <a:pt x="128" y="46"/>
                  </a:moveTo>
                  <a:lnTo>
                    <a:pt x="85" y="66"/>
                  </a:lnTo>
                  <a:lnTo>
                    <a:pt x="66" y="30"/>
                  </a:lnTo>
                  <a:lnTo>
                    <a:pt x="108" y="10"/>
                  </a:lnTo>
                  <a:lnTo>
                    <a:pt x="105" y="0"/>
                  </a:lnTo>
                  <a:lnTo>
                    <a:pt x="0" y="46"/>
                  </a:lnTo>
                  <a:lnTo>
                    <a:pt x="7" y="56"/>
                  </a:lnTo>
                  <a:lnTo>
                    <a:pt x="56" y="33"/>
                  </a:lnTo>
                  <a:lnTo>
                    <a:pt x="72" y="73"/>
                  </a:lnTo>
                  <a:lnTo>
                    <a:pt x="23" y="92"/>
                  </a:lnTo>
                  <a:lnTo>
                    <a:pt x="30" y="102"/>
                  </a:lnTo>
                  <a:lnTo>
                    <a:pt x="131" y="56"/>
                  </a:lnTo>
                  <a:lnTo>
                    <a:pt x="128" y="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42" name="i$ḷíḓe">
              <a:extLst>
                <a:ext uri="{FF2B5EF4-FFF2-40B4-BE49-F238E27FC236}">
                  <a16:creationId xmlns:a16="http://schemas.microsoft.com/office/drawing/2014/main" id="{73EEC3DC-7C79-4752-8030-7D721924B3F3}"/>
                </a:ext>
              </a:extLst>
            </p:cNvPr>
            <p:cNvSpPr/>
            <p:nvPr/>
          </p:nvSpPr>
          <p:spPr bwMode="auto">
            <a:xfrm>
              <a:off x="3394618" y="1599095"/>
              <a:ext cx="91811" cy="71487"/>
            </a:xfrm>
            <a:custGeom>
              <a:avLst/>
              <a:gdLst>
                <a:gd name="T0" fmla="*/ 72 w 131"/>
                <a:gd name="T1" fmla="*/ 76 h 102"/>
                <a:gd name="T2" fmla="*/ 85 w 131"/>
                <a:gd name="T3" fmla="*/ 69 h 102"/>
                <a:gd name="T4" fmla="*/ 66 w 131"/>
                <a:gd name="T5" fmla="*/ 30 h 102"/>
                <a:gd name="T6" fmla="*/ 98 w 131"/>
                <a:gd name="T7" fmla="*/ 17 h 102"/>
                <a:gd name="T8" fmla="*/ 118 w 131"/>
                <a:gd name="T9" fmla="*/ 56 h 102"/>
                <a:gd name="T10" fmla="*/ 131 w 131"/>
                <a:gd name="T11" fmla="*/ 53 h 102"/>
                <a:gd name="T12" fmla="*/ 105 w 131"/>
                <a:gd name="T13" fmla="*/ 0 h 102"/>
                <a:gd name="T14" fmla="*/ 0 w 131"/>
                <a:gd name="T15" fmla="*/ 50 h 102"/>
                <a:gd name="T16" fmla="*/ 30 w 131"/>
                <a:gd name="T17" fmla="*/ 102 h 102"/>
                <a:gd name="T18" fmla="*/ 39 w 131"/>
                <a:gd name="T19" fmla="*/ 96 h 102"/>
                <a:gd name="T20" fmla="*/ 20 w 131"/>
                <a:gd name="T21" fmla="*/ 53 h 102"/>
                <a:gd name="T22" fmla="*/ 52 w 131"/>
                <a:gd name="T23" fmla="*/ 36 h 102"/>
                <a:gd name="T24" fmla="*/ 72 w 131"/>
                <a:gd name="T25" fmla="*/ 76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1" h="102">
                  <a:moveTo>
                    <a:pt x="72" y="76"/>
                  </a:moveTo>
                  <a:lnTo>
                    <a:pt x="85" y="69"/>
                  </a:lnTo>
                  <a:lnTo>
                    <a:pt x="66" y="30"/>
                  </a:lnTo>
                  <a:lnTo>
                    <a:pt x="98" y="17"/>
                  </a:lnTo>
                  <a:lnTo>
                    <a:pt x="118" y="56"/>
                  </a:lnTo>
                  <a:lnTo>
                    <a:pt x="131" y="53"/>
                  </a:lnTo>
                  <a:lnTo>
                    <a:pt x="105" y="0"/>
                  </a:lnTo>
                  <a:lnTo>
                    <a:pt x="0" y="50"/>
                  </a:lnTo>
                  <a:lnTo>
                    <a:pt x="30" y="102"/>
                  </a:lnTo>
                  <a:lnTo>
                    <a:pt x="39" y="96"/>
                  </a:lnTo>
                  <a:lnTo>
                    <a:pt x="20" y="53"/>
                  </a:lnTo>
                  <a:lnTo>
                    <a:pt x="52" y="36"/>
                  </a:lnTo>
                  <a:lnTo>
                    <a:pt x="72" y="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43" name="îş1íḍé">
              <a:extLst>
                <a:ext uri="{FF2B5EF4-FFF2-40B4-BE49-F238E27FC236}">
                  <a16:creationId xmlns:a16="http://schemas.microsoft.com/office/drawing/2014/main" id="{44CA786F-3834-4818-8127-BA1156C605B3}"/>
                </a:ext>
              </a:extLst>
            </p:cNvPr>
            <p:cNvSpPr/>
            <p:nvPr/>
          </p:nvSpPr>
          <p:spPr bwMode="auto">
            <a:xfrm>
              <a:off x="3431063" y="1647453"/>
              <a:ext cx="73589" cy="53265"/>
            </a:xfrm>
            <a:custGeom>
              <a:avLst/>
              <a:gdLst>
                <a:gd name="T0" fmla="*/ 32 w 32"/>
                <a:gd name="T1" fmla="*/ 3 h 23"/>
                <a:gd name="T2" fmla="*/ 30 w 32"/>
                <a:gd name="T3" fmla="*/ 0 h 23"/>
                <a:gd name="T4" fmla="*/ 13 w 32"/>
                <a:gd name="T5" fmla="*/ 16 h 23"/>
                <a:gd name="T6" fmla="*/ 10 w 32"/>
                <a:gd name="T7" fmla="*/ 19 h 23"/>
                <a:gd name="T8" fmla="*/ 7 w 32"/>
                <a:gd name="T9" fmla="*/ 20 h 23"/>
                <a:gd name="T10" fmla="*/ 5 w 32"/>
                <a:gd name="T11" fmla="*/ 19 h 23"/>
                <a:gd name="T12" fmla="*/ 4 w 32"/>
                <a:gd name="T13" fmla="*/ 16 h 23"/>
                <a:gd name="T14" fmla="*/ 7 w 32"/>
                <a:gd name="T15" fmla="*/ 11 h 23"/>
                <a:gd name="T16" fmla="*/ 5 w 32"/>
                <a:gd name="T17" fmla="*/ 10 h 23"/>
                <a:gd name="T18" fmla="*/ 0 w 32"/>
                <a:gd name="T19" fmla="*/ 16 h 23"/>
                <a:gd name="T20" fmla="*/ 2 w 32"/>
                <a:gd name="T21" fmla="*/ 21 h 23"/>
                <a:gd name="T22" fmla="*/ 6 w 32"/>
                <a:gd name="T23" fmla="*/ 23 h 23"/>
                <a:gd name="T24" fmla="*/ 10 w 32"/>
                <a:gd name="T25" fmla="*/ 22 h 23"/>
                <a:gd name="T26" fmla="*/ 15 w 32"/>
                <a:gd name="T27" fmla="*/ 18 h 23"/>
                <a:gd name="T28" fmla="*/ 32 w 32"/>
                <a:gd name="T29" fmla="*/ 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 h="23">
                  <a:moveTo>
                    <a:pt x="32" y="3"/>
                  </a:moveTo>
                  <a:cubicBezTo>
                    <a:pt x="30" y="0"/>
                    <a:pt x="30" y="0"/>
                    <a:pt x="30" y="0"/>
                  </a:cubicBezTo>
                  <a:cubicBezTo>
                    <a:pt x="13" y="16"/>
                    <a:pt x="13" y="16"/>
                    <a:pt x="13" y="16"/>
                  </a:cubicBezTo>
                  <a:cubicBezTo>
                    <a:pt x="11" y="18"/>
                    <a:pt x="10" y="19"/>
                    <a:pt x="10" y="19"/>
                  </a:cubicBezTo>
                  <a:cubicBezTo>
                    <a:pt x="9" y="19"/>
                    <a:pt x="8" y="20"/>
                    <a:pt x="7" y="20"/>
                  </a:cubicBezTo>
                  <a:cubicBezTo>
                    <a:pt x="6" y="20"/>
                    <a:pt x="6" y="19"/>
                    <a:pt x="5" y="19"/>
                  </a:cubicBezTo>
                  <a:cubicBezTo>
                    <a:pt x="4" y="18"/>
                    <a:pt x="4" y="17"/>
                    <a:pt x="4" y="16"/>
                  </a:cubicBezTo>
                  <a:cubicBezTo>
                    <a:pt x="4" y="15"/>
                    <a:pt x="6" y="13"/>
                    <a:pt x="7" y="11"/>
                  </a:cubicBezTo>
                  <a:cubicBezTo>
                    <a:pt x="5" y="10"/>
                    <a:pt x="5" y="10"/>
                    <a:pt x="5" y="10"/>
                  </a:cubicBezTo>
                  <a:cubicBezTo>
                    <a:pt x="2" y="12"/>
                    <a:pt x="1" y="14"/>
                    <a:pt x="0" y="16"/>
                  </a:cubicBezTo>
                  <a:cubicBezTo>
                    <a:pt x="0" y="18"/>
                    <a:pt x="1" y="20"/>
                    <a:pt x="2" y="21"/>
                  </a:cubicBezTo>
                  <a:cubicBezTo>
                    <a:pt x="3" y="22"/>
                    <a:pt x="4" y="23"/>
                    <a:pt x="6" y="23"/>
                  </a:cubicBezTo>
                  <a:cubicBezTo>
                    <a:pt x="7" y="23"/>
                    <a:pt x="9" y="23"/>
                    <a:pt x="10" y="22"/>
                  </a:cubicBezTo>
                  <a:cubicBezTo>
                    <a:pt x="12" y="22"/>
                    <a:pt x="13" y="20"/>
                    <a:pt x="15" y="18"/>
                  </a:cubicBezTo>
                  <a:lnTo>
                    <a:pt x="32"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44" name="išḻïde">
              <a:extLst>
                <a:ext uri="{FF2B5EF4-FFF2-40B4-BE49-F238E27FC236}">
                  <a16:creationId xmlns:a16="http://schemas.microsoft.com/office/drawing/2014/main" id="{C0BFCD5C-FA35-483D-85D2-631D5BC5ED6D}"/>
                </a:ext>
              </a:extLst>
            </p:cNvPr>
            <p:cNvSpPr/>
            <p:nvPr/>
          </p:nvSpPr>
          <p:spPr bwMode="auto">
            <a:xfrm>
              <a:off x="3465404" y="1659368"/>
              <a:ext cx="60273" cy="59572"/>
            </a:xfrm>
            <a:custGeom>
              <a:avLst/>
              <a:gdLst>
                <a:gd name="T0" fmla="*/ 79 w 86"/>
                <a:gd name="T1" fmla="*/ 0 h 85"/>
                <a:gd name="T2" fmla="*/ 0 w 86"/>
                <a:gd name="T3" fmla="*/ 79 h 85"/>
                <a:gd name="T4" fmla="*/ 7 w 86"/>
                <a:gd name="T5" fmla="*/ 85 h 85"/>
                <a:gd name="T6" fmla="*/ 86 w 86"/>
                <a:gd name="T7" fmla="*/ 6 h 85"/>
                <a:gd name="T8" fmla="*/ 79 w 86"/>
                <a:gd name="T9" fmla="*/ 0 h 85"/>
              </a:gdLst>
              <a:ahLst/>
              <a:cxnLst>
                <a:cxn ang="0">
                  <a:pos x="T0" y="T1"/>
                </a:cxn>
                <a:cxn ang="0">
                  <a:pos x="T2" y="T3"/>
                </a:cxn>
                <a:cxn ang="0">
                  <a:pos x="T4" y="T5"/>
                </a:cxn>
                <a:cxn ang="0">
                  <a:pos x="T6" y="T7"/>
                </a:cxn>
                <a:cxn ang="0">
                  <a:pos x="T8" y="T9"/>
                </a:cxn>
              </a:cxnLst>
              <a:rect l="0" t="0" r="r" b="b"/>
              <a:pathLst>
                <a:path w="86" h="85">
                  <a:moveTo>
                    <a:pt x="79" y="0"/>
                  </a:moveTo>
                  <a:lnTo>
                    <a:pt x="0" y="79"/>
                  </a:lnTo>
                  <a:lnTo>
                    <a:pt x="7" y="85"/>
                  </a:lnTo>
                  <a:lnTo>
                    <a:pt x="86" y="6"/>
                  </a:lnTo>
                  <a:lnTo>
                    <a:pt x="7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45" name="ís1ïḓè">
              <a:extLst>
                <a:ext uri="{FF2B5EF4-FFF2-40B4-BE49-F238E27FC236}">
                  <a16:creationId xmlns:a16="http://schemas.microsoft.com/office/drawing/2014/main" id="{F58A4A70-73D9-4430-926D-787EE4C37F9D}"/>
                </a:ext>
              </a:extLst>
            </p:cNvPr>
            <p:cNvSpPr/>
            <p:nvPr/>
          </p:nvSpPr>
          <p:spPr bwMode="auto">
            <a:xfrm>
              <a:off x="3477319" y="1675487"/>
              <a:ext cx="73589" cy="80598"/>
            </a:xfrm>
            <a:custGeom>
              <a:avLst/>
              <a:gdLst>
                <a:gd name="T0" fmla="*/ 29 w 32"/>
                <a:gd name="T1" fmla="*/ 0 h 35"/>
                <a:gd name="T2" fmla="*/ 0 w 32"/>
                <a:gd name="T3" fmla="*/ 21 h 35"/>
                <a:gd name="T4" fmla="*/ 3 w 32"/>
                <a:gd name="T5" fmla="*/ 23 h 35"/>
                <a:gd name="T6" fmla="*/ 12 w 32"/>
                <a:gd name="T7" fmla="*/ 17 h 35"/>
                <a:gd name="T8" fmla="*/ 20 w 32"/>
                <a:gd name="T9" fmla="*/ 23 h 35"/>
                <a:gd name="T10" fmla="*/ 16 w 32"/>
                <a:gd name="T11" fmla="*/ 33 h 35"/>
                <a:gd name="T12" fmla="*/ 19 w 32"/>
                <a:gd name="T13" fmla="*/ 35 h 35"/>
                <a:gd name="T14" fmla="*/ 32 w 32"/>
                <a:gd name="T15" fmla="*/ 3 h 35"/>
                <a:gd name="T16" fmla="*/ 29 w 32"/>
                <a:gd name="T17" fmla="*/ 0 h 35"/>
                <a:gd name="T18" fmla="*/ 25 w 32"/>
                <a:gd name="T19" fmla="*/ 11 h 35"/>
                <a:gd name="T20" fmla="*/ 22 w 32"/>
                <a:gd name="T21" fmla="*/ 20 h 35"/>
                <a:gd name="T22" fmla="*/ 15 w 32"/>
                <a:gd name="T23" fmla="*/ 15 h 35"/>
                <a:gd name="T24" fmla="*/ 23 w 32"/>
                <a:gd name="T25" fmla="*/ 8 h 35"/>
                <a:gd name="T26" fmla="*/ 28 w 32"/>
                <a:gd name="T27" fmla="*/ 4 h 35"/>
                <a:gd name="T28" fmla="*/ 25 w 32"/>
                <a:gd name="T29" fmla="*/ 11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 h="35">
                  <a:moveTo>
                    <a:pt x="29" y="0"/>
                  </a:moveTo>
                  <a:cubicBezTo>
                    <a:pt x="0" y="21"/>
                    <a:pt x="0" y="21"/>
                    <a:pt x="0" y="21"/>
                  </a:cubicBezTo>
                  <a:cubicBezTo>
                    <a:pt x="3" y="23"/>
                    <a:pt x="3" y="23"/>
                    <a:pt x="3" y="23"/>
                  </a:cubicBezTo>
                  <a:cubicBezTo>
                    <a:pt x="12" y="17"/>
                    <a:pt x="12" y="17"/>
                    <a:pt x="12" y="17"/>
                  </a:cubicBezTo>
                  <a:cubicBezTo>
                    <a:pt x="20" y="23"/>
                    <a:pt x="20" y="23"/>
                    <a:pt x="20" y="23"/>
                  </a:cubicBezTo>
                  <a:cubicBezTo>
                    <a:pt x="16" y="33"/>
                    <a:pt x="16" y="33"/>
                    <a:pt x="16" y="33"/>
                  </a:cubicBezTo>
                  <a:cubicBezTo>
                    <a:pt x="19" y="35"/>
                    <a:pt x="19" y="35"/>
                    <a:pt x="19" y="35"/>
                  </a:cubicBezTo>
                  <a:cubicBezTo>
                    <a:pt x="32" y="3"/>
                    <a:pt x="32" y="3"/>
                    <a:pt x="32" y="3"/>
                  </a:cubicBezTo>
                  <a:lnTo>
                    <a:pt x="29" y="0"/>
                  </a:lnTo>
                  <a:close/>
                  <a:moveTo>
                    <a:pt x="25" y="11"/>
                  </a:moveTo>
                  <a:cubicBezTo>
                    <a:pt x="22" y="20"/>
                    <a:pt x="22" y="20"/>
                    <a:pt x="22" y="20"/>
                  </a:cubicBezTo>
                  <a:cubicBezTo>
                    <a:pt x="15" y="15"/>
                    <a:pt x="15" y="15"/>
                    <a:pt x="15" y="15"/>
                  </a:cubicBezTo>
                  <a:cubicBezTo>
                    <a:pt x="23" y="8"/>
                    <a:pt x="23" y="8"/>
                    <a:pt x="23" y="8"/>
                  </a:cubicBezTo>
                  <a:cubicBezTo>
                    <a:pt x="25" y="7"/>
                    <a:pt x="27" y="6"/>
                    <a:pt x="28" y="4"/>
                  </a:cubicBezTo>
                  <a:cubicBezTo>
                    <a:pt x="28" y="6"/>
                    <a:pt x="27" y="8"/>
                    <a:pt x="2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46" name="ïṩlïďê">
              <a:extLst>
                <a:ext uri="{FF2B5EF4-FFF2-40B4-BE49-F238E27FC236}">
                  <a16:creationId xmlns:a16="http://schemas.microsoft.com/office/drawing/2014/main" id="{70BF357B-902B-4CFA-B1CF-605CB9C2CE68}"/>
                </a:ext>
              </a:extLst>
            </p:cNvPr>
            <p:cNvSpPr/>
            <p:nvPr/>
          </p:nvSpPr>
          <p:spPr bwMode="auto">
            <a:xfrm>
              <a:off x="3529882" y="1688803"/>
              <a:ext cx="80598" cy="87606"/>
            </a:xfrm>
            <a:custGeom>
              <a:avLst/>
              <a:gdLst>
                <a:gd name="T0" fmla="*/ 108 w 115"/>
                <a:gd name="T1" fmla="*/ 27 h 125"/>
                <a:gd name="T2" fmla="*/ 62 w 115"/>
                <a:gd name="T3" fmla="*/ 102 h 125"/>
                <a:gd name="T4" fmla="*/ 69 w 115"/>
                <a:gd name="T5" fmla="*/ 7 h 125"/>
                <a:gd name="T6" fmla="*/ 59 w 115"/>
                <a:gd name="T7" fmla="*/ 0 h 125"/>
                <a:gd name="T8" fmla="*/ 0 w 115"/>
                <a:gd name="T9" fmla="*/ 96 h 125"/>
                <a:gd name="T10" fmla="*/ 10 w 115"/>
                <a:gd name="T11" fmla="*/ 99 h 125"/>
                <a:gd name="T12" fmla="*/ 56 w 115"/>
                <a:gd name="T13" fmla="*/ 27 h 125"/>
                <a:gd name="T14" fmla="*/ 49 w 115"/>
                <a:gd name="T15" fmla="*/ 122 h 125"/>
                <a:gd name="T16" fmla="*/ 59 w 115"/>
                <a:gd name="T17" fmla="*/ 125 h 125"/>
                <a:gd name="T18" fmla="*/ 115 w 115"/>
                <a:gd name="T19" fmla="*/ 33 h 125"/>
                <a:gd name="T20" fmla="*/ 108 w 115"/>
                <a:gd name="T21" fmla="*/ 27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5" h="125">
                  <a:moveTo>
                    <a:pt x="108" y="27"/>
                  </a:moveTo>
                  <a:lnTo>
                    <a:pt x="62" y="102"/>
                  </a:lnTo>
                  <a:lnTo>
                    <a:pt x="69" y="7"/>
                  </a:lnTo>
                  <a:lnTo>
                    <a:pt x="59" y="0"/>
                  </a:lnTo>
                  <a:lnTo>
                    <a:pt x="0" y="96"/>
                  </a:lnTo>
                  <a:lnTo>
                    <a:pt x="10" y="99"/>
                  </a:lnTo>
                  <a:lnTo>
                    <a:pt x="56" y="27"/>
                  </a:lnTo>
                  <a:lnTo>
                    <a:pt x="49" y="122"/>
                  </a:lnTo>
                  <a:lnTo>
                    <a:pt x="59" y="125"/>
                  </a:lnTo>
                  <a:lnTo>
                    <a:pt x="115" y="33"/>
                  </a:lnTo>
                  <a:lnTo>
                    <a:pt x="108"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47" name="íSliḋê">
              <a:extLst>
                <a:ext uri="{FF2B5EF4-FFF2-40B4-BE49-F238E27FC236}">
                  <a16:creationId xmlns:a16="http://schemas.microsoft.com/office/drawing/2014/main" id="{091C38E1-4ABF-4280-AB85-D2D58ADFBB28}"/>
                </a:ext>
              </a:extLst>
            </p:cNvPr>
            <p:cNvSpPr/>
            <p:nvPr/>
          </p:nvSpPr>
          <p:spPr bwMode="auto">
            <a:xfrm>
              <a:off x="3594360" y="1714735"/>
              <a:ext cx="56769" cy="77794"/>
            </a:xfrm>
            <a:custGeom>
              <a:avLst/>
              <a:gdLst>
                <a:gd name="T0" fmla="*/ 19 w 25"/>
                <a:gd name="T1" fmla="*/ 1 h 34"/>
                <a:gd name="T2" fmla="*/ 13 w 25"/>
                <a:gd name="T3" fmla="*/ 1 h 34"/>
                <a:gd name="T4" fmla="*/ 8 w 25"/>
                <a:gd name="T5" fmla="*/ 5 h 34"/>
                <a:gd name="T6" fmla="*/ 3 w 25"/>
                <a:gd name="T7" fmla="*/ 13 h 34"/>
                <a:gd name="T8" fmla="*/ 1 w 25"/>
                <a:gd name="T9" fmla="*/ 22 h 34"/>
                <a:gd name="T10" fmla="*/ 2 w 25"/>
                <a:gd name="T11" fmla="*/ 29 h 34"/>
                <a:gd name="T12" fmla="*/ 6 w 25"/>
                <a:gd name="T13" fmla="*/ 33 h 34"/>
                <a:gd name="T14" fmla="*/ 11 w 25"/>
                <a:gd name="T15" fmla="*/ 33 h 34"/>
                <a:gd name="T16" fmla="*/ 17 w 25"/>
                <a:gd name="T17" fmla="*/ 31 h 34"/>
                <a:gd name="T18" fmla="*/ 21 w 25"/>
                <a:gd name="T19" fmla="*/ 20 h 34"/>
                <a:gd name="T20" fmla="*/ 13 w 25"/>
                <a:gd name="T21" fmla="*/ 17 h 34"/>
                <a:gd name="T22" fmla="*/ 11 w 25"/>
                <a:gd name="T23" fmla="*/ 20 h 34"/>
                <a:gd name="T24" fmla="*/ 17 w 25"/>
                <a:gd name="T25" fmla="*/ 22 h 34"/>
                <a:gd name="T26" fmla="*/ 15 w 25"/>
                <a:gd name="T27" fmla="*/ 28 h 34"/>
                <a:gd name="T28" fmla="*/ 12 w 25"/>
                <a:gd name="T29" fmla="*/ 29 h 34"/>
                <a:gd name="T30" fmla="*/ 8 w 25"/>
                <a:gd name="T31" fmla="*/ 29 h 34"/>
                <a:gd name="T32" fmla="*/ 5 w 25"/>
                <a:gd name="T33" fmla="*/ 26 h 34"/>
                <a:gd name="T34" fmla="*/ 4 w 25"/>
                <a:gd name="T35" fmla="*/ 21 h 34"/>
                <a:gd name="T36" fmla="*/ 6 w 25"/>
                <a:gd name="T37" fmla="*/ 14 h 34"/>
                <a:gd name="T38" fmla="*/ 9 w 25"/>
                <a:gd name="T39" fmla="*/ 8 h 34"/>
                <a:gd name="T40" fmla="*/ 11 w 25"/>
                <a:gd name="T41" fmla="*/ 5 h 34"/>
                <a:gd name="T42" fmla="*/ 15 w 25"/>
                <a:gd name="T43" fmla="*/ 4 h 34"/>
                <a:gd name="T44" fmla="*/ 18 w 25"/>
                <a:gd name="T45" fmla="*/ 4 h 34"/>
                <a:gd name="T46" fmla="*/ 20 w 25"/>
                <a:gd name="T47" fmla="*/ 6 h 34"/>
                <a:gd name="T48" fmla="*/ 21 w 25"/>
                <a:gd name="T49" fmla="*/ 9 h 34"/>
                <a:gd name="T50" fmla="*/ 21 w 25"/>
                <a:gd name="T51" fmla="*/ 13 h 34"/>
                <a:gd name="T52" fmla="*/ 24 w 25"/>
                <a:gd name="T53" fmla="*/ 13 h 34"/>
                <a:gd name="T54" fmla="*/ 24 w 25"/>
                <a:gd name="T55" fmla="*/ 7 h 34"/>
                <a:gd name="T56" fmla="*/ 23 w 25"/>
                <a:gd name="T57" fmla="*/ 3 h 34"/>
                <a:gd name="T58" fmla="*/ 19 w 25"/>
                <a:gd name="T59" fmla="*/ 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5" h="34">
                  <a:moveTo>
                    <a:pt x="19" y="1"/>
                  </a:moveTo>
                  <a:cubicBezTo>
                    <a:pt x="18" y="0"/>
                    <a:pt x="15" y="0"/>
                    <a:pt x="13" y="1"/>
                  </a:cubicBezTo>
                  <a:cubicBezTo>
                    <a:pt x="11" y="1"/>
                    <a:pt x="9" y="3"/>
                    <a:pt x="8" y="5"/>
                  </a:cubicBezTo>
                  <a:cubicBezTo>
                    <a:pt x="6" y="7"/>
                    <a:pt x="4" y="10"/>
                    <a:pt x="3" y="13"/>
                  </a:cubicBezTo>
                  <a:cubicBezTo>
                    <a:pt x="2" y="16"/>
                    <a:pt x="1" y="19"/>
                    <a:pt x="1" y="22"/>
                  </a:cubicBezTo>
                  <a:cubicBezTo>
                    <a:pt x="0" y="25"/>
                    <a:pt x="1" y="27"/>
                    <a:pt x="2" y="29"/>
                  </a:cubicBezTo>
                  <a:cubicBezTo>
                    <a:pt x="3" y="31"/>
                    <a:pt x="4" y="32"/>
                    <a:pt x="6" y="33"/>
                  </a:cubicBezTo>
                  <a:cubicBezTo>
                    <a:pt x="8" y="34"/>
                    <a:pt x="9" y="34"/>
                    <a:pt x="11" y="33"/>
                  </a:cubicBezTo>
                  <a:cubicBezTo>
                    <a:pt x="13" y="33"/>
                    <a:pt x="15" y="32"/>
                    <a:pt x="17" y="31"/>
                  </a:cubicBezTo>
                  <a:cubicBezTo>
                    <a:pt x="21" y="20"/>
                    <a:pt x="21" y="20"/>
                    <a:pt x="21" y="20"/>
                  </a:cubicBezTo>
                  <a:cubicBezTo>
                    <a:pt x="13" y="17"/>
                    <a:pt x="13" y="17"/>
                    <a:pt x="13" y="17"/>
                  </a:cubicBezTo>
                  <a:cubicBezTo>
                    <a:pt x="11" y="20"/>
                    <a:pt x="11" y="20"/>
                    <a:pt x="11" y="20"/>
                  </a:cubicBezTo>
                  <a:cubicBezTo>
                    <a:pt x="17" y="22"/>
                    <a:pt x="17" y="22"/>
                    <a:pt x="17" y="22"/>
                  </a:cubicBezTo>
                  <a:cubicBezTo>
                    <a:pt x="15" y="28"/>
                    <a:pt x="15" y="28"/>
                    <a:pt x="15" y="28"/>
                  </a:cubicBezTo>
                  <a:cubicBezTo>
                    <a:pt x="14" y="29"/>
                    <a:pt x="13" y="29"/>
                    <a:pt x="12" y="29"/>
                  </a:cubicBezTo>
                  <a:cubicBezTo>
                    <a:pt x="10" y="30"/>
                    <a:pt x="9" y="30"/>
                    <a:pt x="8" y="29"/>
                  </a:cubicBezTo>
                  <a:cubicBezTo>
                    <a:pt x="6" y="29"/>
                    <a:pt x="5" y="28"/>
                    <a:pt x="5" y="26"/>
                  </a:cubicBezTo>
                  <a:cubicBezTo>
                    <a:pt x="4" y="25"/>
                    <a:pt x="3" y="23"/>
                    <a:pt x="4" y="21"/>
                  </a:cubicBezTo>
                  <a:cubicBezTo>
                    <a:pt x="4" y="19"/>
                    <a:pt x="4" y="17"/>
                    <a:pt x="6" y="14"/>
                  </a:cubicBezTo>
                  <a:cubicBezTo>
                    <a:pt x="7" y="12"/>
                    <a:pt x="8" y="10"/>
                    <a:pt x="9" y="8"/>
                  </a:cubicBezTo>
                  <a:cubicBezTo>
                    <a:pt x="10" y="7"/>
                    <a:pt x="11" y="6"/>
                    <a:pt x="11" y="5"/>
                  </a:cubicBezTo>
                  <a:cubicBezTo>
                    <a:pt x="12" y="5"/>
                    <a:pt x="13" y="4"/>
                    <a:pt x="15" y="4"/>
                  </a:cubicBezTo>
                  <a:cubicBezTo>
                    <a:pt x="16" y="4"/>
                    <a:pt x="17" y="4"/>
                    <a:pt x="18" y="4"/>
                  </a:cubicBezTo>
                  <a:cubicBezTo>
                    <a:pt x="19" y="5"/>
                    <a:pt x="20" y="5"/>
                    <a:pt x="20" y="6"/>
                  </a:cubicBezTo>
                  <a:cubicBezTo>
                    <a:pt x="21" y="7"/>
                    <a:pt x="21" y="8"/>
                    <a:pt x="21" y="9"/>
                  </a:cubicBezTo>
                  <a:cubicBezTo>
                    <a:pt x="22" y="10"/>
                    <a:pt x="21" y="11"/>
                    <a:pt x="21" y="13"/>
                  </a:cubicBezTo>
                  <a:cubicBezTo>
                    <a:pt x="24" y="13"/>
                    <a:pt x="24" y="13"/>
                    <a:pt x="24" y="13"/>
                  </a:cubicBezTo>
                  <a:cubicBezTo>
                    <a:pt x="24" y="11"/>
                    <a:pt x="25" y="9"/>
                    <a:pt x="24" y="7"/>
                  </a:cubicBezTo>
                  <a:cubicBezTo>
                    <a:pt x="24" y="6"/>
                    <a:pt x="24" y="4"/>
                    <a:pt x="23" y="3"/>
                  </a:cubicBezTo>
                  <a:cubicBezTo>
                    <a:pt x="22" y="2"/>
                    <a:pt x="21" y="1"/>
                    <a:pt x="19"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48" name="ísļîdè">
              <a:extLst>
                <a:ext uri="{FF2B5EF4-FFF2-40B4-BE49-F238E27FC236}">
                  <a16:creationId xmlns:a16="http://schemas.microsoft.com/office/drawing/2014/main" id="{07220F38-7836-47F3-9E9B-D97FF4C01A43}"/>
                </a:ext>
              </a:extLst>
            </p:cNvPr>
            <p:cNvSpPr/>
            <p:nvPr/>
          </p:nvSpPr>
          <p:spPr bwMode="auto">
            <a:xfrm>
              <a:off x="3681266" y="1716837"/>
              <a:ext cx="45555" cy="78495"/>
            </a:xfrm>
            <a:custGeom>
              <a:avLst/>
              <a:gdLst>
                <a:gd name="T0" fmla="*/ 17 w 20"/>
                <a:gd name="T1" fmla="*/ 19 h 34"/>
                <a:gd name="T2" fmla="*/ 15 w 20"/>
                <a:gd name="T3" fmla="*/ 27 h 34"/>
                <a:gd name="T4" fmla="*/ 10 w 20"/>
                <a:gd name="T5" fmla="*/ 30 h 34"/>
                <a:gd name="T6" fmla="*/ 7 w 20"/>
                <a:gd name="T7" fmla="*/ 29 h 34"/>
                <a:gd name="T8" fmla="*/ 4 w 20"/>
                <a:gd name="T9" fmla="*/ 25 h 34"/>
                <a:gd name="T10" fmla="*/ 4 w 20"/>
                <a:gd name="T11" fmla="*/ 19 h 34"/>
                <a:gd name="T12" fmla="*/ 4 w 20"/>
                <a:gd name="T13" fmla="*/ 0 h 34"/>
                <a:gd name="T14" fmla="*/ 0 w 20"/>
                <a:gd name="T15" fmla="*/ 0 h 34"/>
                <a:gd name="T16" fmla="*/ 0 w 20"/>
                <a:gd name="T17" fmla="*/ 19 h 34"/>
                <a:gd name="T18" fmla="*/ 1 w 20"/>
                <a:gd name="T19" fmla="*/ 27 h 34"/>
                <a:gd name="T20" fmla="*/ 5 w 20"/>
                <a:gd name="T21" fmla="*/ 32 h 34"/>
                <a:gd name="T22" fmla="*/ 10 w 20"/>
                <a:gd name="T23" fmla="*/ 34 h 34"/>
                <a:gd name="T24" fmla="*/ 16 w 20"/>
                <a:gd name="T25" fmla="*/ 32 h 34"/>
                <a:gd name="T26" fmla="*/ 19 w 20"/>
                <a:gd name="T27" fmla="*/ 27 h 34"/>
                <a:gd name="T28" fmla="*/ 20 w 20"/>
                <a:gd name="T29" fmla="*/ 19 h 34"/>
                <a:gd name="T30" fmla="*/ 20 w 20"/>
                <a:gd name="T31" fmla="*/ 0 h 34"/>
                <a:gd name="T32" fmla="*/ 17 w 20"/>
                <a:gd name="T33" fmla="*/ 0 h 34"/>
                <a:gd name="T34" fmla="*/ 17 w 20"/>
                <a:gd name="T35" fmla="*/ 19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 h="34">
                  <a:moveTo>
                    <a:pt x="17" y="19"/>
                  </a:moveTo>
                  <a:cubicBezTo>
                    <a:pt x="17" y="23"/>
                    <a:pt x="16" y="26"/>
                    <a:pt x="15" y="27"/>
                  </a:cubicBezTo>
                  <a:cubicBezTo>
                    <a:pt x="14" y="29"/>
                    <a:pt x="13" y="30"/>
                    <a:pt x="10" y="30"/>
                  </a:cubicBezTo>
                  <a:cubicBezTo>
                    <a:pt x="9" y="30"/>
                    <a:pt x="8" y="29"/>
                    <a:pt x="7" y="29"/>
                  </a:cubicBezTo>
                  <a:cubicBezTo>
                    <a:pt x="6" y="28"/>
                    <a:pt x="5" y="27"/>
                    <a:pt x="4" y="25"/>
                  </a:cubicBezTo>
                  <a:cubicBezTo>
                    <a:pt x="4" y="24"/>
                    <a:pt x="4" y="22"/>
                    <a:pt x="4" y="19"/>
                  </a:cubicBezTo>
                  <a:cubicBezTo>
                    <a:pt x="4" y="0"/>
                    <a:pt x="4" y="0"/>
                    <a:pt x="4" y="0"/>
                  </a:cubicBezTo>
                  <a:cubicBezTo>
                    <a:pt x="0" y="0"/>
                    <a:pt x="0" y="0"/>
                    <a:pt x="0" y="0"/>
                  </a:cubicBezTo>
                  <a:cubicBezTo>
                    <a:pt x="0" y="19"/>
                    <a:pt x="0" y="19"/>
                    <a:pt x="0" y="19"/>
                  </a:cubicBezTo>
                  <a:cubicBezTo>
                    <a:pt x="0" y="23"/>
                    <a:pt x="1" y="25"/>
                    <a:pt x="1" y="27"/>
                  </a:cubicBezTo>
                  <a:cubicBezTo>
                    <a:pt x="2" y="29"/>
                    <a:pt x="3" y="31"/>
                    <a:pt x="5" y="32"/>
                  </a:cubicBezTo>
                  <a:cubicBezTo>
                    <a:pt x="6" y="33"/>
                    <a:pt x="8" y="34"/>
                    <a:pt x="10" y="34"/>
                  </a:cubicBezTo>
                  <a:cubicBezTo>
                    <a:pt x="13" y="34"/>
                    <a:pt x="15" y="33"/>
                    <a:pt x="16" y="32"/>
                  </a:cubicBezTo>
                  <a:cubicBezTo>
                    <a:pt x="18" y="31"/>
                    <a:pt x="19" y="29"/>
                    <a:pt x="19" y="27"/>
                  </a:cubicBezTo>
                  <a:cubicBezTo>
                    <a:pt x="20" y="25"/>
                    <a:pt x="20" y="22"/>
                    <a:pt x="20" y="19"/>
                  </a:cubicBezTo>
                  <a:cubicBezTo>
                    <a:pt x="20" y="0"/>
                    <a:pt x="20" y="0"/>
                    <a:pt x="20" y="0"/>
                  </a:cubicBezTo>
                  <a:cubicBezTo>
                    <a:pt x="17" y="0"/>
                    <a:pt x="17" y="0"/>
                    <a:pt x="17" y="0"/>
                  </a:cubicBezTo>
                  <a:lnTo>
                    <a:pt x="1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49" name="îSlíḋé">
              <a:extLst>
                <a:ext uri="{FF2B5EF4-FFF2-40B4-BE49-F238E27FC236}">
                  <a16:creationId xmlns:a16="http://schemas.microsoft.com/office/drawing/2014/main" id="{DEE17EEC-8386-4A4C-A0FE-9F6AD8AF4E34}"/>
                </a:ext>
              </a:extLst>
            </p:cNvPr>
            <p:cNvSpPr/>
            <p:nvPr/>
          </p:nvSpPr>
          <p:spPr bwMode="auto">
            <a:xfrm>
              <a:off x="3733829" y="1709829"/>
              <a:ext cx="55367" cy="80598"/>
            </a:xfrm>
            <a:custGeom>
              <a:avLst/>
              <a:gdLst>
                <a:gd name="T0" fmla="*/ 53 w 79"/>
                <a:gd name="T1" fmla="*/ 0 h 115"/>
                <a:gd name="T2" fmla="*/ 62 w 79"/>
                <a:gd name="T3" fmla="*/ 86 h 115"/>
                <a:gd name="T4" fmla="*/ 10 w 79"/>
                <a:gd name="T5" fmla="*/ 3 h 115"/>
                <a:gd name="T6" fmla="*/ 0 w 79"/>
                <a:gd name="T7" fmla="*/ 7 h 115"/>
                <a:gd name="T8" fmla="*/ 13 w 79"/>
                <a:gd name="T9" fmla="*/ 115 h 115"/>
                <a:gd name="T10" fmla="*/ 23 w 79"/>
                <a:gd name="T11" fmla="*/ 115 h 115"/>
                <a:gd name="T12" fmla="*/ 13 w 79"/>
                <a:gd name="T13" fmla="*/ 30 h 115"/>
                <a:gd name="T14" fmla="*/ 66 w 79"/>
                <a:gd name="T15" fmla="*/ 109 h 115"/>
                <a:gd name="T16" fmla="*/ 79 w 79"/>
                <a:gd name="T17" fmla="*/ 109 h 115"/>
                <a:gd name="T18" fmla="*/ 62 w 79"/>
                <a:gd name="T19" fmla="*/ 0 h 115"/>
                <a:gd name="T20" fmla="*/ 53 w 79"/>
                <a:gd name="T21"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 h="115">
                  <a:moveTo>
                    <a:pt x="53" y="0"/>
                  </a:moveTo>
                  <a:lnTo>
                    <a:pt x="62" y="86"/>
                  </a:lnTo>
                  <a:lnTo>
                    <a:pt x="10" y="3"/>
                  </a:lnTo>
                  <a:lnTo>
                    <a:pt x="0" y="7"/>
                  </a:lnTo>
                  <a:lnTo>
                    <a:pt x="13" y="115"/>
                  </a:lnTo>
                  <a:lnTo>
                    <a:pt x="23" y="115"/>
                  </a:lnTo>
                  <a:lnTo>
                    <a:pt x="13" y="30"/>
                  </a:lnTo>
                  <a:lnTo>
                    <a:pt x="66" y="109"/>
                  </a:lnTo>
                  <a:lnTo>
                    <a:pt x="79" y="109"/>
                  </a:lnTo>
                  <a:lnTo>
                    <a:pt x="62" y="0"/>
                  </a:lnTo>
                  <a:lnTo>
                    <a:pt x="5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50" name="íŝ1ïḓê">
              <a:extLst>
                <a:ext uri="{FF2B5EF4-FFF2-40B4-BE49-F238E27FC236}">
                  <a16:creationId xmlns:a16="http://schemas.microsoft.com/office/drawing/2014/main" id="{DB03FF16-16F3-43E0-B974-E022981DCECC}"/>
                </a:ext>
              </a:extLst>
            </p:cNvPr>
            <p:cNvSpPr/>
            <p:nvPr/>
          </p:nvSpPr>
          <p:spPr bwMode="auto">
            <a:xfrm>
              <a:off x="3782188" y="1695812"/>
              <a:ext cx="32239" cy="76393"/>
            </a:xfrm>
            <a:custGeom>
              <a:avLst/>
              <a:gdLst>
                <a:gd name="T0" fmla="*/ 0 w 46"/>
                <a:gd name="T1" fmla="*/ 4 h 109"/>
                <a:gd name="T2" fmla="*/ 36 w 46"/>
                <a:gd name="T3" fmla="*/ 109 h 109"/>
                <a:gd name="T4" fmla="*/ 46 w 46"/>
                <a:gd name="T5" fmla="*/ 106 h 109"/>
                <a:gd name="T6" fmla="*/ 10 w 46"/>
                <a:gd name="T7" fmla="*/ 0 h 109"/>
                <a:gd name="T8" fmla="*/ 0 w 46"/>
                <a:gd name="T9" fmla="*/ 4 h 109"/>
              </a:gdLst>
              <a:ahLst/>
              <a:cxnLst>
                <a:cxn ang="0">
                  <a:pos x="T0" y="T1"/>
                </a:cxn>
                <a:cxn ang="0">
                  <a:pos x="T2" y="T3"/>
                </a:cxn>
                <a:cxn ang="0">
                  <a:pos x="T4" y="T5"/>
                </a:cxn>
                <a:cxn ang="0">
                  <a:pos x="T6" y="T7"/>
                </a:cxn>
                <a:cxn ang="0">
                  <a:pos x="T8" y="T9"/>
                </a:cxn>
              </a:cxnLst>
              <a:rect l="0" t="0" r="r" b="b"/>
              <a:pathLst>
                <a:path w="46" h="109">
                  <a:moveTo>
                    <a:pt x="0" y="4"/>
                  </a:moveTo>
                  <a:lnTo>
                    <a:pt x="36" y="109"/>
                  </a:lnTo>
                  <a:lnTo>
                    <a:pt x="46" y="106"/>
                  </a:lnTo>
                  <a:lnTo>
                    <a:pt x="10" y="0"/>
                  </a:lnTo>
                  <a:lnTo>
                    <a:pt x="0"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51" name="ï$ľíḑè">
              <a:extLst>
                <a:ext uri="{FF2B5EF4-FFF2-40B4-BE49-F238E27FC236}">
                  <a16:creationId xmlns:a16="http://schemas.microsoft.com/office/drawing/2014/main" id="{4B904737-97B1-4C82-B8C8-B1C8DDCC69FB}"/>
                </a:ext>
              </a:extLst>
            </p:cNvPr>
            <p:cNvSpPr/>
            <p:nvPr/>
          </p:nvSpPr>
          <p:spPr bwMode="auto">
            <a:xfrm>
              <a:off x="3793401" y="1679692"/>
              <a:ext cx="55367" cy="83401"/>
            </a:xfrm>
            <a:custGeom>
              <a:avLst/>
              <a:gdLst>
                <a:gd name="T0" fmla="*/ 17 w 24"/>
                <a:gd name="T1" fmla="*/ 1 h 36"/>
                <a:gd name="T2" fmla="*/ 20 w 24"/>
                <a:gd name="T3" fmla="*/ 26 h 36"/>
                <a:gd name="T4" fmla="*/ 21 w 24"/>
                <a:gd name="T5" fmla="*/ 32 h 36"/>
                <a:gd name="T6" fmla="*/ 18 w 24"/>
                <a:gd name="T7" fmla="*/ 27 h 36"/>
                <a:gd name="T8" fmla="*/ 3 w 24"/>
                <a:gd name="T9" fmla="*/ 7 h 36"/>
                <a:gd name="T10" fmla="*/ 0 w 24"/>
                <a:gd name="T11" fmla="*/ 8 h 36"/>
                <a:gd name="T12" fmla="*/ 21 w 24"/>
                <a:gd name="T13" fmla="*/ 36 h 36"/>
                <a:gd name="T14" fmla="*/ 24 w 24"/>
                <a:gd name="T15" fmla="*/ 35 h 36"/>
                <a:gd name="T16" fmla="*/ 19 w 24"/>
                <a:gd name="T17" fmla="*/ 0 h 36"/>
                <a:gd name="T18" fmla="*/ 17 w 24"/>
                <a:gd name="T19" fmla="*/ 1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36">
                  <a:moveTo>
                    <a:pt x="17" y="1"/>
                  </a:moveTo>
                  <a:cubicBezTo>
                    <a:pt x="20" y="26"/>
                    <a:pt x="20" y="26"/>
                    <a:pt x="20" y="26"/>
                  </a:cubicBezTo>
                  <a:cubicBezTo>
                    <a:pt x="20" y="28"/>
                    <a:pt x="21" y="30"/>
                    <a:pt x="21" y="32"/>
                  </a:cubicBezTo>
                  <a:cubicBezTo>
                    <a:pt x="20" y="30"/>
                    <a:pt x="19" y="29"/>
                    <a:pt x="18" y="27"/>
                  </a:cubicBezTo>
                  <a:cubicBezTo>
                    <a:pt x="3" y="7"/>
                    <a:pt x="3" y="7"/>
                    <a:pt x="3" y="7"/>
                  </a:cubicBezTo>
                  <a:cubicBezTo>
                    <a:pt x="0" y="8"/>
                    <a:pt x="0" y="8"/>
                    <a:pt x="0" y="8"/>
                  </a:cubicBezTo>
                  <a:cubicBezTo>
                    <a:pt x="21" y="36"/>
                    <a:pt x="21" y="36"/>
                    <a:pt x="21" y="36"/>
                  </a:cubicBezTo>
                  <a:cubicBezTo>
                    <a:pt x="24" y="35"/>
                    <a:pt x="24" y="35"/>
                    <a:pt x="24" y="35"/>
                  </a:cubicBezTo>
                  <a:cubicBezTo>
                    <a:pt x="19" y="0"/>
                    <a:pt x="19" y="0"/>
                    <a:pt x="19" y="0"/>
                  </a:cubicBezTo>
                  <a:lnTo>
                    <a:pt x="1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52" name="ïṧ1íḓè">
              <a:extLst>
                <a:ext uri="{FF2B5EF4-FFF2-40B4-BE49-F238E27FC236}">
                  <a16:creationId xmlns:a16="http://schemas.microsoft.com/office/drawing/2014/main" id="{A9473D46-7841-4FCA-89D8-A4FFA2A2A92A}"/>
                </a:ext>
              </a:extLst>
            </p:cNvPr>
            <p:cNvSpPr/>
            <p:nvPr/>
          </p:nvSpPr>
          <p:spPr bwMode="auto">
            <a:xfrm>
              <a:off x="3843863" y="1661470"/>
              <a:ext cx="68683" cy="78495"/>
            </a:xfrm>
            <a:custGeom>
              <a:avLst/>
              <a:gdLst>
                <a:gd name="T0" fmla="*/ 62 w 98"/>
                <a:gd name="T1" fmla="*/ 99 h 112"/>
                <a:gd name="T2" fmla="*/ 40 w 98"/>
                <a:gd name="T3" fmla="*/ 66 h 112"/>
                <a:gd name="T4" fmla="*/ 66 w 98"/>
                <a:gd name="T5" fmla="*/ 49 h 112"/>
                <a:gd name="T6" fmla="*/ 59 w 98"/>
                <a:gd name="T7" fmla="*/ 39 h 112"/>
                <a:gd name="T8" fmla="*/ 33 w 98"/>
                <a:gd name="T9" fmla="*/ 56 h 112"/>
                <a:gd name="T10" fmla="*/ 13 w 98"/>
                <a:gd name="T11" fmla="*/ 26 h 112"/>
                <a:gd name="T12" fmla="*/ 40 w 98"/>
                <a:gd name="T13" fmla="*/ 10 h 112"/>
                <a:gd name="T14" fmla="*/ 33 w 98"/>
                <a:gd name="T15" fmla="*/ 0 h 112"/>
                <a:gd name="T16" fmla="*/ 0 w 98"/>
                <a:gd name="T17" fmla="*/ 20 h 112"/>
                <a:gd name="T18" fmla="*/ 62 w 98"/>
                <a:gd name="T19" fmla="*/ 112 h 112"/>
                <a:gd name="T20" fmla="*/ 98 w 98"/>
                <a:gd name="T21" fmla="*/ 92 h 112"/>
                <a:gd name="T22" fmla="*/ 89 w 98"/>
                <a:gd name="T23" fmla="*/ 79 h 112"/>
                <a:gd name="T24" fmla="*/ 62 w 98"/>
                <a:gd name="T25" fmla="*/ 99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8" h="112">
                  <a:moveTo>
                    <a:pt x="62" y="99"/>
                  </a:moveTo>
                  <a:lnTo>
                    <a:pt x="40" y="66"/>
                  </a:lnTo>
                  <a:lnTo>
                    <a:pt x="66" y="49"/>
                  </a:lnTo>
                  <a:lnTo>
                    <a:pt x="59" y="39"/>
                  </a:lnTo>
                  <a:lnTo>
                    <a:pt x="33" y="56"/>
                  </a:lnTo>
                  <a:lnTo>
                    <a:pt x="13" y="26"/>
                  </a:lnTo>
                  <a:lnTo>
                    <a:pt x="40" y="10"/>
                  </a:lnTo>
                  <a:lnTo>
                    <a:pt x="33" y="0"/>
                  </a:lnTo>
                  <a:lnTo>
                    <a:pt x="0" y="20"/>
                  </a:lnTo>
                  <a:lnTo>
                    <a:pt x="62" y="112"/>
                  </a:lnTo>
                  <a:lnTo>
                    <a:pt x="98" y="92"/>
                  </a:lnTo>
                  <a:lnTo>
                    <a:pt x="89" y="79"/>
                  </a:lnTo>
                  <a:lnTo>
                    <a:pt x="62" y="9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53" name="işļïḑê">
              <a:extLst>
                <a:ext uri="{FF2B5EF4-FFF2-40B4-BE49-F238E27FC236}">
                  <a16:creationId xmlns:a16="http://schemas.microsoft.com/office/drawing/2014/main" id="{2483334C-7564-4846-829E-F060A4E46BEE}"/>
                </a:ext>
              </a:extLst>
            </p:cNvPr>
            <p:cNvSpPr/>
            <p:nvPr/>
          </p:nvSpPr>
          <p:spPr bwMode="auto">
            <a:xfrm>
              <a:off x="3876102" y="1636239"/>
              <a:ext cx="82700" cy="78495"/>
            </a:xfrm>
            <a:custGeom>
              <a:avLst/>
              <a:gdLst>
                <a:gd name="T0" fmla="*/ 22 w 36"/>
                <a:gd name="T1" fmla="*/ 16 h 34"/>
                <a:gd name="T2" fmla="*/ 20 w 36"/>
                <a:gd name="T3" fmla="*/ 16 h 34"/>
                <a:gd name="T4" fmla="*/ 22 w 36"/>
                <a:gd name="T5" fmla="*/ 11 h 34"/>
                <a:gd name="T6" fmla="*/ 19 w 36"/>
                <a:gd name="T7" fmla="*/ 5 h 34"/>
                <a:gd name="T8" fmla="*/ 15 w 36"/>
                <a:gd name="T9" fmla="*/ 2 h 34"/>
                <a:gd name="T10" fmla="*/ 12 w 36"/>
                <a:gd name="T11" fmla="*/ 0 h 34"/>
                <a:gd name="T12" fmla="*/ 8 w 36"/>
                <a:gd name="T13" fmla="*/ 2 h 34"/>
                <a:gd name="T14" fmla="*/ 0 w 36"/>
                <a:gd name="T15" fmla="*/ 7 h 34"/>
                <a:gd name="T16" fmla="*/ 21 w 36"/>
                <a:gd name="T17" fmla="*/ 34 h 34"/>
                <a:gd name="T18" fmla="*/ 23 w 36"/>
                <a:gd name="T19" fmla="*/ 33 h 34"/>
                <a:gd name="T20" fmla="*/ 14 w 36"/>
                <a:gd name="T21" fmla="*/ 21 h 34"/>
                <a:gd name="T22" fmla="*/ 16 w 36"/>
                <a:gd name="T23" fmla="*/ 19 h 34"/>
                <a:gd name="T24" fmla="*/ 18 w 36"/>
                <a:gd name="T25" fmla="*/ 18 h 34"/>
                <a:gd name="T26" fmla="*/ 19 w 36"/>
                <a:gd name="T27" fmla="*/ 18 h 34"/>
                <a:gd name="T28" fmla="*/ 22 w 36"/>
                <a:gd name="T29" fmla="*/ 19 h 34"/>
                <a:gd name="T30" fmla="*/ 26 w 36"/>
                <a:gd name="T31" fmla="*/ 22 h 34"/>
                <a:gd name="T32" fmla="*/ 33 w 36"/>
                <a:gd name="T33" fmla="*/ 26 h 34"/>
                <a:gd name="T34" fmla="*/ 36 w 36"/>
                <a:gd name="T35" fmla="*/ 24 h 34"/>
                <a:gd name="T36" fmla="*/ 27 w 36"/>
                <a:gd name="T37" fmla="*/ 19 h 34"/>
                <a:gd name="T38" fmla="*/ 22 w 36"/>
                <a:gd name="T39" fmla="*/ 16 h 34"/>
                <a:gd name="T40" fmla="*/ 18 w 36"/>
                <a:gd name="T41" fmla="*/ 12 h 34"/>
                <a:gd name="T42" fmla="*/ 16 w 36"/>
                <a:gd name="T43" fmla="*/ 14 h 34"/>
                <a:gd name="T44" fmla="*/ 12 w 36"/>
                <a:gd name="T45" fmla="*/ 18 h 34"/>
                <a:gd name="T46" fmla="*/ 5 w 36"/>
                <a:gd name="T47" fmla="*/ 9 h 34"/>
                <a:gd name="T48" fmla="*/ 10 w 36"/>
                <a:gd name="T49" fmla="*/ 5 h 34"/>
                <a:gd name="T50" fmla="*/ 14 w 36"/>
                <a:gd name="T51" fmla="*/ 4 h 34"/>
                <a:gd name="T52" fmla="*/ 17 w 36"/>
                <a:gd name="T53" fmla="*/ 7 h 34"/>
                <a:gd name="T54" fmla="*/ 18 w 36"/>
                <a:gd name="T55" fmla="*/ 10 h 34"/>
                <a:gd name="T56" fmla="*/ 18 w 36"/>
                <a:gd name="T57" fmla="*/ 1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6" h="34">
                  <a:moveTo>
                    <a:pt x="22" y="16"/>
                  </a:moveTo>
                  <a:cubicBezTo>
                    <a:pt x="22" y="16"/>
                    <a:pt x="21" y="16"/>
                    <a:pt x="20" y="16"/>
                  </a:cubicBezTo>
                  <a:cubicBezTo>
                    <a:pt x="21" y="14"/>
                    <a:pt x="22" y="13"/>
                    <a:pt x="22" y="11"/>
                  </a:cubicBezTo>
                  <a:cubicBezTo>
                    <a:pt x="22" y="9"/>
                    <a:pt x="21" y="7"/>
                    <a:pt x="19" y="5"/>
                  </a:cubicBezTo>
                  <a:cubicBezTo>
                    <a:pt x="18" y="4"/>
                    <a:pt x="17" y="3"/>
                    <a:pt x="15" y="2"/>
                  </a:cubicBezTo>
                  <a:cubicBezTo>
                    <a:pt x="14" y="1"/>
                    <a:pt x="13" y="0"/>
                    <a:pt x="12" y="0"/>
                  </a:cubicBezTo>
                  <a:cubicBezTo>
                    <a:pt x="11" y="0"/>
                    <a:pt x="9" y="1"/>
                    <a:pt x="8" y="2"/>
                  </a:cubicBezTo>
                  <a:cubicBezTo>
                    <a:pt x="0" y="7"/>
                    <a:pt x="0" y="7"/>
                    <a:pt x="0" y="7"/>
                  </a:cubicBezTo>
                  <a:cubicBezTo>
                    <a:pt x="21" y="34"/>
                    <a:pt x="21" y="34"/>
                    <a:pt x="21" y="34"/>
                  </a:cubicBezTo>
                  <a:cubicBezTo>
                    <a:pt x="23" y="33"/>
                    <a:pt x="23" y="33"/>
                    <a:pt x="23" y="33"/>
                  </a:cubicBezTo>
                  <a:cubicBezTo>
                    <a:pt x="14" y="21"/>
                    <a:pt x="14" y="21"/>
                    <a:pt x="14" y="21"/>
                  </a:cubicBezTo>
                  <a:cubicBezTo>
                    <a:pt x="16" y="19"/>
                    <a:pt x="16" y="19"/>
                    <a:pt x="16" y="19"/>
                  </a:cubicBezTo>
                  <a:cubicBezTo>
                    <a:pt x="17" y="19"/>
                    <a:pt x="17" y="18"/>
                    <a:pt x="18" y="18"/>
                  </a:cubicBezTo>
                  <a:cubicBezTo>
                    <a:pt x="18" y="18"/>
                    <a:pt x="19" y="18"/>
                    <a:pt x="19" y="18"/>
                  </a:cubicBezTo>
                  <a:cubicBezTo>
                    <a:pt x="20" y="18"/>
                    <a:pt x="21" y="19"/>
                    <a:pt x="22" y="19"/>
                  </a:cubicBezTo>
                  <a:cubicBezTo>
                    <a:pt x="23" y="20"/>
                    <a:pt x="24" y="21"/>
                    <a:pt x="26" y="22"/>
                  </a:cubicBezTo>
                  <a:cubicBezTo>
                    <a:pt x="33" y="26"/>
                    <a:pt x="33" y="26"/>
                    <a:pt x="33" y="26"/>
                  </a:cubicBezTo>
                  <a:cubicBezTo>
                    <a:pt x="36" y="24"/>
                    <a:pt x="36" y="24"/>
                    <a:pt x="36" y="24"/>
                  </a:cubicBezTo>
                  <a:cubicBezTo>
                    <a:pt x="27" y="19"/>
                    <a:pt x="27" y="19"/>
                    <a:pt x="27" y="19"/>
                  </a:cubicBezTo>
                  <a:cubicBezTo>
                    <a:pt x="25" y="18"/>
                    <a:pt x="24" y="17"/>
                    <a:pt x="22" y="16"/>
                  </a:cubicBezTo>
                  <a:close/>
                  <a:moveTo>
                    <a:pt x="18" y="12"/>
                  </a:moveTo>
                  <a:cubicBezTo>
                    <a:pt x="18" y="13"/>
                    <a:pt x="17" y="14"/>
                    <a:pt x="16" y="14"/>
                  </a:cubicBezTo>
                  <a:cubicBezTo>
                    <a:pt x="12" y="18"/>
                    <a:pt x="12" y="18"/>
                    <a:pt x="12" y="18"/>
                  </a:cubicBezTo>
                  <a:cubicBezTo>
                    <a:pt x="5" y="9"/>
                    <a:pt x="5" y="9"/>
                    <a:pt x="5" y="9"/>
                  </a:cubicBezTo>
                  <a:cubicBezTo>
                    <a:pt x="10" y="5"/>
                    <a:pt x="10" y="5"/>
                    <a:pt x="10" y="5"/>
                  </a:cubicBezTo>
                  <a:cubicBezTo>
                    <a:pt x="11" y="4"/>
                    <a:pt x="13" y="4"/>
                    <a:pt x="14" y="4"/>
                  </a:cubicBezTo>
                  <a:cubicBezTo>
                    <a:pt x="15" y="5"/>
                    <a:pt x="16" y="6"/>
                    <a:pt x="17" y="7"/>
                  </a:cubicBezTo>
                  <a:cubicBezTo>
                    <a:pt x="18" y="8"/>
                    <a:pt x="18" y="9"/>
                    <a:pt x="18" y="10"/>
                  </a:cubicBezTo>
                  <a:cubicBezTo>
                    <a:pt x="19" y="11"/>
                    <a:pt x="19" y="11"/>
                    <a:pt x="1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54" name="îŝ1îdé">
              <a:extLst>
                <a:ext uri="{FF2B5EF4-FFF2-40B4-BE49-F238E27FC236}">
                  <a16:creationId xmlns:a16="http://schemas.microsoft.com/office/drawing/2014/main" id="{6DC9F55D-A216-44AB-9A83-609EBE4FD204}"/>
                </a:ext>
              </a:extLst>
            </p:cNvPr>
            <p:cNvSpPr/>
            <p:nvPr/>
          </p:nvSpPr>
          <p:spPr bwMode="auto">
            <a:xfrm>
              <a:off x="3915349" y="1611009"/>
              <a:ext cx="77794" cy="61675"/>
            </a:xfrm>
            <a:custGeom>
              <a:avLst/>
              <a:gdLst>
                <a:gd name="T0" fmla="*/ 28 w 34"/>
                <a:gd name="T1" fmla="*/ 10 h 27"/>
                <a:gd name="T2" fmla="*/ 24 w 34"/>
                <a:gd name="T3" fmla="*/ 8 h 27"/>
                <a:gd name="T4" fmla="*/ 19 w 34"/>
                <a:gd name="T5" fmla="*/ 9 h 27"/>
                <a:gd name="T6" fmla="*/ 14 w 34"/>
                <a:gd name="T7" fmla="*/ 12 h 27"/>
                <a:gd name="T8" fmla="*/ 10 w 34"/>
                <a:gd name="T9" fmla="*/ 14 h 27"/>
                <a:gd name="T10" fmla="*/ 7 w 34"/>
                <a:gd name="T11" fmla="*/ 13 h 27"/>
                <a:gd name="T12" fmla="*/ 4 w 34"/>
                <a:gd name="T13" fmla="*/ 10 h 27"/>
                <a:gd name="T14" fmla="*/ 5 w 34"/>
                <a:gd name="T15" fmla="*/ 6 h 27"/>
                <a:gd name="T16" fmla="*/ 9 w 34"/>
                <a:gd name="T17" fmla="*/ 4 h 27"/>
                <a:gd name="T18" fmla="*/ 14 w 34"/>
                <a:gd name="T19" fmla="*/ 5 h 27"/>
                <a:gd name="T20" fmla="*/ 15 w 34"/>
                <a:gd name="T21" fmla="*/ 3 h 27"/>
                <a:gd name="T22" fmla="*/ 10 w 34"/>
                <a:gd name="T23" fmla="*/ 1 h 27"/>
                <a:gd name="T24" fmla="*/ 5 w 34"/>
                <a:gd name="T25" fmla="*/ 1 h 27"/>
                <a:gd name="T26" fmla="*/ 2 w 34"/>
                <a:gd name="T27" fmla="*/ 4 h 27"/>
                <a:gd name="T28" fmla="*/ 0 w 34"/>
                <a:gd name="T29" fmla="*/ 8 h 27"/>
                <a:gd name="T30" fmla="*/ 2 w 34"/>
                <a:gd name="T31" fmla="*/ 13 h 27"/>
                <a:gd name="T32" fmla="*/ 5 w 34"/>
                <a:gd name="T33" fmla="*/ 16 h 27"/>
                <a:gd name="T34" fmla="*/ 9 w 34"/>
                <a:gd name="T35" fmla="*/ 18 h 27"/>
                <a:gd name="T36" fmla="*/ 14 w 34"/>
                <a:gd name="T37" fmla="*/ 17 h 27"/>
                <a:gd name="T38" fmla="*/ 18 w 34"/>
                <a:gd name="T39" fmla="*/ 15 h 27"/>
                <a:gd name="T40" fmla="*/ 21 w 34"/>
                <a:gd name="T41" fmla="*/ 12 h 27"/>
                <a:gd name="T42" fmla="*/ 24 w 34"/>
                <a:gd name="T43" fmla="*/ 11 h 27"/>
                <a:gd name="T44" fmla="*/ 27 w 34"/>
                <a:gd name="T45" fmla="*/ 12 h 27"/>
                <a:gd name="T46" fmla="*/ 29 w 34"/>
                <a:gd name="T47" fmla="*/ 14 h 27"/>
                <a:gd name="T48" fmla="*/ 30 w 34"/>
                <a:gd name="T49" fmla="*/ 17 h 27"/>
                <a:gd name="T50" fmla="*/ 29 w 34"/>
                <a:gd name="T51" fmla="*/ 20 h 27"/>
                <a:gd name="T52" fmla="*/ 26 w 34"/>
                <a:gd name="T53" fmla="*/ 22 h 27"/>
                <a:gd name="T54" fmla="*/ 23 w 34"/>
                <a:gd name="T55" fmla="*/ 23 h 27"/>
                <a:gd name="T56" fmla="*/ 19 w 34"/>
                <a:gd name="T57" fmla="*/ 22 h 27"/>
                <a:gd name="T58" fmla="*/ 17 w 34"/>
                <a:gd name="T59" fmla="*/ 24 h 27"/>
                <a:gd name="T60" fmla="*/ 23 w 34"/>
                <a:gd name="T61" fmla="*/ 26 h 27"/>
                <a:gd name="T62" fmla="*/ 29 w 34"/>
                <a:gd name="T63" fmla="*/ 26 h 27"/>
                <a:gd name="T64" fmla="*/ 33 w 34"/>
                <a:gd name="T65" fmla="*/ 22 h 27"/>
                <a:gd name="T66" fmla="*/ 34 w 34"/>
                <a:gd name="T67" fmla="*/ 18 h 27"/>
                <a:gd name="T68" fmla="*/ 32 w 34"/>
                <a:gd name="T69" fmla="*/ 13 h 27"/>
                <a:gd name="T70" fmla="*/ 28 w 34"/>
                <a:gd name="T71" fmla="*/ 1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4" h="27">
                  <a:moveTo>
                    <a:pt x="28" y="10"/>
                  </a:moveTo>
                  <a:cubicBezTo>
                    <a:pt x="27" y="9"/>
                    <a:pt x="25" y="8"/>
                    <a:pt x="24" y="8"/>
                  </a:cubicBezTo>
                  <a:cubicBezTo>
                    <a:pt x="22" y="8"/>
                    <a:pt x="20" y="8"/>
                    <a:pt x="19" y="9"/>
                  </a:cubicBezTo>
                  <a:cubicBezTo>
                    <a:pt x="18" y="9"/>
                    <a:pt x="16" y="10"/>
                    <a:pt x="14" y="12"/>
                  </a:cubicBezTo>
                  <a:cubicBezTo>
                    <a:pt x="12" y="13"/>
                    <a:pt x="11" y="14"/>
                    <a:pt x="10" y="14"/>
                  </a:cubicBezTo>
                  <a:cubicBezTo>
                    <a:pt x="9" y="14"/>
                    <a:pt x="8" y="14"/>
                    <a:pt x="7" y="13"/>
                  </a:cubicBezTo>
                  <a:cubicBezTo>
                    <a:pt x="5" y="13"/>
                    <a:pt x="5" y="12"/>
                    <a:pt x="4" y="10"/>
                  </a:cubicBezTo>
                  <a:cubicBezTo>
                    <a:pt x="4" y="9"/>
                    <a:pt x="4" y="8"/>
                    <a:pt x="5" y="6"/>
                  </a:cubicBezTo>
                  <a:cubicBezTo>
                    <a:pt x="6" y="5"/>
                    <a:pt x="7" y="4"/>
                    <a:pt x="9" y="4"/>
                  </a:cubicBezTo>
                  <a:cubicBezTo>
                    <a:pt x="10" y="4"/>
                    <a:pt x="12" y="4"/>
                    <a:pt x="14" y="5"/>
                  </a:cubicBezTo>
                  <a:cubicBezTo>
                    <a:pt x="15" y="3"/>
                    <a:pt x="15" y="3"/>
                    <a:pt x="15" y="3"/>
                  </a:cubicBezTo>
                  <a:cubicBezTo>
                    <a:pt x="13" y="2"/>
                    <a:pt x="12" y="1"/>
                    <a:pt x="10" y="1"/>
                  </a:cubicBezTo>
                  <a:cubicBezTo>
                    <a:pt x="8" y="0"/>
                    <a:pt x="6" y="1"/>
                    <a:pt x="5" y="1"/>
                  </a:cubicBezTo>
                  <a:cubicBezTo>
                    <a:pt x="4" y="2"/>
                    <a:pt x="2" y="3"/>
                    <a:pt x="2" y="4"/>
                  </a:cubicBezTo>
                  <a:cubicBezTo>
                    <a:pt x="1" y="6"/>
                    <a:pt x="0" y="7"/>
                    <a:pt x="0" y="8"/>
                  </a:cubicBezTo>
                  <a:cubicBezTo>
                    <a:pt x="0" y="10"/>
                    <a:pt x="1" y="11"/>
                    <a:pt x="2" y="13"/>
                  </a:cubicBezTo>
                  <a:cubicBezTo>
                    <a:pt x="3" y="14"/>
                    <a:pt x="4" y="15"/>
                    <a:pt x="5" y="16"/>
                  </a:cubicBezTo>
                  <a:cubicBezTo>
                    <a:pt x="7" y="17"/>
                    <a:pt x="8" y="17"/>
                    <a:pt x="9" y="18"/>
                  </a:cubicBezTo>
                  <a:cubicBezTo>
                    <a:pt x="11" y="18"/>
                    <a:pt x="12" y="18"/>
                    <a:pt x="14" y="17"/>
                  </a:cubicBezTo>
                  <a:cubicBezTo>
                    <a:pt x="15" y="17"/>
                    <a:pt x="16" y="16"/>
                    <a:pt x="18" y="15"/>
                  </a:cubicBezTo>
                  <a:cubicBezTo>
                    <a:pt x="20" y="13"/>
                    <a:pt x="21" y="12"/>
                    <a:pt x="21" y="12"/>
                  </a:cubicBezTo>
                  <a:cubicBezTo>
                    <a:pt x="22" y="12"/>
                    <a:pt x="23" y="11"/>
                    <a:pt x="24" y="11"/>
                  </a:cubicBezTo>
                  <a:cubicBezTo>
                    <a:pt x="25" y="11"/>
                    <a:pt x="26" y="12"/>
                    <a:pt x="27" y="12"/>
                  </a:cubicBezTo>
                  <a:cubicBezTo>
                    <a:pt x="28" y="13"/>
                    <a:pt x="29" y="14"/>
                    <a:pt x="29" y="14"/>
                  </a:cubicBezTo>
                  <a:cubicBezTo>
                    <a:pt x="30" y="15"/>
                    <a:pt x="30" y="16"/>
                    <a:pt x="30" y="17"/>
                  </a:cubicBezTo>
                  <a:cubicBezTo>
                    <a:pt x="30" y="18"/>
                    <a:pt x="30" y="19"/>
                    <a:pt x="29" y="20"/>
                  </a:cubicBezTo>
                  <a:cubicBezTo>
                    <a:pt x="28" y="21"/>
                    <a:pt x="27" y="22"/>
                    <a:pt x="26" y="22"/>
                  </a:cubicBezTo>
                  <a:cubicBezTo>
                    <a:pt x="25" y="23"/>
                    <a:pt x="24" y="23"/>
                    <a:pt x="23" y="23"/>
                  </a:cubicBezTo>
                  <a:cubicBezTo>
                    <a:pt x="21" y="23"/>
                    <a:pt x="20" y="22"/>
                    <a:pt x="19" y="22"/>
                  </a:cubicBezTo>
                  <a:cubicBezTo>
                    <a:pt x="17" y="24"/>
                    <a:pt x="17" y="24"/>
                    <a:pt x="17" y="24"/>
                  </a:cubicBezTo>
                  <a:cubicBezTo>
                    <a:pt x="19" y="25"/>
                    <a:pt x="21" y="26"/>
                    <a:pt x="23" y="26"/>
                  </a:cubicBezTo>
                  <a:cubicBezTo>
                    <a:pt x="25" y="27"/>
                    <a:pt x="27" y="26"/>
                    <a:pt x="29" y="26"/>
                  </a:cubicBezTo>
                  <a:cubicBezTo>
                    <a:pt x="30" y="25"/>
                    <a:pt x="31" y="24"/>
                    <a:pt x="33" y="22"/>
                  </a:cubicBezTo>
                  <a:cubicBezTo>
                    <a:pt x="33" y="21"/>
                    <a:pt x="34" y="19"/>
                    <a:pt x="34" y="18"/>
                  </a:cubicBezTo>
                  <a:cubicBezTo>
                    <a:pt x="34" y="16"/>
                    <a:pt x="33" y="15"/>
                    <a:pt x="32" y="13"/>
                  </a:cubicBezTo>
                  <a:cubicBezTo>
                    <a:pt x="31" y="12"/>
                    <a:pt x="30" y="11"/>
                    <a:pt x="28"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55" name="iṩlîḍe">
              <a:extLst>
                <a:ext uri="{FF2B5EF4-FFF2-40B4-BE49-F238E27FC236}">
                  <a16:creationId xmlns:a16="http://schemas.microsoft.com/office/drawing/2014/main" id="{03A64B63-485A-43D1-9889-B3A1FE8B7E53}"/>
                </a:ext>
              </a:extLst>
            </p:cNvPr>
            <p:cNvSpPr/>
            <p:nvPr/>
          </p:nvSpPr>
          <p:spPr bwMode="auto">
            <a:xfrm>
              <a:off x="3940580" y="1585778"/>
              <a:ext cx="75692" cy="43453"/>
            </a:xfrm>
            <a:custGeom>
              <a:avLst/>
              <a:gdLst>
                <a:gd name="T0" fmla="*/ 0 w 108"/>
                <a:gd name="T1" fmla="*/ 9 h 62"/>
                <a:gd name="T2" fmla="*/ 101 w 108"/>
                <a:gd name="T3" fmla="*/ 62 h 62"/>
                <a:gd name="T4" fmla="*/ 108 w 108"/>
                <a:gd name="T5" fmla="*/ 52 h 62"/>
                <a:gd name="T6" fmla="*/ 6 w 108"/>
                <a:gd name="T7" fmla="*/ 0 h 62"/>
                <a:gd name="T8" fmla="*/ 0 w 108"/>
                <a:gd name="T9" fmla="*/ 9 h 62"/>
              </a:gdLst>
              <a:ahLst/>
              <a:cxnLst>
                <a:cxn ang="0">
                  <a:pos x="T0" y="T1"/>
                </a:cxn>
                <a:cxn ang="0">
                  <a:pos x="T2" y="T3"/>
                </a:cxn>
                <a:cxn ang="0">
                  <a:pos x="T4" y="T5"/>
                </a:cxn>
                <a:cxn ang="0">
                  <a:pos x="T6" y="T7"/>
                </a:cxn>
                <a:cxn ang="0">
                  <a:pos x="T8" y="T9"/>
                </a:cxn>
              </a:cxnLst>
              <a:rect l="0" t="0" r="r" b="b"/>
              <a:pathLst>
                <a:path w="108" h="62">
                  <a:moveTo>
                    <a:pt x="0" y="9"/>
                  </a:moveTo>
                  <a:lnTo>
                    <a:pt x="101" y="62"/>
                  </a:lnTo>
                  <a:lnTo>
                    <a:pt x="108" y="52"/>
                  </a:lnTo>
                  <a:lnTo>
                    <a:pt x="6" y="0"/>
                  </a:lnTo>
                  <a:lnTo>
                    <a:pt x="0"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56" name="ïṣlíḋe">
              <a:extLst>
                <a:ext uri="{FF2B5EF4-FFF2-40B4-BE49-F238E27FC236}">
                  <a16:creationId xmlns:a16="http://schemas.microsoft.com/office/drawing/2014/main" id="{537AA95C-199B-4B39-A19F-7F22EF40BD11}"/>
                </a:ext>
              </a:extLst>
            </p:cNvPr>
            <p:cNvSpPr/>
            <p:nvPr/>
          </p:nvSpPr>
          <p:spPr bwMode="auto">
            <a:xfrm>
              <a:off x="3951793" y="1539522"/>
              <a:ext cx="82700" cy="55367"/>
            </a:xfrm>
            <a:custGeom>
              <a:avLst/>
              <a:gdLst>
                <a:gd name="T0" fmla="*/ 39 w 118"/>
                <a:gd name="T1" fmla="*/ 6 h 79"/>
                <a:gd name="T2" fmla="*/ 26 w 118"/>
                <a:gd name="T3" fmla="*/ 0 h 79"/>
                <a:gd name="T4" fmla="*/ 0 w 118"/>
                <a:gd name="T5" fmla="*/ 52 h 79"/>
                <a:gd name="T6" fmla="*/ 13 w 118"/>
                <a:gd name="T7" fmla="*/ 59 h 79"/>
                <a:gd name="T8" fmla="*/ 23 w 118"/>
                <a:gd name="T9" fmla="*/ 36 h 79"/>
                <a:gd name="T10" fmla="*/ 115 w 118"/>
                <a:gd name="T11" fmla="*/ 79 h 79"/>
                <a:gd name="T12" fmla="*/ 118 w 118"/>
                <a:gd name="T13" fmla="*/ 69 h 79"/>
                <a:gd name="T14" fmla="*/ 26 w 118"/>
                <a:gd name="T15" fmla="*/ 29 h 79"/>
                <a:gd name="T16" fmla="*/ 39 w 118"/>
                <a:gd name="T17" fmla="*/ 6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8" h="79">
                  <a:moveTo>
                    <a:pt x="39" y="6"/>
                  </a:moveTo>
                  <a:lnTo>
                    <a:pt x="26" y="0"/>
                  </a:lnTo>
                  <a:lnTo>
                    <a:pt x="0" y="52"/>
                  </a:lnTo>
                  <a:lnTo>
                    <a:pt x="13" y="59"/>
                  </a:lnTo>
                  <a:lnTo>
                    <a:pt x="23" y="36"/>
                  </a:lnTo>
                  <a:lnTo>
                    <a:pt x="115" y="79"/>
                  </a:lnTo>
                  <a:lnTo>
                    <a:pt x="118" y="69"/>
                  </a:lnTo>
                  <a:lnTo>
                    <a:pt x="26" y="29"/>
                  </a:lnTo>
                  <a:lnTo>
                    <a:pt x="39"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57" name="ísļiďè">
              <a:extLst>
                <a:ext uri="{FF2B5EF4-FFF2-40B4-BE49-F238E27FC236}">
                  <a16:creationId xmlns:a16="http://schemas.microsoft.com/office/drawing/2014/main" id="{CE879E64-B261-4498-A7AB-10E1FEC4F674}"/>
                </a:ext>
              </a:extLst>
            </p:cNvPr>
            <p:cNvSpPr/>
            <p:nvPr/>
          </p:nvSpPr>
          <p:spPr bwMode="auto">
            <a:xfrm>
              <a:off x="3573335" y="1604000"/>
              <a:ext cx="39248" cy="52564"/>
            </a:xfrm>
            <a:custGeom>
              <a:avLst/>
              <a:gdLst>
                <a:gd name="T0" fmla="*/ 17 w 17"/>
                <a:gd name="T1" fmla="*/ 1 h 23"/>
                <a:gd name="T2" fmla="*/ 17 w 17"/>
                <a:gd name="T3" fmla="*/ 0 h 23"/>
                <a:gd name="T4" fmla="*/ 10 w 17"/>
                <a:gd name="T5" fmla="*/ 0 h 23"/>
                <a:gd name="T6" fmla="*/ 10 w 17"/>
                <a:gd name="T7" fmla="*/ 1 h 23"/>
                <a:gd name="T8" fmla="*/ 12 w 17"/>
                <a:gd name="T9" fmla="*/ 1 h 23"/>
                <a:gd name="T10" fmla="*/ 13 w 17"/>
                <a:gd name="T11" fmla="*/ 2 h 23"/>
                <a:gd name="T12" fmla="*/ 13 w 17"/>
                <a:gd name="T13" fmla="*/ 3 h 23"/>
                <a:gd name="T14" fmla="*/ 11 w 17"/>
                <a:gd name="T15" fmla="*/ 5 h 23"/>
                <a:gd name="T16" fmla="*/ 5 w 17"/>
                <a:gd name="T17" fmla="*/ 16 h 23"/>
                <a:gd name="T18" fmla="*/ 3 w 17"/>
                <a:gd name="T19" fmla="*/ 18 h 23"/>
                <a:gd name="T20" fmla="*/ 2 w 17"/>
                <a:gd name="T21" fmla="*/ 19 h 23"/>
                <a:gd name="T22" fmla="*/ 0 w 17"/>
                <a:gd name="T23" fmla="*/ 18 h 23"/>
                <a:gd name="T24" fmla="*/ 0 w 17"/>
                <a:gd name="T25" fmla="*/ 19 h 23"/>
                <a:gd name="T26" fmla="*/ 8 w 17"/>
                <a:gd name="T27" fmla="*/ 23 h 23"/>
                <a:gd name="T28" fmla="*/ 8 w 17"/>
                <a:gd name="T29" fmla="*/ 22 h 23"/>
                <a:gd name="T30" fmla="*/ 6 w 17"/>
                <a:gd name="T31" fmla="*/ 21 h 23"/>
                <a:gd name="T32" fmla="*/ 6 w 17"/>
                <a:gd name="T33" fmla="*/ 20 h 23"/>
                <a:gd name="T34" fmla="*/ 7 w 17"/>
                <a:gd name="T35" fmla="*/ 18 h 23"/>
                <a:gd name="T36" fmla="*/ 17 w 17"/>
                <a:gd name="T37"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7" h="23">
                  <a:moveTo>
                    <a:pt x="17" y="1"/>
                  </a:moveTo>
                  <a:cubicBezTo>
                    <a:pt x="17" y="0"/>
                    <a:pt x="17" y="0"/>
                    <a:pt x="17" y="0"/>
                  </a:cubicBezTo>
                  <a:cubicBezTo>
                    <a:pt x="10" y="0"/>
                    <a:pt x="10" y="0"/>
                    <a:pt x="10" y="0"/>
                  </a:cubicBezTo>
                  <a:cubicBezTo>
                    <a:pt x="10" y="1"/>
                    <a:pt x="10" y="1"/>
                    <a:pt x="10" y="1"/>
                  </a:cubicBezTo>
                  <a:cubicBezTo>
                    <a:pt x="11" y="1"/>
                    <a:pt x="12" y="1"/>
                    <a:pt x="12" y="1"/>
                  </a:cubicBezTo>
                  <a:cubicBezTo>
                    <a:pt x="12" y="1"/>
                    <a:pt x="13" y="1"/>
                    <a:pt x="13" y="2"/>
                  </a:cubicBezTo>
                  <a:cubicBezTo>
                    <a:pt x="13" y="2"/>
                    <a:pt x="13" y="2"/>
                    <a:pt x="13" y="3"/>
                  </a:cubicBezTo>
                  <a:cubicBezTo>
                    <a:pt x="13" y="3"/>
                    <a:pt x="12" y="4"/>
                    <a:pt x="11" y="5"/>
                  </a:cubicBezTo>
                  <a:cubicBezTo>
                    <a:pt x="5" y="16"/>
                    <a:pt x="5" y="16"/>
                    <a:pt x="5" y="16"/>
                  </a:cubicBezTo>
                  <a:cubicBezTo>
                    <a:pt x="4" y="18"/>
                    <a:pt x="4" y="18"/>
                    <a:pt x="3" y="18"/>
                  </a:cubicBezTo>
                  <a:cubicBezTo>
                    <a:pt x="3" y="19"/>
                    <a:pt x="3" y="19"/>
                    <a:pt x="2" y="19"/>
                  </a:cubicBezTo>
                  <a:cubicBezTo>
                    <a:pt x="2" y="19"/>
                    <a:pt x="1" y="18"/>
                    <a:pt x="0" y="18"/>
                  </a:cubicBezTo>
                  <a:cubicBezTo>
                    <a:pt x="0" y="19"/>
                    <a:pt x="0" y="19"/>
                    <a:pt x="0" y="19"/>
                  </a:cubicBezTo>
                  <a:cubicBezTo>
                    <a:pt x="8" y="23"/>
                    <a:pt x="8" y="23"/>
                    <a:pt x="8" y="23"/>
                  </a:cubicBezTo>
                  <a:cubicBezTo>
                    <a:pt x="8" y="22"/>
                    <a:pt x="8" y="22"/>
                    <a:pt x="8" y="22"/>
                  </a:cubicBezTo>
                  <a:cubicBezTo>
                    <a:pt x="7" y="22"/>
                    <a:pt x="7" y="21"/>
                    <a:pt x="6" y="21"/>
                  </a:cubicBezTo>
                  <a:cubicBezTo>
                    <a:pt x="6" y="21"/>
                    <a:pt x="6" y="20"/>
                    <a:pt x="6" y="20"/>
                  </a:cubicBezTo>
                  <a:cubicBezTo>
                    <a:pt x="6" y="20"/>
                    <a:pt x="7" y="19"/>
                    <a:pt x="7" y="18"/>
                  </a:cubicBezTo>
                  <a:lnTo>
                    <a:pt x="1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58" name="íṡlïde">
              <a:extLst>
                <a:ext uri="{FF2B5EF4-FFF2-40B4-BE49-F238E27FC236}">
                  <a16:creationId xmlns:a16="http://schemas.microsoft.com/office/drawing/2014/main" id="{6E54092F-65E4-49E2-BE25-8DE102D82C63}"/>
                </a:ext>
              </a:extLst>
            </p:cNvPr>
            <p:cNvSpPr/>
            <p:nvPr/>
          </p:nvSpPr>
          <p:spPr bwMode="auto">
            <a:xfrm>
              <a:off x="3646924" y="1622223"/>
              <a:ext cx="34342" cy="57470"/>
            </a:xfrm>
            <a:custGeom>
              <a:avLst/>
              <a:gdLst>
                <a:gd name="T0" fmla="*/ 9 w 15"/>
                <a:gd name="T1" fmla="*/ 1 h 25"/>
                <a:gd name="T2" fmla="*/ 4 w 15"/>
                <a:gd name="T3" fmla="*/ 2 h 25"/>
                <a:gd name="T4" fmla="*/ 2 w 15"/>
                <a:gd name="T5" fmla="*/ 5 h 25"/>
                <a:gd name="T6" fmla="*/ 2 w 15"/>
                <a:gd name="T7" fmla="*/ 8 h 25"/>
                <a:gd name="T8" fmla="*/ 5 w 15"/>
                <a:gd name="T9" fmla="*/ 12 h 25"/>
                <a:gd name="T10" fmla="*/ 1 w 15"/>
                <a:gd name="T11" fmla="*/ 15 h 25"/>
                <a:gd name="T12" fmla="*/ 0 w 15"/>
                <a:gd name="T13" fmla="*/ 18 h 25"/>
                <a:gd name="T14" fmla="*/ 1 w 15"/>
                <a:gd name="T15" fmla="*/ 22 h 25"/>
                <a:gd name="T16" fmla="*/ 6 w 15"/>
                <a:gd name="T17" fmla="*/ 25 h 25"/>
                <a:gd name="T18" fmla="*/ 11 w 15"/>
                <a:gd name="T19" fmla="*/ 24 h 25"/>
                <a:gd name="T20" fmla="*/ 14 w 15"/>
                <a:gd name="T21" fmla="*/ 20 h 25"/>
                <a:gd name="T22" fmla="*/ 13 w 15"/>
                <a:gd name="T23" fmla="*/ 16 h 25"/>
                <a:gd name="T24" fmla="*/ 9 w 15"/>
                <a:gd name="T25" fmla="*/ 12 h 25"/>
                <a:gd name="T26" fmla="*/ 14 w 15"/>
                <a:gd name="T27" fmla="*/ 9 h 25"/>
                <a:gd name="T28" fmla="*/ 15 w 15"/>
                <a:gd name="T29" fmla="*/ 7 h 25"/>
                <a:gd name="T30" fmla="*/ 14 w 15"/>
                <a:gd name="T31" fmla="*/ 3 h 25"/>
                <a:gd name="T32" fmla="*/ 9 w 15"/>
                <a:gd name="T33" fmla="*/ 1 h 25"/>
                <a:gd name="T34" fmla="*/ 11 w 15"/>
                <a:gd name="T35" fmla="*/ 19 h 25"/>
                <a:gd name="T36" fmla="*/ 11 w 15"/>
                <a:gd name="T37" fmla="*/ 21 h 25"/>
                <a:gd name="T38" fmla="*/ 10 w 15"/>
                <a:gd name="T39" fmla="*/ 23 h 25"/>
                <a:gd name="T40" fmla="*/ 6 w 15"/>
                <a:gd name="T41" fmla="*/ 24 h 25"/>
                <a:gd name="T42" fmla="*/ 3 w 15"/>
                <a:gd name="T43" fmla="*/ 22 h 25"/>
                <a:gd name="T44" fmla="*/ 3 w 15"/>
                <a:gd name="T45" fmla="*/ 18 h 25"/>
                <a:gd name="T46" fmla="*/ 4 w 15"/>
                <a:gd name="T47" fmla="*/ 15 h 25"/>
                <a:gd name="T48" fmla="*/ 6 w 15"/>
                <a:gd name="T49" fmla="*/ 13 h 25"/>
                <a:gd name="T50" fmla="*/ 11 w 15"/>
                <a:gd name="T51" fmla="*/ 19 h 25"/>
                <a:gd name="T52" fmla="*/ 12 w 15"/>
                <a:gd name="T53" fmla="*/ 8 h 25"/>
                <a:gd name="T54" fmla="*/ 8 w 15"/>
                <a:gd name="T55" fmla="*/ 11 h 25"/>
                <a:gd name="T56" fmla="*/ 6 w 15"/>
                <a:gd name="T57" fmla="*/ 8 h 25"/>
                <a:gd name="T58" fmla="*/ 5 w 15"/>
                <a:gd name="T59" fmla="*/ 6 h 25"/>
                <a:gd name="T60" fmla="*/ 5 w 15"/>
                <a:gd name="T61" fmla="*/ 5 h 25"/>
                <a:gd name="T62" fmla="*/ 6 w 15"/>
                <a:gd name="T63" fmla="*/ 2 h 25"/>
                <a:gd name="T64" fmla="*/ 9 w 15"/>
                <a:gd name="T65" fmla="*/ 2 h 25"/>
                <a:gd name="T66" fmla="*/ 12 w 15"/>
                <a:gd name="T67" fmla="*/ 3 h 25"/>
                <a:gd name="T68" fmla="*/ 12 w 15"/>
                <a:gd name="T69" fmla="*/ 6 h 25"/>
                <a:gd name="T70" fmla="*/ 12 w 15"/>
                <a:gd name="T71" fmla="*/ 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5" h="25">
                  <a:moveTo>
                    <a:pt x="9" y="1"/>
                  </a:moveTo>
                  <a:cubicBezTo>
                    <a:pt x="7" y="0"/>
                    <a:pt x="6" y="1"/>
                    <a:pt x="4" y="2"/>
                  </a:cubicBezTo>
                  <a:cubicBezTo>
                    <a:pt x="3" y="3"/>
                    <a:pt x="2" y="4"/>
                    <a:pt x="2" y="5"/>
                  </a:cubicBezTo>
                  <a:cubicBezTo>
                    <a:pt x="2" y="6"/>
                    <a:pt x="2" y="7"/>
                    <a:pt x="2" y="8"/>
                  </a:cubicBezTo>
                  <a:cubicBezTo>
                    <a:pt x="3" y="9"/>
                    <a:pt x="4" y="11"/>
                    <a:pt x="5" y="12"/>
                  </a:cubicBezTo>
                  <a:cubicBezTo>
                    <a:pt x="4" y="13"/>
                    <a:pt x="2" y="14"/>
                    <a:pt x="1" y="15"/>
                  </a:cubicBezTo>
                  <a:cubicBezTo>
                    <a:pt x="0" y="16"/>
                    <a:pt x="0" y="17"/>
                    <a:pt x="0" y="18"/>
                  </a:cubicBezTo>
                  <a:cubicBezTo>
                    <a:pt x="0" y="19"/>
                    <a:pt x="0" y="21"/>
                    <a:pt x="1" y="22"/>
                  </a:cubicBezTo>
                  <a:cubicBezTo>
                    <a:pt x="2" y="24"/>
                    <a:pt x="4" y="24"/>
                    <a:pt x="6" y="25"/>
                  </a:cubicBezTo>
                  <a:cubicBezTo>
                    <a:pt x="8" y="25"/>
                    <a:pt x="10" y="25"/>
                    <a:pt x="11" y="24"/>
                  </a:cubicBezTo>
                  <a:cubicBezTo>
                    <a:pt x="13" y="23"/>
                    <a:pt x="14" y="21"/>
                    <a:pt x="14" y="20"/>
                  </a:cubicBezTo>
                  <a:cubicBezTo>
                    <a:pt x="14" y="18"/>
                    <a:pt x="14" y="17"/>
                    <a:pt x="13" y="16"/>
                  </a:cubicBezTo>
                  <a:cubicBezTo>
                    <a:pt x="12" y="15"/>
                    <a:pt x="11" y="14"/>
                    <a:pt x="9" y="12"/>
                  </a:cubicBezTo>
                  <a:cubicBezTo>
                    <a:pt x="11" y="11"/>
                    <a:pt x="13" y="10"/>
                    <a:pt x="14" y="9"/>
                  </a:cubicBezTo>
                  <a:cubicBezTo>
                    <a:pt x="14" y="8"/>
                    <a:pt x="15" y="7"/>
                    <a:pt x="15" y="7"/>
                  </a:cubicBezTo>
                  <a:cubicBezTo>
                    <a:pt x="15" y="5"/>
                    <a:pt x="15" y="4"/>
                    <a:pt x="14" y="3"/>
                  </a:cubicBezTo>
                  <a:cubicBezTo>
                    <a:pt x="13" y="2"/>
                    <a:pt x="11" y="1"/>
                    <a:pt x="9" y="1"/>
                  </a:cubicBezTo>
                  <a:close/>
                  <a:moveTo>
                    <a:pt x="11" y="19"/>
                  </a:moveTo>
                  <a:cubicBezTo>
                    <a:pt x="11" y="19"/>
                    <a:pt x="11" y="20"/>
                    <a:pt x="11" y="21"/>
                  </a:cubicBezTo>
                  <a:cubicBezTo>
                    <a:pt x="11" y="22"/>
                    <a:pt x="10" y="23"/>
                    <a:pt x="10" y="23"/>
                  </a:cubicBezTo>
                  <a:cubicBezTo>
                    <a:pt x="9" y="24"/>
                    <a:pt x="8" y="24"/>
                    <a:pt x="6" y="24"/>
                  </a:cubicBezTo>
                  <a:cubicBezTo>
                    <a:pt x="5" y="24"/>
                    <a:pt x="4" y="23"/>
                    <a:pt x="3" y="22"/>
                  </a:cubicBezTo>
                  <a:cubicBezTo>
                    <a:pt x="3" y="21"/>
                    <a:pt x="2" y="20"/>
                    <a:pt x="3" y="18"/>
                  </a:cubicBezTo>
                  <a:cubicBezTo>
                    <a:pt x="3" y="17"/>
                    <a:pt x="3" y="16"/>
                    <a:pt x="4" y="15"/>
                  </a:cubicBezTo>
                  <a:cubicBezTo>
                    <a:pt x="4" y="15"/>
                    <a:pt x="5" y="14"/>
                    <a:pt x="6" y="13"/>
                  </a:cubicBezTo>
                  <a:cubicBezTo>
                    <a:pt x="9" y="15"/>
                    <a:pt x="10" y="17"/>
                    <a:pt x="11" y="19"/>
                  </a:cubicBezTo>
                  <a:close/>
                  <a:moveTo>
                    <a:pt x="12" y="8"/>
                  </a:moveTo>
                  <a:cubicBezTo>
                    <a:pt x="11" y="9"/>
                    <a:pt x="10" y="10"/>
                    <a:pt x="8" y="11"/>
                  </a:cubicBezTo>
                  <a:cubicBezTo>
                    <a:pt x="6" y="8"/>
                    <a:pt x="6" y="8"/>
                    <a:pt x="6" y="8"/>
                  </a:cubicBezTo>
                  <a:cubicBezTo>
                    <a:pt x="5" y="8"/>
                    <a:pt x="5" y="7"/>
                    <a:pt x="5" y="6"/>
                  </a:cubicBezTo>
                  <a:cubicBezTo>
                    <a:pt x="5" y="6"/>
                    <a:pt x="4" y="5"/>
                    <a:pt x="5" y="5"/>
                  </a:cubicBezTo>
                  <a:cubicBezTo>
                    <a:pt x="5" y="4"/>
                    <a:pt x="5" y="3"/>
                    <a:pt x="6" y="2"/>
                  </a:cubicBezTo>
                  <a:cubicBezTo>
                    <a:pt x="7" y="2"/>
                    <a:pt x="8" y="2"/>
                    <a:pt x="9" y="2"/>
                  </a:cubicBezTo>
                  <a:cubicBezTo>
                    <a:pt x="10" y="2"/>
                    <a:pt x="11" y="2"/>
                    <a:pt x="12" y="3"/>
                  </a:cubicBezTo>
                  <a:cubicBezTo>
                    <a:pt x="12" y="4"/>
                    <a:pt x="13" y="5"/>
                    <a:pt x="12" y="6"/>
                  </a:cubicBezTo>
                  <a:cubicBezTo>
                    <a:pt x="12" y="7"/>
                    <a:pt x="12" y="8"/>
                    <a:pt x="12"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59" name="iṩlide">
              <a:extLst>
                <a:ext uri="{FF2B5EF4-FFF2-40B4-BE49-F238E27FC236}">
                  <a16:creationId xmlns:a16="http://schemas.microsoft.com/office/drawing/2014/main" id="{EA81D8DE-B9FE-49FC-9EB5-A098D0FA08CD}"/>
                </a:ext>
              </a:extLst>
            </p:cNvPr>
            <p:cNvSpPr/>
            <p:nvPr/>
          </p:nvSpPr>
          <p:spPr bwMode="auto">
            <a:xfrm>
              <a:off x="3717710" y="1622223"/>
              <a:ext cx="37145" cy="60273"/>
            </a:xfrm>
            <a:custGeom>
              <a:avLst/>
              <a:gdLst>
                <a:gd name="T0" fmla="*/ 15 w 16"/>
                <a:gd name="T1" fmla="*/ 16 h 26"/>
                <a:gd name="T2" fmla="*/ 15 w 16"/>
                <a:gd name="T3" fmla="*/ 9 h 26"/>
                <a:gd name="T4" fmla="*/ 12 w 16"/>
                <a:gd name="T5" fmla="*/ 2 h 26"/>
                <a:gd name="T6" fmla="*/ 6 w 16"/>
                <a:gd name="T7" fmla="*/ 1 h 26"/>
                <a:gd name="T8" fmla="*/ 1 w 16"/>
                <a:gd name="T9" fmla="*/ 4 h 26"/>
                <a:gd name="T10" fmla="*/ 0 w 16"/>
                <a:gd name="T11" fmla="*/ 10 h 26"/>
                <a:gd name="T12" fmla="*/ 3 w 16"/>
                <a:gd name="T13" fmla="*/ 15 h 26"/>
                <a:gd name="T14" fmla="*/ 8 w 16"/>
                <a:gd name="T15" fmla="*/ 16 h 26"/>
                <a:gd name="T16" fmla="*/ 12 w 16"/>
                <a:gd name="T17" fmla="*/ 13 h 26"/>
                <a:gd name="T18" fmla="*/ 11 w 16"/>
                <a:gd name="T19" fmla="*/ 19 h 26"/>
                <a:gd name="T20" fmla="*/ 8 w 16"/>
                <a:gd name="T21" fmla="*/ 23 h 26"/>
                <a:gd name="T22" fmla="*/ 4 w 16"/>
                <a:gd name="T23" fmla="*/ 25 h 26"/>
                <a:gd name="T24" fmla="*/ 4 w 16"/>
                <a:gd name="T25" fmla="*/ 26 h 26"/>
                <a:gd name="T26" fmla="*/ 5 w 16"/>
                <a:gd name="T27" fmla="*/ 26 h 26"/>
                <a:gd name="T28" fmla="*/ 11 w 16"/>
                <a:gd name="T29" fmla="*/ 23 h 26"/>
                <a:gd name="T30" fmla="*/ 15 w 16"/>
                <a:gd name="T31" fmla="*/ 16 h 26"/>
                <a:gd name="T32" fmla="*/ 11 w 16"/>
                <a:gd name="T33" fmla="*/ 13 h 26"/>
                <a:gd name="T34" fmla="*/ 9 w 16"/>
                <a:gd name="T35" fmla="*/ 14 h 26"/>
                <a:gd name="T36" fmla="*/ 6 w 16"/>
                <a:gd name="T37" fmla="*/ 13 h 26"/>
                <a:gd name="T38" fmla="*/ 3 w 16"/>
                <a:gd name="T39" fmla="*/ 8 h 26"/>
                <a:gd name="T40" fmla="*/ 3 w 16"/>
                <a:gd name="T41" fmla="*/ 4 h 26"/>
                <a:gd name="T42" fmla="*/ 6 w 16"/>
                <a:gd name="T43" fmla="*/ 2 h 26"/>
                <a:gd name="T44" fmla="*/ 8 w 16"/>
                <a:gd name="T45" fmla="*/ 2 h 26"/>
                <a:gd name="T46" fmla="*/ 11 w 16"/>
                <a:gd name="T47" fmla="*/ 5 h 26"/>
                <a:gd name="T48" fmla="*/ 12 w 16"/>
                <a:gd name="T49" fmla="*/ 8 h 26"/>
                <a:gd name="T50" fmla="*/ 12 w 16"/>
                <a:gd name="T51" fmla="*/ 12 h 26"/>
                <a:gd name="T52" fmla="*/ 11 w 16"/>
                <a:gd name="T53"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 h="26">
                  <a:moveTo>
                    <a:pt x="15" y="16"/>
                  </a:moveTo>
                  <a:cubicBezTo>
                    <a:pt x="16" y="14"/>
                    <a:pt x="16" y="11"/>
                    <a:pt x="15" y="9"/>
                  </a:cubicBezTo>
                  <a:cubicBezTo>
                    <a:pt x="15" y="6"/>
                    <a:pt x="14" y="4"/>
                    <a:pt x="12" y="2"/>
                  </a:cubicBezTo>
                  <a:cubicBezTo>
                    <a:pt x="10" y="1"/>
                    <a:pt x="8" y="0"/>
                    <a:pt x="6" y="1"/>
                  </a:cubicBezTo>
                  <a:cubicBezTo>
                    <a:pt x="4" y="1"/>
                    <a:pt x="2" y="2"/>
                    <a:pt x="1" y="4"/>
                  </a:cubicBezTo>
                  <a:cubicBezTo>
                    <a:pt x="0" y="6"/>
                    <a:pt x="0" y="8"/>
                    <a:pt x="0" y="10"/>
                  </a:cubicBezTo>
                  <a:cubicBezTo>
                    <a:pt x="1" y="12"/>
                    <a:pt x="1" y="14"/>
                    <a:pt x="3" y="15"/>
                  </a:cubicBezTo>
                  <a:cubicBezTo>
                    <a:pt x="4" y="16"/>
                    <a:pt x="6" y="16"/>
                    <a:pt x="8" y="16"/>
                  </a:cubicBezTo>
                  <a:cubicBezTo>
                    <a:pt x="9" y="16"/>
                    <a:pt x="11" y="15"/>
                    <a:pt x="12" y="13"/>
                  </a:cubicBezTo>
                  <a:cubicBezTo>
                    <a:pt x="12" y="15"/>
                    <a:pt x="12" y="17"/>
                    <a:pt x="11" y="19"/>
                  </a:cubicBezTo>
                  <a:cubicBezTo>
                    <a:pt x="10" y="21"/>
                    <a:pt x="9" y="22"/>
                    <a:pt x="8" y="23"/>
                  </a:cubicBezTo>
                  <a:cubicBezTo>
                    <a:pt x="6" y="24"/>
                    <a:pt x="5" y="25"/>
                    <a:pt x="4" y="25"/>
                  </a:cubicBezTo>
                  <a:cubicBezTo>
                    <a:pt x="4" y="26"/>
                    <a:pt x="4" y="26"/>
                    <a:pt x="4" y="26"/>
                  </a:cubicBezTo>
                  <a:cubicBezTo>
                    <a:pt x="5" y="26"/>
                    <a:pt x="5" y="26"/>
                    <a:pt x="5" y="26"/>
                  </a:cubicBezTo>
                  <a:cubicBezTo>
                    <a:pt x="7" y="25"/>
                    <a:pt x="9" y="24"/>
                    <a:pt x="11" y="23"/>
                  </a:cubicBezTo>
                  <a:cubicBezTo>
                    <a:pt x="13" y="21"/>
                    <a:pt x="14" y="19"/>
                    <a:pt x="15" y="16"/>
                  </a:cubicBezTo>
                  <a:close/>
                  <a:moveTo>
                    <a:pt x="11" y="13"/>
                  </a:moveTo>
                  <a:cubicBezTo>
                    <a:pt x="10" y="14"/>
                    <a:pt x="9" y="14"/>
                    <a:pt x="9" y="14"/>
                  </a:cubicBezTo>
                  <a:cubicBezTo>
                    <a:pt x="8" y="14"/>
                    <a:pt x="7" y="14"/>
                    <a:pt x="6" y="13"/>
                  </a:cubicBezTo>
                  <a:cubicBezTo>
                    <a:pt x="4" y="12"/>
                    <a:pt x="3" y="10"/>
                    <a:pt x="3" y="8"/>
                  </a:cubicBezTo>
                  <a:cubicBezTo>
                    <a:pt x="3" y="6"/>
                    <a:pt x="3" y="5"/>
                    <a:pt x="3" y="4"/>
                  </a:cubicBezTo>
                  <a:cubicBezTo>
                    <a:pt x="4" y="3"/>
                    <a:pt x="5" y="2"/>
                    <a:pt x="6" y="2"/>
                  </a:cubicBezTo>
                  <a:cubicBezTo>
                    <a:pt x="7" y="2"/>
                    <a:pt x="8" y="2"/>
                    <a:pt x="8" y="2"/>
                  </a:cubicBezTo>
                  <a:cubicBezTo>
                    <a:pt x="9" y="3"/>
                    <a:pt x="10" y="4"/>
                    <a:pt x="11" y="5"/>
                  </a:cubicBezTo>
                  <a:cubicBezTo>
                    <a:pt x="11" y="6"/>
                    <a:pt x="12" y="7"/>
                    <a:pt x="12" y="8"/>
                  </a:cubicBezTo>
                  <a:cubicBezTo>
                    <a:pt x="12" y="9"/>
                    <a:pt x="12" y="10"/>
                    <a:pt x="12" y="12"/>
                  </a:cubicBezTo>
                  <a:cubicBezTo>
                    <a:pt x="12" y="13"/>
                    <a:pt x="11" y="13"/>
                    <a:pt x="11"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60" name="îs1ïde">
              <a:extLst>
                <a:ext uri="{FF2B5EF4-FFF2-40B4-BE49-F238E27FC236}">
                  <a16:creationId xmlns:a16="http://schemas.microsoft.com/office/drawing/2014/main" id="{788C296D-F696-4511-AAC8-C43522309F8B}"/>
                </a:ext>
              </a:extLst>
            </p:cNvPr>
            <p:cNvSpPr/>
            <p:nvPr/>
          </p:nvSpPr>
          <p:spPr bwMode="auto">
            <a:xfrm>
              <a:off x="3782188" y="1613112"/>
              <a:ext cx="32239" cy="57470"/>
            </a:xfrm>
            <a:custGeom>
              <a:avLst/>
              <a:gdLst>
                <a:gd name="T0" fmla="*/ 11 w 14"/>
                <a:gd name="T1" fmla="*/ 24 h 25"/>
                <a:gd name="T2" fmla="*/ 14 w 14"/>
                <a:gd name="T3" fmla="*/ 0 h 25"/>
                <a:gd name="T4" fmla="*/ 14 w 14"/>
                <a:gd name="T5" fmla="*/ 0 h 25"/>
                <a:gd name="T6" fmla="*/ 1 w 14"/>
                <a:gd name="T7" fmla="*/ 2 h 25"/>
                <a:gd name="T8" fmla="*/ 0 w 14"/>
                <a:gd name="T9" fmla="*/ 8 h 25"/>
                <a:gd name="T10" fmla="*/ 0 w 14"/>
                <a:gd name="T11" fmla="*/ 8 h 25"/>
                <a:gd name="T12" fmla="*/ 2 w 14"/>
                <a:gd name="T13" fmla="*/ 5 h 25"/>
                <a:gd name="T14" fmla="*/ 5 w 14"/>
                <a:gd name="T15" fmla="*/ 4 h 25"/>
                <a:gd name="T16" fmla="*/ 12 w 14"/>
                <a:gd name="T17" fmla="*/ 3 h 25"/>
                <a:gd name="T18" fmla="*/ 9 w 14"/>
                <a:gd name="T19" fmla="*/ 25 h 25"/>
                <a:gd name="T20" fmla="*/ 11 w 14"/>
                <a:gd name="T21" fmla="*/ 2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 h="25">
                  <a:moveTo>
                    <a:pt x="11" y="24"/>
                  </a:moveTo>
                  <a:cubicBezTo>
                    <a:pt x="14" y="0"/>
                    <a:pt x="14" y="0"/>
                    <a:pt x="14" y="0"/>
                  </a:cubicBezTo>
                  <a:cubicBezTo>
                    <a:pt x="14" y="0"/>
                    <a:pt x="14" y="0"/>
                    <a:pt x="14" y="0"/>
                  </a:cubicBezTo>
                  <a:cubicBezTo>
                    <a:pt x="1" y="2"/>
                    <a:pt x="1" y="2"/>
                    <a:pt x="1" y="2"/>
                  </a:cubicBezTo>
                  <a:cubicBezTo>
                    <a:pt x="0" y="8"/>
                    <a:pt x="0" y="8"/>
                    <a:pt x="0" y="8"/>
                  </a:cubicBezTo>
                  <a:cubicBezTo>
                    <a:pt x="0" y="8"/>
                    <a:pt x="0" y="8"/>
                    <a:pt x="0" y="8"/>
                  </a:cubicBezTo>
                  <a:cubicBezTo>
                    <a:pt x="1" y="7"/>
                    <a:pt x="1" y="6"/>
                    <a:pt x="2" y="5"/>
                  </a:cubicBezTo>
                  <a:cubicBezTo>
                    <a:pt x="3" y="5"/>
                    <a:pt x="4" y="4"/>
                    <a:pt x="5" y="4"/>
                  </a:cubicBezTo>
                  <a:cubicBezTo>
                    <a:pt x="12" y="3"/>
                    <a:pt x="12" y="3"/>
                    <a:pt x="12" y="3"/>
                  </a:cubicBezTo>
                  <a:cubicBezTo>
                    <a:pt x="9" y="25"/>
                    <a:pt x="9" y="25"/>
                    <a:pt x="9" y="25"/>
                  </a:cubicBezTo>
                  <a:lnTo>
                    <a:pt x="11"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61" name="i$ľïḑe">
              <a:extLst>
                <a:ext uri="{FF2B5EF4-FFF2-40B4-BE49-F238E27FC236}">
                  <a16:creationId xmlns:a16="http://schemas.microsoft.com/office/drawing/2014/main" id="{7DDE60B1-D100-48B5-AEC3-C1A26AFC23D2}"/>
                </a:ext>
              </a:extLst>
            </p:cNvPr>
            <p:cNvSpPr/>
            <p:nvPr/>
          </p:nvSpPr>
          <p:spPr bwMode="auto">
            <a:xfrm>
              <a:off x="3349063" y="1294926"/>
              <a:ext cx="34342" cy="23128"/>
            </a:xfrm>
            <a:custGeom>
              <a:avLst/>
              <a:gdLst>
                <a:gd name="T0" fmla="*/ 8 w 15"/>
                <a:gd name="T1" fmla="*/ 7 h 10"/>
                <a:gd name="T2" fmla="*/ 12 w 15"/>
                <a:gd name="T3" fmla="*/ 10 h 10"/>
                <a:gd name="T4" fmla="*/ 14 w 15"/>
                <a:gd name="T5" fmla="*/ 3 h 10"/>
                <a:gd name="T6" fmla="*/ 10 w 15"/>
                <a:gd name="T7" fmla="*/ 0 h 10"/>
                <a:gd name="T8" fmla="*/ 0 w 15"/>
                <a:gd name="T9" fmla="*/ 2 h 10"/>
                <a:gd name="T10" fmla="*/ 8 w 15"/>
                <a:gd name="T11" fmla="*/ 7 h 10"/>
              </a:gdLst>
              <a:ahLst/>
              <a:cxnLst>
                <a:cxn ang="0">
                  <a:pos x="T0" y="T1"/>
                </a:cxn>
                <a:cxn ang="0">
                  <a:pos x="T2" y="T3"/>
                </a:cxn>
                <a:cxn ang="0">
                  <a:pos x="T4" y="T5"/>
                </a:cxn>
                <a:cxn ang="0">
                  <a:pos x="T6" y="T7"/>
                </a:cxn>
                <a:cxn ang="0">
                  <a:pos x="T8" y="T9"/>
                </a:cxn>
                <a:cxn ang="0">
                  <a:pos x="T10" y="T11"/>
                </a:cxn>
              </a:cxnLst>
              <a:rect l="0" t="0" r="r" b="b"/>
              <a:pathLst>
                <a:path w="15" h="10">
                  <a:moveTo>
                    <a:pt x="8" y="7"/>
                  </a:moveTo>
                  <a:cubicBezTo>
                    <a:pt x="12" y="10"/>
                    <a:pt x="12" y="10"/>
                    <a:pt x="12" y="10"/>
                  </a:cubicBezTo>
                  <a:cubicBezTo>
                    <a:pt x="12" y="7"/>
                    <a:pt x="15" y="5"/>
                    <a:pt x="14" y="3"/>
                  </a:cubicBezTo>
                  <a:cubicBezTo>
                    <a:pt x="10" y="0"/>
                    <a:pt x="10" y="0"/>
                    <a:pt x="10" y="0"/>
                  </a:cubicBezTo>
                  <a:cubicBezTo>
                    <a:pt x="7" y="0"/>
                    <a:pt x="3" y="0"/>
                    <a:pt x="0" y="2"/>
                  </a:cubicBezTo>
                  <a:cubicBezTo>
                    <a:pt x="1" y="4"/>
                    <a:pt x="4" y="8"/>
                    <a:pt x="8"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62" name="iŝļíḍè">
              <a:extLst>
                <a:ext uri="{FF2B5EF4-FFF2-40B4-BE49-F238E27FC236}">
                  <a16:creationId xmlns:a16="http://schemas.microsoft.com/office/drawing/2014/main" id="{C14611D3-878E-4AC6-9A85-C7BC4C1045CF}"/>
                </a:ext>
              </a:extLst>
            </p:cNvPr>
            <p:cNvSpPr/>
            <p:nvPr/>
          </p:nvSpPr>
          <p:spPr bwMode="auto">
            <a:xfrm>
              <a:off x="3378499" y="1327165"/>
              <a:ext cx="27333" cy="18923"/>
            </a:xfrm>
            <a:custGeom>
              <a:avLst/>
              <a:gdLst>
                <a:gd name="T0" fmla="*/ 7 w 12"/>
                <a:gd name="T1" fmla="*/ 7 h 8"/>
                <a:gd name="T2" fmla="*/ 9 w 12"/>
                <a:gd name="T3" fmla="*/ 8 h 8"/>
                <a:gd name="T4" fmla="*/ 12 w 12"/>
                <a:gd name="T5" fmla="*/ 6 h 8"/>
                <a:gd name="T6" fmla="*/ 11 w 12"/>
                <a:gd name="T7" fmla="*/ 2 h 8"/>
                <a:gd name="T8" fmla="*/ 8 w 12"/>
                <a:gd name="T9" fmla="*/ 0 h 8"/>
                <a:gd name="T10" fmla="*/ 0 w 12"/>
                <a:gd name="T11" fmla="*/ 3 h 8"/>
                <a:gd name="T12" fmla="*/ 7 w 12"/>
                <a:gd name="T13" fmla="*/ 7 h 8"/>
              </a:gdLst>
              <a:ahLst/>
              <a:cxnLst>
                <a:cxn ang="0">
                  <a:pos x="T0" y="T1"/>
                </a:cxn>
                <a:cxn ang="0">
                  <a:pos x="T2" y="T3"/>
                </a:cxn>
                <a:cxn ang="0">
                  <a:pos x="T4" y="T5"/>
                </a:cxn>
                <a:cxn ang="0">
                  <a:pos x="T6" y="T7"/>
                </a:cxn>
                <a:cxn ang="0">
                  <a:pos x="T8" y="T9"/>
                </a:cxn>
                <a:cxn ang="0">
                  <a:pos x="T10" y="T11"/>
                </a:cxn>
                <a:cxn ang="0">
                  <a:pos x="T12" y="T13"/>
                </a:cxn>
              </a:cxnLst>
              <a:rect l="0" t="0" r="r" b="b"/>
              <a:pathLst>
                <a:path w="12" h="8">
                  <a:moveTo>
                    <a:pt x="7" y="7"/>
                  </a:moveTo>
                  <a:cubicBezTo>
                    <a:pt x="9" y="8"/>
                    <a:pt x="9" y="8"/>
                    <a:pt x="9" y="8"/>
                  </a:cubicBezTo>
                  <a:cubicBezTo>
                    <a:pt x="10" y="8"/>
                    <a:pt x="11" y="6"/>
                    <a:pt x="12" y="6"/>
                  </a:cubicBezTo>
                  <a:cubicBezTo>
                    <a:pt x="12" y="4"/>
                    <a:pt x="11" y="2"/>
                    <a:pt x="11" y="2"/>
                  </a:cubicBezTo>
                  <a:cubicBezTo>
                    <a:pt x="11" y="0"/>
                    <a:pt x="9" y="1"/>
                    <a:pt x="8" y="0"/>
                  </a:cubicBezTo>
                  <a:cubicBezTo>
                    <a:pt x="5" y="1"/>
                    <a:pt x="1" y="0"/>
                    <a:pt x="0" y="3"/>
                  </a:cubicBezTo>
                  <a:cubicBezTo>
                    <a:pt x="2" y="5"/>
                    <a:pt x="5" y="6"/>
                    <a:pt x="7"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63" name="íṩḻîḋê">
              <a:extLst>
                <a:ext uri="{FF2B5EF4-FFF2-40B4-BE49-F238E27FC236}">
                  <a16:creationId xmlns:a16="http://schemas.microsoft.com/office/drawing/2014/main" id="{6A683175-CB35-426F-9ED0-04196D094C13}"/>
                </a:ext>
              </a:extLst>
            </p:cNvPr>
            <p:cNvSpPr/>
            <p:nvPr/>
          </p:nvSpPr>
          <p:spPr bwMode="auto">
            <a:xfrm>
              <a:off x="3394618" y="1244465"/>
              <a:ext cx="100922" cy="166101"/>
            </a:xfrm>
            <a:custGeom>
              <a:avLst/>
              <a:gdLst>
                <a:gd name="T0" fmla="*/ 9 w 44"/>
                <a:gd name="T1" fmla="*/ 32 h 72"/>
                <a:gd name="T2" fmla="*/ 12 w 44"/>
                <a:gd name="T3" fmla="*/ 31 h 72"/>
                <a:gd name="T4" fmla="*/ 15 w 44"/>
                <a:gd name="T5" fmla="*/ 33 h 72"/>
                <a:gd name="T6" fmla="*/ 13 w 44"/>
                <a:gd name="T7" fmla="*/ 44 h 72"/>
                <a:gd name="T8" fmla="*/ 8 w 44"/>
                <a:gd name="T9" fmla="*/ 41 h 72"/>
                <a:gd name="T10" fmla="*/ 14 w 44"/>
                <a:gd name="T11" fmla="*/ 68 h 72"/>
                <a:gd name="T12" fmla="*/ 26 w 44"/>
                <a:gd name="T13" fmla="*/ 72 h 72"/>
                <a:gd name="T14" fmla="*/ 27 w 44"/>
                <a:gd name="T15" fmla="*/ 69 h 72"/>
                <a:gd name="T16" fmla="*/ 15 w 44"/>
                <a:gd name="T17" fmla="*/ 52 h 72"/>
                <a:gd name="T18" fmla="*/ 21 w 44"/>
                <a:gd name="T19" fmla="*/ 49 h 72"/>
                <a:gd name="T20" fmla="*/ 21 w 44"/>
                <a:gd name="T21" fmla="*/ 40 h 72"/>
                <a:gd name="T22" fmla="*/ 26 w 44"/>
                <a:gd name="T23" fmla="*/ 45 h 72"/>
                <a:gd name="T24" fmla="*/ 19 w 44"/>
                <a:gd name="T25" fmla="*/ 31 h 72"/>
                <a:gd name="T26" fmla="*/ 19 w 44"/>
                <a:gd name="T27" fmla="*/ 21 h 72"/>
                <a:gd name="T28" fmla="*/ 30 w 44"/>
                <a:gd name="T29" fmla="*/ 30 h 72"/>
                <a:gd name="T30" fmla="*/ 26 w 44"/>
                <a:gd name="T31" fmla="*/ 19 h 72"/>
                <a:gd name="T32" fmla="*/ 29 w 44"/>
                <a:gd name="T33" fmla="*/ 16 h 72"/>
                <a:gd name="T34" fmla="*/ 43 w 44"/>
                <a:gd name="T35" fmla="*/ 28 h 72"/>
                <a:gd name="T36" fmla="*/ 29 w 44"/>
                <a:gd name="T37" fmla="*/ 8 h 72"/>
                <a:gd name="T38" fmla="*/ 24 w 44"/>
                <a:gd name="T39" fmla="*/ 6 h 72"/>
                <a:gd name="T40" fmla="*/ 24 w 44"/>
                <a:gd name="T41" fmla="*/ 13 h 72"/>
                <a:gd name="T42" fmla="*/ 17 w 44"/>
                <a:gd name="T43" fmla="*/ 11 h 72"/>
                <a:gd name="T44" fmla="*/ 16 w 44"/>
                <a:gd name="T45" fmla="*/ 0 h 72"/>
                <a:gd name="T46" fmla="*/ 14 w 44"/>
                <a:gd name="T47" fmla="*/ 6 h 72"/>
                <a:gd name="T48" fmla="*/ 9 w 44"/>
                <a:gd name="T49" fmla="*/ 8 h 72"/>
                <a:gd name="T50" fmla="*/ 16 w 44"/>
                <a:gd name="T51" fmla="*/ 16 h 72"/>
                <a:gd name="T52" fmla="*/ 16 w 44"/>
                <a:gd name="T53" fmla="*/ 25 h 72"/>
                <a:gd name="T54" fmla="*/ 11 w 44"/>
                <a:gd name="T55" fmla="*/ 20 h 72"/>
                <a:gd name="T56" fmla="*/ 0 w 44"/>
                <a:gd name="T57" fmla="*/ 19 h 72"/>
                <a:gd name="T58" fmla="*/ 9 w 44"/>
                <a:gd name="T59" fmla="*/ 28 h 72"/>
                <a:gd name="T60" fmla="*/ 9 w 44"/>
                <a:gd name="T61" fmla="*/ 3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4" h="72">
                  <a:moveTo>
                    <a:pt x="9" y="32"/>
                  </a:moveTo>
                  <a:cubicBezTo>
                    <a:pt x="10" y="33"/>
                    <a:pt x="11" y="32"/>
                    <a:pt x="12" y="31"/>
                  </a:cubicBezTo>
                  <a:cubicBezTo>
                    <a:pt x="15" y="33"/>
                    <a:pt x="15" y="33"/>
                    <a:pt x="15" y="33"/>
                  </a:cubicBezTo>
                  <a:cubicBezTo>
                    <a:pt x="16" y="37"/>
                    <a:pt x="15" y="41"/>
                    <a:pt x="13" y="44"/>
                  </a:cubicBezTo>
                  <a:cubicBezTo>
                    <a:pt x="11" y="46"/>
                    <a:pt x="10" y="42"/>
                    <a:pt x="8" y="41"/>
                  </a:cubicBezTo>
                  <a:cubicBezTo>
                    <a:pt x="10" y="50"/>
                    <a:pt x="15" y="60"/>
                    <a:pt x="14" y="68"/>
                  </a:cubicBezTo>
                  <a:cubicBezTo>
                    <a:pt x="20" y="72"/>
                    <a:pt x="24" y="72"/>
                    <a:pt x="26" y="72"/>
                  </a:cubicBezTo>
                  <a:cubicBezTo>
                    <a:pt x="27" y="69"/>
                    <a:pt x="27" y="69"/>
                    <a:pt x="27" y="69"/>
                  </a:cubicBezTo>
                  <a:cubicBezTo>
                    <a:pt x="19" y="64"/>
                    <a:pt x="16" y="54"/>
                    <a:pt x="15" y="52"/>
                  </a:cubicBezTo>
                  <a:cubicBezTo>
                    <a:pt x="21" y="49"/>
                    <a:pt x="21" y="49"/>
                    <a:pt x="21" y="49"/>
                  </a:cubicBezTo>
                  <a:cubicBezTo>
                    <a:pt x="21" y="46"/>
                    <a:pt x="20" y="41"/>
                    <a:pt x="21" y="40"/>
                  </a:cubicBezTo>
                  <a:cubicBezTo>
                    <a:pt x="24" y="41"/>
                    <a:pt x="25" y="43"/>
                    <a:pt x="26" y="45"/>
                  </a:cubicBezTo>
                  <a:cubicBezTo>
                    <a:pt x="33" y="42"/>
                    <a:pt x="22" y="36"/>
                    <a:pt x="19" y="31"/>
                  </a:cubicBezTo>
                  <a:cubicBezTo>
                    <a:pt x="19" y="27"/>
                    <a:pt x="19" y="24"/>
                    <a:pt x="19" y="21"/>
                  </a:cubicBezTo>
                  <a:cubicBezTo>
                    <a:pt x="23" y="22"/>
                    <a:pt x="27" y="27"/>
                    <a:pt x="30" y="30"/>
                  </a:cubicBezTo>
                  <a:cubicBezTo>
                    <a:pt x="33" y="27"/>
                    <a:pt x="27" y="23"/>
                    <a:pt x="26" y="19"/>
                  </a:cubicBezTo>
                  <a:cubicBezTo>
                    <a:pt x="25" y="17"/>
                    <a:pt x="27" y="17"/>
                    <a:pt x="29" y="16"/>
                  </a:cubicBezTo>
                  <a:cubicBezTo>
                    <a:pt x="43" y="28"/>
                    <a:pt x="43" y="28"/>
                    <a:pt x="43" y="28"/>
                  </a:cubicBezTo>
                  <a:cubicBezTo>
                    <a:pt x="44" y="21"/>
                    <a:pt x="34" y="15"/>
                    <a:pt x="29" y="8"/>
                  </a:cubicBezTo>
                  <a:cubicBezTo>
                    <a:pt x="30" y="6"/>
                    <a:pt x="29" y="4"/>
                    <a:pt x="24" y="6"/>
                  </a:cubicBezTo>
                  <a:cubicBezTo>
                    <a:pt x="22" y="6"/>
                    <a:pt x="19" y="7"/>
                    <a:pt x="24" y="13"/>
                  </a:cubicBezTo>
                  <a:cubicBezTo>
                    <a:pt x="21" y="17"/>
                    <a:pt x="19" y="12"/>
                    <a:pt x="17" y="11"/>
                  </a:cubicBezTo>
                  <a:cubicBezTo>
                    <a:pt x="18" y="6"/>
                    <a:pt x="20" y="1"/>
                    <a:pt x="16" y="0"/>
                  </a:cubicBezTo>
                  <a:cubicBezTo>
                    <a:pt x="16" y="2"/>
                    <a:pt x="16" y="4"/>
                    <a:pt x="14" y="6"/>
                  </a:cubicBezTo>
                  <a:cubicBezTo>
                    <a:pt x="9" y="8"/>
                    <a:pt x="9" y="8"/>
                    <a:pt x="9" y="8"/>
                  </a:cubicBezTo>
                  <a:cubicBezTo>
                    <a:pt x="9" y="10"/>
                    <a:pt x="14" y="13"/>
                    <a:pt x="16" y="16"/>
                  </a:cubicBezTo>
                  <a:cubicBezTo>
                    <a:pt x="17" y="20"/>
                    <a:pt x="16" y="23"/>
                    <a:pt x="16" y="25"/>
                  </a:cubicBezTo>
                  <a:cubicBezTo>
                    <a:pt x="12" y="27"/>
                    <a:pt x="13" y="22"/>
                    <a:pt x="11" y="20"/>
                  </a:cubicBezTo>
                  <a:cubicBezTo>
                    <a:pt x="7" y="17"/>
                    <a:pt x="2" y="18"/>
                    <a:pt x="0" y="19"/>
                  </a:cubicBezTo>
                  <a:cubicBezTo>
                    <a:pt x="9" y="28"/>
                    <a:pt x="9" y="28"/>
                    <a:pt x="9" y="28"/>
                  </a:cubicBezTo>
                  <a:cubicBezTo>
                    <a:pt x="9" y="29"/>
                    <a:pt x="6" y="32"/>
                    <a:pt x="9"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64" name="íṡľiḑê">
              <a:extLst>
                <a:ext uri="{FF2B5EF4-FFF2-40B4-BE49-F238E27FC236}">
                  <a16:creationId xmlns:a16="http://schemas.microsoft.com/office/drawing/2014/main" id="{1B3D038D-05D3-44A1-88E2-4ED7F61C7335}"/>
                </a:ext>
              </a:extLst>
            </p:cNvPr>
            <p:cNvSpPr/>
            <p:nvPr/>
          </p:nvSpPr>
          <p:spPr bwMode="auto">
            <a:xfrm>
              <a:off x="3589455" y="1092381"/>
              <a:ext cx="30137" cy="30137"/>
            </a:xfrm>
            <a:custGeom>
              <a:avLst/>
              <a:gdLst>
                <a:gd name="T0" fmla="*/ 2 w 13"/>
                <a:gd name="T1" fmla="*/ 13 h 13"/>
                <a:gd name="T2" fmla="*/ 9 w 13"/>
                <a:gd name="T3" fmla="*/ 13 h 13"/>
                <a:gd name="T4" fmla="*/ 3 w 13"/>
                <a:gd name="T5" fmla="*/ 0 h 13"/>
                <a:gd name="T6" fmla="*/ 2 w 13"/>
                <a:gd name="T7" fmla="*/ 8 h 13"/>
                <a:gd name="T8" fmla="*/ 2 w 13"/>
                <a:gd name="T9" fmla="*/ 13 h 13"/>
              </a:gdLst>
              <a:ahLst/>
              <a:cxnLst>
                <a:cxn ang="0">
                  <a:pos x="T0" y="T1"/>
                </a:cxn>
                <a:cxn ang="0">
                  <a:pos x="T2" y="T3"/>
                </a:cxn>
                <a:cxn ang="0">
                  <a:pos x="T4" y="T5"/>
                </a:cxn>
                <a:cxn ang="0">
                  <a:pos x="T6" y="T7"/>
                </a:cxn>
                <a:cxn ang="0">
                  <a:pos x="T8" y="T9"/>
                </a:cxn>
              </a:cxnLst>
              <a:rect l="0" t="0" r="r" b="b"/>
              <a:pathLst>
                <a:path w="13" h="13">
                  <a:moveTo>
                    <a:pt x="2" y="13"/>
                  </a:moveTo>
                  <a:cubicBezTo>
                    <a:pt x="4" y="13"/>
                    <a:pt x="6" y="13"/>
                    <a:pt x="9" y="13"/>
                  </a:cubicBezTo>
                  <a:cubicBezTo>
                    <a:pt x="13" y="8"/>
                    <a:pt x="6" y="3"/>
                    <a:pt x="3" y="0"/>
                  </a:cubicBezTo>
                  <a:cubicBezTo>
                    <a:pt x="0" y="1"/>
                    <a:pt x="2" y="6"/>
                    <a:pt x="2" y="8"/>
                  </a:cubicBezTo>
                  <a:cubicBezTo>
                    <a:pt x="2" y="9"/>
                    <a:pt x="1" y="11"/>
                    <a:pt x="2"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65" name="iṥļiḓe">
              <a:extLst>
                <a:ext uri="{FF2B5EF4-FFF2-40B4-BE49-F238E27FC236}">
                  <a16:creationId xmlns:a16="http://schemas.microsoft.com/office/drawing/2014/main" id="{6C448F0E-44C6-45D5-93E8-5D4387E13383}"/>
                </a:ext>
              </a:extLst>
            </p:cNvPr>
            <p:cNvSpPr/>
            <p:nvPr/>
          </p:nvSpPr>
          <p:spPr bwMode="auto">
            <a:xfrm>
              <a:off x="3578241" y="1138637"/>
              <a:ext cx="18222" cy="25231"/>
            </a:xfrm>
            <a:custGeom>
              <a:avLst/>
              <a:gdLst>
                <a:gd name="T0" fmla="*/ 2 w 8"/>
                <a:gd name="T1" fmla="*/ 11 h 11"/>
                <a:gd name="T2" fmla="*/ 8 w 8"/>
                <a:gd name="T3" fmla="*/ 9 h 11"/>
                <a:gd name="T4" fmla="*/ 7 w 8"/>
                <a:gd name="T5" fmla="*/ 4 h 11"/>
                <a:gd name="T6" fmla="*/ 3 w 8"/>
                <a:gd name="T7" fmla="*/ 0 h 11"/>
                <a:gd name="T8" fmla="*/ 1 w 8"/>
                <a:gd name="T9" fmla="*/ 5 h 11"/>
                <a:gd name="T10" fmla="*/ 2 w 8"/>
                <a:gd name="T11" fmla="*/ 11 h 11"/>
              </a:gdLst>
              <a:ahLst/>
              <a:cxnLst>
                <a:cxn ang="0">
                  <a:pos x="T0" y="T1"/>
                </a:cxn>
                <a:cxn ang="0">
                  <a:pos x="T2" y="T3"/>
                </a:cxn>
                <a:cxn ang="0">
                  <a:pos x="T4" y="T5"/>
                </a:cxn>
                <a:cxn ang="0">
                  <a:pos x="T6" y="T7"/>
                </a:cxn>
                <a:cxn ang="0">
                  <a:pos x="T8" y="T9"/>
                </a:cxn>
                <a:cxn ang="0">
                  <a:pos x="T10" y="T11"/>
                </a:cxn>
              </a:cxnLst>
              <a:rect l="0" t="0" r="r" b="b"/>
              <a:pathLst>
                <a:path w="8" h="11">
                  <a:moveTo>
                    <a:pt x="2" y="11"/>
                  </a:moveTo>
                  <a:cubicBezTo>
                    <a:pt x="4" y="11"/>
                    <a:pt x="6" y="10"/>
                    <a:pt x="8" y="9"/>
                  </a:cubicBezTo>
                  <a:cubicBezTo>
                    <a:pt x="8" y="7"/>
                    <a:pt x="8" y="6"/>
                    <a:pt x="7" y="4"/>
                  </a:cubicBezTo>
                  <a:cubicBezTo>
                    <a:pt x="6" y="3"/>
                    <a:pt x="5" y="1"/>
                    <a:pt x="3" y="0"/>
                  </a:cubicBezTo>
                  <a:cubicBezTo>
                    <a:pt x="3" y="0"/>
                    <a:pt x="0" y="1"/>
                    <a:pt x="1" y="5"/>
                  </a:cubicBezTo>
                  <a:cubicBezTo>
                    <a:pt x="2" y="8"/>
                    <a:pt x="2" y="9"/>
                    <a:pt x="2"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66" name="iŝ1îḋé">
              <a:extLst>
                <a:ext uri="{FF2B5EF4-FFF2-40B4-BE49-F238E27FC236}">
                  <a16:creationId xmlns:a16="http://schemas.microsoft.com/office/drawing/2014/main" id="{DB4F713C-D36B-413C-83FB-156840C12ACB}"/>
                </a:ext>
              </a:extLst>
            </p:cNvPr>
            <p:cNvSpPr/>
            <p:nvPr/>
          </p:nvSpPr>
          <p:spPr bwMode="auto">
            <a:xfrm>
              <a:off x="3628702" y="1117611"/>
              <a:ext cx="41350" cy="39248"/>
            </a:xfrm>
            <a:custGeom>
              <a:avLst/>
              <a:gdLst>
                <a:gd name="T0" fmla="*/ 5 w 18"/>
                <a:gd name="T1" fmla="*/ 11 h 17"/>
                <a:gd name="T2" fmla="*/ 7 w 18"/>
                <a:gd name="T3" fmla="*/ 11 h 17"/>
                <a:gd name="T4" fmla="*/ 7 w 18"/>
                <a:gd name="T5" fmla="*/ 17 h 17"/>
                <a:gd name="T6" fmla="*/ 8 w 18"/>
                <a:gd name="T7" fmla="*/ 17 h 17"/>
                <a:gd name="T8" fmla="*/ 12 w 18"/>
                <a:gd name="T9" fmla="*/ 14 h 17"/>
                <a:gd name="T10" fmla="*/ 13 w 18"/>
                <a:gd name="T11" fmla="*/ 12 h 17"/>
                <a:gd name="T12" fmla="*/ 17 w 18"/>
                <a:gd name="T13" fmla="*/ 7 h 17"/>
                <a:gd name="T14" fmla="*/ 13 w 18"/>
                <a:gd name="T15" fmla="*/ 0 h 17"/>
                <a:gd name="T16" fmla="*/ 2 w 18"/>
                <a:gd name="T17" fmla="*/ 3 h 17"/>
                <a:gd name="T18" fmla="*/ 5 w 18"/>
                <a:gd name="T19" fmla="*/ 11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 h="17">
                  <a:moveTo>
                    <a:pt x="5" y="11"/>
                  </a:moveTo>
                  <a:cubicBezTo>
                    <a:pt x="7" y="11"/>
                    <a:pt x="7" y="11"/>
                    <a:pt x="7" y="11"/>
                  </a:cubicBezTo>
                  <a:cubicBezTo>
                    <a:pt x="7" y="13"/>
                    <a:pt x="7" y="15"/>
                    <a:pt x="7" y="17"/>
                  </a:cubicBezTo>
                  <a:cubicBezTo>
                    <a:pt x="8" y="17"/>
                    <a:pt x="8" y="17"/>
                    <a:pt x="8" y="17"/>
                  </a:cubicBezTo>
                  <a:cubicBezTo>
                    <a:pt x="9" y="15"/>
                    <a:pt x="11" y="15"/>
                    <a:pt x="12" y="14"/>
                  </a:cubicBezTo>
                  <a:cubicBezTo>
                    <a:pt x="13" y="12"/>
                    <a:pt x="13" y="12"/>
                    <a:pt x="13" y="12"/>
                  </a:cubicBezTo>
                  <a:cubicBezTo>
                    <a:pt x="17" y="7"/>
                    <a:pt x="17" y="7"/>
                    <a:pt x="17" y="7"/>
                  </a:cubicBezTo>
                  <a:cubicBezTo>
                    <a:pt x="18" y="5"/>
                    <a:pt x="17" y="2"/>
                    <a:pt x="13" y="0"/>
                  </a:cubicBezTo>
                  <a:cubicBezTo>
                    <a:pt x="10" y="1"/>
                    <a:pt x="7" y="2"/>
                    <a:pt x="2" y="3"/>
                  </a:cubicBezTo>
                  <a:cubicBezTo>
                    <a:pt x="0" y="7"/>
                    <a:pt x="3" y="10"/>
                    <a:pt x="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67" name="iṩḷiḓè">
              <a:extLst>
                <a:ext uri="{FF2B5EF4-FFF2-40B4-BE49-F238E27FC236}">
                  <a16:creationId xmlns:a16="http://schemas.microsoft.com/office/drawing/2014/main" id="{4EEFD242-E879-4A10-B43C-8ECE667BAB45}"/>
                </a:ext>
              </a:extLst>
            </p:cNvPr>
            <p:cNvSpPr/>
            <p:nvPr/>
          </p:nvSpPr>
          <p:spPr bwMode="auto">
            <a:xfrm>
              <a:off x="3628702" y="1154756"/>
              <a:ext cx="38547" cy="29436"/>
            </a:xfrm>
            <a:custGeom>
              <a:avLst/>
              <a:gdLst>
                <a:gd name="T0" fmla="*/ 6 w 17"/>
                <a:gd name="T1" fmla="*/ 13 h 13"/>
                <a:gd name="T2" fmla="*/ 15 w 17"/>
                <a:gd name="T3" fmla="*/ 4 h 13"/>
                <a:gd name="T4" fmla="*/ 16 w 17"/>
                <a:gd name="T5" fmla="*/ 0 h 13"/>
                <a:gd name="T6" fmla="*/ 1 w 17"/>
                <a:gd name="T7" fmla="*/ 5 h 13"/>
                <a:gd name="T8" fmla="*/ 6 w 17"/>
                <a:gd name="T9" fmla="*/ 13 h 13"/>
              </a:gdLst>
              <a:ahLst/>
              <a:cxnLst>
                <a:cxn ang="0">
                  <a:pos x="T0" y="T1"/>
                </a:cxn>
                <a:cxn ang="0">
                  <a:pos x="T2" y="T3"/>
                </a:cxn>
                <a:cxn ang="0">
                  <a:pos x="T4" y="T5"/>
                </a:cxn>
                <a:cxn ang="0">
                  <a:pos x="T6" y="T7"/>
                </a:cxn>
                <a:cxn ang="0">
                  <a:pos x="T8" y="T9"/>
                </a:cxn>
              </a:cxnLst>
              <a:rect l="0" t="0" r="r" b="b"/>
              <a:pathLst>
                <a:path w="17" h="13">
                  <a:moveTo>
                    <a:pt x="6" y="13"/>
                  </a:moveTo>
                  <a:cubicBezTo>
                    <a:pt x="9" y="10"/>
                    <a:pt x="13" y="8"/>
                    <a:pt x="15" y="4"/>
                  </a:cubicBezTo>
                  <a:cubicBezTo>
                    <a:pt x="16" y="3"/>
                    <a:pt x="17" y="2"/>
                    <a:pt x="16" y="0"/>
                  </a:cubicBezTo>
                  <a:cubicBezTo>
                    <a:pt x="11" y="0"/>
                    <a:pt x="6" y="5"/>
                    <a:pt x="1" y="5"/>
                  </a:cubicBezTo>
                  <a:cubicBezTo>
                    <a:pt x="0" y="10"/>
                    <a:pt x="4" y="11"/>
                    <a:pt x="6"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68" name="îṥ1ïďé">
              <a:extLst>
                <a:ext uri="{FF2B5EF4-FFF2-40B4-BE49-F238E27FC236}">
                  <a16:creationId xmlns:a16="http://schemas.microsoft.com/office/drawing/2014/main" id="{C5CDA6D4-1247-459A-884E-C72464AAB15F}"/>
                </a:ext>
              </a:extLst>
            </p:cNvPr>
            <p:cNvSpPr/>
            <p:nvPr/>
          </p:nvSpPr>
          <p:spPr bwMode="auto">
            <a:xfrm>
              <a:off x="3548104" y="1165970"/>
              <a:ext cx="53265" cy="73589"/>
            </a:xfrm>
            <a:custGeom>
              <a:avLst/>
              <a:gdLst>
                <a:gd name="T0" fmla="*/ 7 w 23"/>
                <a:gd name="T1" fmla="*/ 32 h 32"/>
                <a:gd name="T2" fmla="*/ 23 w 23"/>
                <a:gd name="T3" fmla="*/ 0 h 32"/>
                <a:gd name="T4" fmla="*/ 3 w 23"/>
                <a:gd name="T5" fmla="*/ 23 h 32"/>
                <a:gd name="T6" fmla="*/ 7 w 23"/>
                <a:gd name="T7" fmla="*/ 32 h 32"/>
              </a:gdLst>
              <a:ahLst/>
              <a:cxnLst>
                <a:cxn ang="0">
                  <a:pos x="T0" y="T1"/>
                </a:cxn>
                <a:cxn ang="0">
                  <a:pos x="T2" y="T3"/>
                </a:cxn>
                <a:cxn ang="0">
                  <a:pos x="T4" y="T5"/>
                </a:cxn>
                <a:cxn ang="0">
                  <a:pos x="T6" y="T7"/>
                </a:cxn>
              </a:cxnLst>
              <a:rect l="0" t="0" r="r" b="b"/>
              <a:pathLst>
                <a:path w="23" h="32">
                  <a:moveTo>
                    <a:pt x="7" y="32"/>
                  </a:moveTo>
                  <a:cubicBezTo>
                    <a:pt x="13" y="23"/>
                    <a:pt x="20" y="11"/>
                    <a:pt x="23" y="0"/>
                  </a:cubicBezTo>
                  <a:cubicBezTo>
                    <a:pt x="17" y="9"/>
                    <a:pt x="11" y="18"/>
                    <a:pt x="3" y="23"/>
                  </a:cubicBezTo>
                  <a:cubicBezTo>
                    <a:pt x="0" y="28"/>
                    <a:pt x="6" y="31"/>
                    <a:pt x="7"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69" name="iSḷiḍé">
              <a:extLst>
                <a:ext uri="{FF2B5EF4-FFF2-40B4-BE49-F238E27FC236}">
                  <a16:creationId xmlns:a16="http://schemas.microsoft.com/office/drawing/2014/main" id="{3346FAE4-DCCE-4E92-9A37-1E08920B7F59}"/>
                </a:ext>
              </a:extLst>
            </p:cNvPr>
            <p:cNvSpPr/>
            <p:nvPr/>
          </p:nvSpPr>
          <p:spPr bwMode="auto">
            <a:xfrm>
              <a:off x="3773077" y="1117611"/>
              <a:ext cx="93914" cy="101623"/>
            </a:xfrm>
            <a:custGeom>
              <a:avLst/>
              <a:gdLst>
                <a:gd name="T0" fmla="*/ 9 w 41"/>
                <a:gd name="T1" fmla="*/ 38 h 44"/>
                <a:gd name="T2" fmla="*/ 22 w 41"/>
                <a:gd name="T3" fmla="*/ 33 h 44"/>
                <a:gd name="T4" fmla="*/ 12 w 41"/>
                <a:gd name="T5" fmla="*/ 44 h 44"/>
                <a:gd name="T6" fmla="*/ 29 w 41"/>
                <a:gd name="T7" fmla="*/ 31 h 44"/>
                <a:gd name="T8" fmla="*/ 39 w 41"/>
                <a:gd name="T9" fmla="*/ 26 h 44"/>
                <a:gd name="T10" fmla="*/ 40 w 41"/>
                <a:gd name="T11" fmla="*/ 22 h 44"/>
                <a:gd name="T12" fmla="*/ 39 w 41"/>
                <a:gd name="T13" fmla="*/ 22 h 44"/>
                <a:gd name="T14" fmla="*/ 36 w 41"/>
                <a:gd name="T15" fmla="*/ 24 h 44"/>
                <a:gd name="T16" fmla="*/ 34 w 41"/>
                <a:gd name="T17" fmla="*/ 23 h 44"/>
                <a:gd name="T18" fmla="*/ 37 w 41"/>
                <a:gd name="T19" fmla="*/ 18 h 44"/>
                <a:gd name="T20" fmla="*/ 40 w 41"/>
                <a:gd name="T21" fmla="*/ 14 h 44"/>
                <a:gd name="T22" fmla="*/ 37 w 41"/>
                <a:gd name="T23" fmla="*/ 0 h 44"/>
                <a:gd name="T24" fmla="*/ 29 w 41"/>
                <a:gd name="T25" fmla="*/ 23 h 44"/>
                <a:gd name="T26" fmla="*/ 23 w 41"/>
                <a:gd name="T27" fmla="*/ 27 h 44"/>
                <a:gd name="T28" fmla="*/ 6 w 41"/>
                <a:gd name="T29" fmla="*/ 29 h 44"/>
                <a:gd name="T30" fmla="*/ 4 w 41"/>
                <a:gd name="T31" fmla="*/ 28 h 44"/>
                <a:gd name="T32" fmla="*/ 6 w 41"/>
                <a:gd name="T33" fmla="*/ 37 h 44"/>
                <a:gd name="T34" fmla="*/ 9 w 41"/>
                <a:gd name="T35" fmla="*/ 38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1" h="44">
                  <a:moveTo>
                    <a:pt x="9" y="38"/>
                  </a:moveTo>
                  <a:cubicBezTo>
                    <a:pt x="14" y="36"/>
                    <a:pt x="18" y="33"/>
                    <a:pt x="22" y="33"/>
                  </a:cubicBezTo>
                  <a:cubicBezTo>
                    <a:pt x="22" y="37"/>
                    <a:pt x="15" y="41"/>
                    <a:pt x="12" y="44"/>
                  </a:cubicBezTo>
                  <a:cubicBezTo>
                    <a:pt x="22" y="43"/>
                    <a:pt x="26" y="37"/>
                    <a:pt x="29" y="31"/>
                  </a:cubicBezTo>
                  <a:cubicBezTo>
                    <a:pt x="32" y="28"/>
                    <a:pt x="36" y="27"/>
                    <a:pt x="39" y="26"/>
                  </a:cubicBezTo>
                  <a:cubicBezTo>
                    <a:pt x="40" y="25"/>
                    <a:pt x="41" y="25"/>
                    <a:pt x="40" y="22"/>
                  </a:cubicBezTo>
                  <a:cubicBezTo>
                    <a:pt x="40" y="22"/>
                    <a:pt x="39" y="22"/>
                    <a:pt x="39" y="22"/>
                  </a:cubicBezTo>
                  <a:cubicBezTo>
                    <a:pt x="38" y="23"/>
                    <a:pt x="37" y="24"/>
                    <a:pt x="36" y="24"/>
                  </a:cubicBezTo>
                  <a:cubicBezTo>
                    <a:pt x="35" y="25"/>
                    <a:pt x="33" y="25"/>
                    <a:pt x="34" y="23"/>
                  </a:cubicBezTo>
                  <a:cubicBezTo>
                    <a:pt x="35" y="21"/>
                    <a:pt x="36" y="19"/>
                    <a:pt x="37" y="18"/>
                  </a:cubicBezTo>
                  <a:cubicBezTo>
                    <a:pt x="40" y="14"/>
                    <a:pt x="40" y="14"/>
                    <a:pt x="40" y="14"/>
                  </a:cubicBezTo>
                  <a:cubicBezTo>
                    <a:pt x="40" y="11"/>
                    <a:pt x="40" y="3"/>
                    <a:pt x="37" y="0"/>
                  </a:cubicBezTo>
                  <a:cubicBezTo>
                    <a:pt x="33" y="3"/>
                    <a:pt x="31" y="15"/>
                    <a:pt x="29" y="23"/>
                  </a:cubicBezTo>
                  <a:cubicBezTo>
                    <a:pt x="27" y="27"/>
                    <a:pt x="25" y="27"/>
                    <a:pt x="23" y="27"/>
                  </a:cubicBezTo>
                  <a:cubicBezTo>
                    <a:pt x="18" y="28"/>
                    <a:pt x="10" y="30"/>
                    <a:pt x="6" y="29"/>
                  </a:cubicBezTo>
                  <a:cubicBezTo>
                    <a:pt x="4" y="28"/>
                    <a:pt x="4" y="28"/>
                    <a:pt x="4" y="28"/>
                  </a:cubicBezTo>
                  <a:cubicBezTo>
                    <a:pt x="0" y="32"/>
                    <a:pt x="5" y="35"/>
                    <a:pt x="6" y="37"/>
                  </a:cubicBezTo>
                  <a:lnTo>
                    <a:pt x="9" y="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70" name="îşļíďê">
              <a:extLst>
                <a:ext uri="{FF2B5EF4-FFF2-40B4-BE49-F238E27FC236}">
                  <a16:creationId xmlns:a16="http://schemas.microsoft.com/office/drawing/2014/main" id="{F9EC80CE-2B64-4A32-AD22-BFB95663B4DC}"/>
                </a:ext>
              </a:extLst>
            </p:cNvPr>
            <p:cNvSpPr/>
            <p:nvPr/>
          </p:nvSpPr>
          <p:spPr bwMode="auto">
            <a:xfrm>
              <a:off x="3846666" y="1210123"/>
              <a:ext cx="22427" cy="32239"/>
            </a:xfrm>
            <a:custGeom>
              <a:avLst/>
              <a:gdLst>
                <a:gd name="T0" fmla="*/ 4 w 10"/>
                <a:gd name="T1" fmla="*/ 14 h 14"/>
                <a:gd name="T2" fmla="*/ 9 w 10"/>
                <a:gd name="T3" fmla="*/ 12 h 14"/>
                <a:gd name="T4" fmla="*/ 2 w 10"/>
                <a:gd name="T5" fmla="*/ 0 h 14"/>
                <a:gd name="T6" fmla="*/ 1 w 10"/>
                <a:gd name="T7" fmla="*/ 10 h 14"/>
                <a:gd name="T8" fmla="*/ 4 w 10"/>
                <a:gd name="T9" fmla="*/ 14 h 14"/>
              </a:gdLst>
              <a:ahLst/>
              <a:cxnLst>
                <a:cxn ang="0">
                  <a:pos x="T0" y="T1"/>
                </a:cxn>
                <a:cxn ang="0">
                  <a:pos x="T2" y="T3"/>
                </a:cxn>
                <a:cxn ang="0">
                  <a:pos x="T4" y="T5"/>
                </a:cxn>
                <a:cxn ang="0">
                  <a:pos x="T6" y="T7"/>
                </a:cxn>
                <a:cxn ang="0">
                  <a:pos x="T8" y="T9"/>
                </a:cxn>
              </a:cxnLst>
              <a:rect l="0" t="0" r="r" b="b"/>
              <a:pathLst>
                <a:path w="10" h="14">
                  <a:moveTo>
                    <a:pt x="4" y="14"/>
                  </a:moveTo>
                  <a:cubicBezTo>
                    <a:pt x="6" y="14"/>
                    <a:pt x="7" y="14"/>
                    <a:pt x="9" y="12"/>
                  </a:cubicBezTo>
                  <a:cubicBezTo>
                    <a:pt x="10" y="7"/>
                    <a:pt x="8" y="2"/>
                    <a:pt x="2" y="0"/>
                  </a:cubicBezTo>
                  <a:cubicBezTo>
                    <a:pt x="0" y="3"/>
                    <a:pt x="2" y="6"/>
                    <a:pt x="1" y="10"/>
                  </a:cubicBezTo>
                  <a:cubicBezTo>
                    <a:pt x="0" y="13"/>
                    <a:pt x="3" y="12"/>
                    <a:pt x="4"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72" name="îš1íḍê">
              <a:extLst>
                <a:ext uri="{FF2B5EF4-FFF2-40B4-BE49-F238E27FC236}">
                  <a16:creationId xmlns:a16="http://schemas.microsoft.com/office/drawing/2014/main" id="{EA530490-97DD-4334-A644-BB472000A225}"/>
                </a:ext>
              </a:extLst>
            </p:cNvPr>
            <p:cNvSpPr/>
            <p:nvPr/>
          </p:nvSpPr>
          <p:spPr bwMode="auto">
            <a:xfrm>
              <a:off x="3944785" y="1278806"/>
              <a:ext cx="21025" cy="21025"/>
            </a:xfrm>
            <a:custGeom>
              <a:avLst/>
              <a:gdLst>
                <a:gd name="T0" fmla="*/ 7 w 9"/>
                <a:gd name="T1" fmla="*/ 6 h 9"/>
                <a:gd name="T2" fmla="*/ 8 w 9"/>
                <a:gd name="T3" fmla="*/ 1 h 9"/>
                <a:gd name="T4" fmla="*/ 2 w 9"/>
                <a:gd name="T5" fmla="*/ 2 h 9"/>
                <a:gd name="T6" fmla="*/ 0 w 9"/>
                <a:gd name="T7" fmla="*/ 6 h 9"/>
                <a:gd name="T8" fmla="*/ 7 w 9"/>
                <a:gd name="T9" fmla="*/ 6 h 9"/>
              </a:gdLst>
              <a:ahLst/>
              <a:cxnLst>
                <a:cxn ang="0">
                  <a:pos x="T0" y="T1"/>
                </a:cxn>
                <a:cxn ang="0">
                  <a:pos x="T2" y="T3"/>
                </a:cxn>
                <a:cxn ang="0">
                  <a:pos x="T4" y="T5"/>
                </a:cxn>
                <a:cxn ang="0">
                  <a:pos x="T6" y="T7"/>
                </a:cxn>
                <a:cxn ang="0">
                  <a:pos x="T8" y="T9"/>
                </a:cxn>
              </a:cxnLst>
              <a:rect l="0" t="0" r="r" b="b"/>
              <a:pathLst>
                <a:path w="9" h="9">
                  <a:moveTo>
                    <a:pt x="7" y="6"/>
                  </a:moveTo>
                  <a:cubicBezTo>
                    <a:pt x="8" y="4"/>
                    <a:pt x="9" y="2"/>
                    <a:pt x="8" y="1"/>
                  </a:cubicBezTo>
                  <a:cubicBezTo>
                    <a:pt x="6" y="0"/>
                    <a:pt x="4" y="2"/>
                    <a:pt x="2" y="2"/>
                  </a:cubicBezTo>
                  <a:cubicBezTo>
                    <a:pt x="0" y="3"/>
                    <a:pt x="0" y="5"/>
                    <a:pt x="0" y="6"/>
                  </a:cubicBezTo>
                  <a:cubicBezTo>
                    <a:pt x="1" y="9"/>
                    <a:pt x="4" y="8"/>
                    <a:pt x="7"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73" name="íŝliḓê">
              <a:extLst>
                <a:ext uri="{FF2B5EF4-FFF2-40B4-BE49-F238E27FC236}">
                  <a16:creationId xmlns:a16="http://schemas.microsoft.com/office/drawing/2014/main" id="{72C686D1-C254-4A4E-ADF7-E2ABD7A4F680}"/>
                </a:ext>
              </a:extLst>
            </p:cNvPr>
            <p:cNvSpPr/>
            <p:nvPr/>
          </p:nvSpPr>
          <p:spPr bwMode="auto">
            <a:xfrm>
              <a:off x="3910443" y="1308943"/>
              <a:ext cx="61675" cy="62376"/>
            </a:xfrm>
            <a:custGeom>
              <a:avLst/>
              <a:gdLst>
                <a:gd name="T0" fmla="*/ 6 w 27"/>
                <a:gd name="T1" fmla="*/ 10 h 27"/>
                <a:gd name="T2" fmla="*/ 14 w 27"/>
                <a:gd name="T3" fmla="*/ 14 h 27"/>
                <a:gd name="T4" fmla="*/ 9 w 27"/>
                <a:gd name="T5" fmla="*/ 18 h 27"/>
                <a:gd name="T6" fmla="*/ 4 w 27"/>
                <a:gd name="T7" fmla="*/ 16 h 27"/>
                <a:gd name="T8" fmla="*/ 2 w 27"/>
                <a:gd name="T9" fmla="*/ 17 h 27"/>
                <a:gd name="T10" fmla="*/ 8 w 27"/>
                <a:gd name="T11" fmla="*/ 27 h 27"/>
                <a:gd name="T12" fmla="*/ 22 w 27"/>
                <a:gd name="T13" fmla="*/ 17 h 27"/>
                <a:gd name="T14" fmla="*/ 25 w 27"/>
                <a:gd name="T15" fmla="*/ 18 h 27"/>
                <a:gd name="T16" fmla="*/ 26 w 27"/>
                <a:gd name="T17" fmla="*/ 16 h 27"/>
                <a:gd name="T18" fmla="*/ 24 w 27"/>
                <a:gd name="T19" fmla="*/ 14 h 27"/>
                <a:gd name="T20" fmla="*/ 24 w 27"/>
                <a:gd name="T21" fmla="*/ 11 h 27"/>
                <a:gd name="T22" fmla="*/ 23 w 27"/>
                <a:gd name="T23" fmla="*/ 9 h 27"/>
                <a:gd name="T24" fmla="*/ 19 w 27"/>
                <a:gd name="T25" fmla="*/ 12 h 27"/>
                <a:gd name="T26" fmla="*/ 11 w 27"/>
                <a:gd name="T27" fmla="*/ 7 h 27"/>
                <a:gd name="T28" fmla="*/ 4 w 27"/>
                <a:gd name="T29" fmla="*/ 2 h 27"/>
                <a:gd name="T30" fmla="*/ 0 w 27"/>
                <a:gd name="T31" fmla="*/ 3 h 27"/>
                <a:gd name="T32" fmla="*/ 6 w 27"/>
                <a:gd name="T33" fmla="*/ 1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 h="27">
                  <a:moveTo>
                    <a:pt x="6" y="10"/>
                  </a:moveTo>
                  <a:cubicBezTo>
                    <a:pt x="9" y="11"/>
                    <a:pt x="12" y="12"/>
                    <a:pt x="14" y="14"/>
                  </a:cubicBezTo>
                  <a:cubicBezTo>
                    <a:pt x="14" y="15"/>
                    <a:pt x="11" y="17"/>
                    <a:pt x="9" y="18"/>
                  </a:cubicBezTo>
                  <a:cubicBezTo>
                    <a:pt x="7" y="19"/>
                    <a:pt x="6" y="16"/>
                    <a:pt x="4" y="16"/>
                  </a:cubicBezTo>
                  <a:cubicBezTo>
                    <a:pt x="3" y="15"/>
                    <a:pt x="2" y="15"/>
                    <a:pt x="2" y="17"/>
                  </a:cubicBezTo>
                  <a:cubicBezTo>
                    <a:pt x="4" y="20"/>
                    <a:pt x="4" y="25"/>
                    <a:pt x="8" y="27"/>
                  </a:cubicBezTo>
                  <a:cubicBezTo>
                    <a:pt x="13" y="23"/>
                    <a:pt x="17" y="20"/>
                    <a:pt x="22" y="17"/>
                  </a:cubicBezTo>
                  <a:cubicBezTo>
                    <a:pt x="25" y="18"/>
                    <a:pt x="25" y="18"/>
                    <a:pt x="25" y="18"/>
                  </a:cubicBezTo>
                  <a:cubicBezTo>
                    <a:pt x="26" y="18"/>
                    <a:pt x="27" y="17"/>
                    <a:pt x="26" y="16"/>
                  </a:cubicBezTo>
                  <a:cubicBezTo>
                    <a:pt x="26" y="16"/>
                    <a:pt x="25" y="14"/>
                    <a:pt x="24" y="14"/>
                  </a:cubicBezTo>
                  <a:cubicBezTo>
                    <a:pt x="24" y="11"/>
                    <a:pt x="24" y="11"/>
                    <a:pt x="24" y="11"/>
                  </a:cubicBezTo>
                  <a:cubicBezTo>
                    <a:pt x="23" y="9"/>
                    <a:pt x="23" y="9"/>
                    <a:pt x="23" y="9"/>
                  </a:cubicBezTo>
                  <a:cubicBezTo>
                    <a:pt x="22" y="10"/>
                    <a:pt x="20" y="11"/>
                    <a:pt x="19" y="12"/>
                  </a:cubicBezTo>
                  <a:cubicBezTo>
                    <a:pt x="16" y="10"/>
                    <a:pt x="13" y="9"/>
                    <a:pt x="11" y="7"/>
                  </a:cubicBezTo>
                  <a:cubicBezTo>
                    <a:pt x="8" y="6"/>
                    <a:pt x="6" y="4"/>
                    <a:pt x="4" y="2"/>
                  </a:cubicBezTo>
                  <a:cubicBezTo>
                    <a:pt x="1" y="0"/>
                    <a:pt x="0" y="1"/>
                    <a:pt x="0" y="3"/>
                  </a:cubicBezTo>
                  <a:cubicBezTo>
                    <a:pt x="0" y="9"/>
                    <a:pt x="3" y="10"/>
                    <a:pt x="6"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74" name="iṡļiḍe">
              <a:extLst>
                <a:ext uri="{FF2B5EF4-FFF2-40B4-BE49-F238E27FC236}">
                  <a16:creationId xmlns:a16="http://schemas.microsoft.com/office/drawing/2014/main" id="{2085034B-02B8-446B-9DE9-CFE25DE438B0}"/>
                </a:ext>
              </a:extLst>
            </p:cNvPr>
            <p:cNvSpPr/>
            <p:nvPr/>
          </p:nvSpPr>
          <p:spPr bwMode="auto">
            <a:xfrm>
              <a:off x="3935674" y="1271798"/>
              <a:ext cx="124051" cy="76393"/>
            </a:xfrm>
            <a:custGeom>
              <a:avLst/>
              <a:gdLst>
                <a:gd name="T0" fmla="*/ 52 w 54"/>
                <a:gd name="T1" fmla="*/ 10 h 33"/>
                <a:gd name="T2" fmla="*/ 41 w 54"/>
                <a:gd name="T3" fmla="*/ 13 h 33"/>
                <a:gd name="T4" fmla="*/ 37 w 54"/>
                <a:gd name="T5" fmla="*/ 11 h 33"/>
                <a:gd name="T6" fmla="*/ 35 w 54"/>
                <a:gd name="T7" fmla="*/ 12 h 33"/>
                <a:gd name="T8" fmla="*/ 29 w 54"/>
                <a:gd name="T9" fmla="*/ 15 h 33"/>
                <a:gd name="T10" fmla="*/ 28 w 54"/>
                <a:gd name="T11" fmla="*/ 13 h 33"/>
                <a:gd name="T12" fmla="*/ 23 w 54"/>
                <a:gd name="T13" fmla="*/ 15 h 33"/>
                <a:gd name="T14" fmla="*/ 19 w 54"/>
                <a:gd name="T15" fmla="*/ 15 h 33"/>
                <a:gd name="T16" fmla="*/ 26 w 54"/>
                <a:gd name="T17" fmla="*/ 0 h 33"/>
                <a:gd name="T18" fmla="*/ 19 w 54"/>
                <a:gd name="T19" fmla="*/ 6 h 33"/>
                <a:gd name="T20" fmla="*/ 14 w 54"/>
                <a:gd name="T21" fmla="*/ 10 h 33"/>
                <a:gd name="T22" fmla="*/ 10 w 54"/>
                <a:gd name="T23" fmla="*/ 15 h 33"/>
                <a:gd name="T24" fmla="*/ 17 w 54"/>
                <a:gd name="T25" fmla="*/ 16 h 33"/>
                <a:gd name="T26" fmla="*/ 24 w 54"/>
                <a:gd name="T27" fmla="*/ 19 h 33"/>
                <a:gd name="T28" fmla="*/ 23 w 54"/>
                <a:gd name="T29" fmla="*/ 23 h 33"/>
                <a:gd name="T30" fmla="*/ 3 w 54"/>
                <a:gd name="T31" fmla="*/ 13 h 33"/>
                <a:gd name="T32" fmla="*/ 0 w 54"/>
                <a:gd name="T33" fmla="*/ 15 h 33"/>
                <a:gd name="T34" fmla="*/ 4 w 54"/>
                <a:gd name="T35" fmla="*/ 21 h 33"/>
                <a:gd name="T36" fmla="*/ 8 w 54"/>
                <a:gd name="T37" fmla="*/ 22 h 33"/>
                <a:gd name="T38" fmla="*/ 24 w 54"/>
                <a:gd name="T39" fmla="*/ 27 h 33"/>
                <a:gd name="T40" fmla="*/ 14 w 54"/>
                <a:gd name="T41" fmla="*/ 26 h 33"/>
                <a:gd name="T42" fmla="*/ 21 w 54"/>
                <a:gd name="T43" fmla="*/ 30 h 33"/>
                <a:gd name="T44" fmla="*/ 29 w 54"/>
                <a:gd name="T45" fmla="*/ 33 h 33"/>
                <a:gd name="T46" fmla="*/ 34 w 54"/>
                <a:gd name="T47" fmla="*/ 28 h 33"/>
                <a:gd name="T48" fmla="*/ 45 w 54"/>
                <a:gd name="T49" fmla="*/ 28 h 33"/>
                <a:gd name="T50" fmla="*/ 46 w 54"/>
                <a:gd name="T51" fmla="*/ 23 h 33"/>
                <a:gd name="T52" fmla="*/ 42 w 54"/>
                <a:gd name="T53" fmla="*/ 19 h 33"/>
                <a:gd name="T54" fmla="*/ 43 w 54"/>
                <a:gd name="T55" fmla="*/ 18 h 33"/>
                <a:gd name="T56" fmla="*/ 50 w 54"/>
                <a:gd name="T57" fmla="*/ 17 h 33"/>
                <a:gd name="T58" fmla="*/ 52 w 54"/>
                <a:gd name="T59" fmla="*/ 10 h 33"/>
                <a:gd name="T60" fmla="*/ 38 w 54"/>
                <a:gd name="T61" fmla="*/ 23 h 33"/>
                <a:gd name="T62" fmla="*/ 30 w 54"/>
                <a:gd name="T63" fmla="*/ 24 h 33"/>
                <a:gd name="T64" fmla="*/ 33 w 54"/>
                <a:gd name="T65" fmla="*/ 23 h 33"/>
                <a:gd name="T66" fmla="*/ 35 w 54"/>
                <a:gd name="T67" fmla="*/ 21 h 33"/>
                <a:gd name="T68" fmla="*/ 31 w 54"/>
                <a:gd name="T69" fmla="*/ 20 h 33"/>
                <a:gd name="T70" fmla="*/ 30 w 54"/>
                <a:gd name="T71" fmla="*/ 19 h 33"/>
                <a:gd name="T72" fmla="*/ 33 w 54"/>
                <a:gd name="T73" fmla="*/ 17 h 33"/>
                <a:gd name="T74" fmla="*/ 37 w 54"/>
                <a:gd name="T75" fmla="*/ 17 h 33"/>
                <a:gd name="T76" fmla="*/ 38 w 54"/>
                <a:gd name="T77" fmla="*/ 2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4" h="33">
                  <a:moveTo>
                    <a:pt x="52" y="10"/>
                  </a:moveTo>
                  <a:cubicBezTo>
                    <a:pt x="49" y="11"/>
                    <a:pt x="45" y="11"/>
                    <a:pt x="41" y="13"/>
                  </a:cubicBezTo>
                  <a:cubicBezTo>
                    <a:pt x="39" y="13"/>
                    <a:pt x="38" y="12"/>
                    <a:pt x="37" y="11"/>
                  </a:cubicBezTo>
                  <a:cubicBezTo>
                    <a:pt x="35" y="11"/>
                    <a:pt x="34" y="11"/>
                    <a:pt x="35" y="12"/>
                  </a:cubicBezTo>
                  <a:cubicBezTo>
                    <a:pt x="33" y="14"/>
                    <a:pt x="31" y="15"/>
                    <a:pt x="29" y="15"/>
                  </a:cubicBezTo>
                  <a:cubicBezTo>
                    <a:pt x="28" y="13"/>
                    <a:pt x="28" y="13"/>
                    <a:pt x="28" y="13"/>
                  </a:cubicBezTo>
                  <a:cubicBezTo>
                    <a:pt x="25" y="12"/>
                    <a:pt x="25" y="14"/>
                    <a:pt x="23" y="15"/>
                  </a:cubicBezTo>
                  <a:cubicBezTo>
                    <a:pt x="23" y="14"/>
                    <a:pt x="19" y="16"/>
                    <a:pt x="19" y="15"/>
                  </a:cubicBezTo>
                  <a:cubicBezTo>
                    <a:pt x="21" y="11"/>
                    <a:pt x="26" y="5"/>
                    <a:pt x="26" y="0"/>
                  </a:cubicBezTo>
                  <a:cubicBezTo>
                    <a:pt x="23" y="0"/>
                    <a:pt x="22" y="3"/>
                    <a:pt x="19" y="6"/>
                  </a:cubicBezTo>
                  <a:cubicBezTo>
                    <a:pt x="14" y="10"/>
                    <a:pt x="14" y="10"/>
                    <a:pt x="14" y="10"/>
                  </a:cubicBezTo>
                  <a:cubicBezTo>
                    <a:pt x="12" y="12"/>
                    <a:pt x="10" y="13"/>
                    <a:pt x="10" y="15"/>
                  </a:cubicBezTo>
                  <a:cubicBezTo>
                    <a:pt x="12" y="15"/>
                    <a:pt x="14" y="16"/>
                    <a:pt x="17" y="16"/>
                  </a:cubicBezTo>
                  <a:cubicBezTo>
                    <a:pt x="20" y="18"/>
                    <a:pt x="21" y="19"/>
                    <a:pt x="24" y="19"/>
                  </a:cubicBezTo>
                  <a:cubicBezTo>
                    <a:pt x="25" y="21"/>
                    <a:pt x="24" y="22"/>
                    <a:pt x="23" y="23"/>
                  </a:cubicBezTo>
                  <a:cubicBezTo>
                    <a:pt x="16" y="20"/>
                    <a:pt x="9" y="16"/>
                    <a:pt x="3" y="13"/>
                  </a:cubicBezTo>
                  <a:cubicBezTo>
                    <a:pt x="1" y="13"/>
                    <a:pt x="1" y="14"/>
                    <a:pt x="0" y="15"/>
                  </a:cubicBezTo>
                  <a:cubicBezTo>
                    <a:pt x="2" y="17"/>
                    <a:pt x="3" y="20"/>
                    <a:pt x="4" y="21"/>
                  </a:cubicBezTo>
                  <a:cubicBezTo>
                    <a:pt x="8" y="22"/>
                    <a:pt x="8" y="22"/>
                    <a:pt x="8" y="22"/>
                  </a:cubicBezTo>
                  <a:cubicBezTo>
                    <a:pt x="9" y="22"/>
                    <a:pt x="20" y="25"/>
                    <a:pt x="24" y="27"/>
                  </a:cubicBezTo>
                  <a:cubicBezTo>
                    <a:pt x="23" y="29"/>
                    <a:pt x="15" y="25"/>
                    <a:pt x="14" y="26"/>
                  </a:cubicBezTo>
                  <a:cubicBezTo>
                    <a:pt x="16" y="29"/>
                    <a:pt x="19" y="28"/>
                    <a:pt x="21" y="30"/>
                  </a:cubicBezTo>
                  <a:cubicBezTo>
                    <a:pt x="24" y="31"/>
                    <a:pt x="27" y="32"/>
                    <a:pt x="29" y="33"/>
                  </a:cubicBezTo>
                  <a:cubicBezTo>
                    <a:pt x="31" y="31"/>
                    <a:pt x="32" y="28"/>
                    <a:pt x="34" y="28"/>
                  </a:cubicBezTo>
                  <a:cubicBezTo>
                    <a:pt x="37" y="28"/>
                    <a:pt x="42" y="30"/>
                    <a:pt x="45" y="28"/>
                  </a:cubicBezTo>
                  <a:cubicBezTo>
                    <a:pt x="45" y="26"/>
                    <a:pt x="46" y="24"/>
                    <a:pt x="46" y="23"/>
                  </a:cubicBezTo>
                  <a:cubicBezTo>
                    <a:pt x="45" y="21"/>
                    <a:pt x="42" y="20"/>
                    <a:pt x="42" y="19"/>
                  </a:cubicBezTo>
                  <a:cubicBezTo>
                    <a:pt x="42" y="19"/>
                    <a:pt x="42" y="18"/>
                    <a:pt x="43" y="18"/>
                  </a:cubicBezTo>
                  <a:cubicBezTo>
                    <a:pt x="46" y="18"/>
                    <a:pt x="48" y="18"/>
                    <a:pt x="50" y="17"/>
                  </a:cubicBezTo>
                  <a:cubicBezTo>
                    <a:pt x="51" y="18"/>
                    <a:pt x="54" y="12"/>
                    <a:pt x="52" y="10"/>
                  </a:cubicBezTo>
                  <a:close/>
                  <a:moveTo>
                    <a:pt x="38" y="23"/>
                  </a:moveTo>
                  <a:cubicBezTo>
                    <a:pt x="36" y="24"/>
                    <a:pt x="33" y="24"/>
                    <a:pt x="30" y="24"/>
                  </a:cubicBezTo>
                  <a:cubicBezTo>
                    <a:pt x="29" y="23"/>
                    <a:pt x="32" y="23"/>
                    <a:pt x="33" y="23"/>
                  </a:cubicBezTo>
                  <a:cubicBezTo>
                    <a:pt x="34" y="22"/>
                    <a:pt x="34" y="22"/>
                    <a:pt x="35" y="21"/>
                  </a:cubicBezTo>
                  <a:cubicBezTo>
                    <a:pt x="34" y="20"/>
                    <a:pt x="33" y="19"/>
                    <a:pt x="31" y="20"/>
                  </a:cubicBezTo>
                  <a:cubicBezTo>
                    <a:pt x="30" y="20"/>
                    <a:pt x="29" y="19"/>
                    <a:pt x="30" y="19"/>
                  </a:cubicBezTo>
                  <a:cubicBezTo>
                    <a:pt x="31" y="19"/>
                    <a:pt x="32" y="18"/>
                    <a:pt x="33" y="17"/>
                  </a:cubicBezTo>
                  <a:cubicBezTo>
                    <a:pt x="34" y="17"/>
                    <a:pt x="35" y="17"/>
                    <a:pt x="37" y="17"/>
                  </a:cubicBezTo>
                  <a:cubicBezTo>
                    <a:pt x="37" y="19"/>
                    <a:pt x="39" y="21"/>
                    <a:pt x="38"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75" name="ï$ļïdé">
              <a:extLst>
                <a:ext uri="{FF2B5EF4-FFF2-40B4-BE49-F238E27FC236}">
                  <a16:creationId xmlns:a16="http://schemas.microsoft.com/office/drawing/2014/main" id="{ED7FF3D3-533E-40EB-8C3C-7ACEAB609E82}"/>
                </a:ext>
              </a:extLst>
            </p:cNvPr>
            <p:cNvSpPr/>
            <p:nvPr/>
          </p:nvSpPr>
          <p:spPr bwMode="auto">
            <a:xfrm>
              <a:off x="3302807" y="1034911"/>
              <a:ext cx="795464" cy="799669"/>
            </a:xfrm>
            <a:custGeom>
              <a:avLst/>
              <a:gdLst>
                <a:gd name="T0" fmla="*/ 174 w 347"/>
                <a:gd name="T1" fmla="*/ 0 h 347"/>
                <a:gd name="T2" fmla="*/ 0 w 347"/>
                <a:gd name="T3" fmla="*/ 173 h 347"/>
                <a:gd name="T4" fmla="*/ 174 w 347"/>
                <a:gd name="T5" fmla="*/ 347 h 347"/>
                <a:gd name="T6" fmla="*/ 347 w 347"/>
                <a:gd name="T7" fmla="*/ 173 h 347"/>
                <a:gd name="T8" fmla="*/ 174 w 347"/>
                <a:gd name="T9" fmla="*/ 0 h 347"/>
                <a:gd name="T10" fmla="*/ 174 w 347"/>
                <a:gd name="T11" fmla="*/ 343 h 347"/>
                <a:gd name="T12" fmla="*/ 4 w 347"/>
                <a:gd name="T13" fmla="*/ 173 h 347"/>
                <a:gd name="T14" fmla="*/ 174 w 347"/>
                <a:gd name="T15" fmla="*/ 4 h 347"/>
                <a:gd name="T16" fmla="*/ 343 w 347"/>
                <a:gd name="T17" fmla="*/ 173 h 347"/>
                <a:gd name="T18" fmla="*/ 174 w 347"/>
                <a:gd name="T19" fmla="*/ 343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7" h="347">
                  <a:moveTo>
                    <a:pt x="174" y="0"/>
                  </a:moveTo>
                  <a:cubicBezTo>
                    <a:pt x="78" y="0"/>
                    <a:pt x="0" y="78"/>
                    <a:pt x="0" y="173"/>
                  </a:cubicBezTo>
                  <a:cubicBezTo>
                    <a:pt x="0" y="269"/>
                    <a:pt x="78" y="347"/>
                    <a:pt x="174" y="347"/>
                  </a:cubicBezTo>
                  <a:cubicBezTo>
                    <a:pt x="269" y="347"/>
                    <a:pt x="347" y="269"/>
                    <a:pt x="347" y="173"/>
                  </a:cubicBezTo>
                  <a:cubicBezTo>
                    <a:pt x="347" y="78"/>
                    <a:pt x="269" y="0"/>
                    <a:pt x="174" y="0"/>
                  </a:cubicBezTo>
                  <a:close/>
                  <a:moveTo>
                    <a:pt x="174" y="343"/>
                  </a:moveTo>
                  <a:cubicBezTo>
                    <a:pt x="80" y="343"/>
                    <a:pt x="4" y="267"/>
                    <a:pt x="4" y="173"/>
                  </a:cubicBezTo>
                  <a:cubicBezTo>
                    <a:pt x="4" y="80"/>
                    <a:pt x="80" y="4"/>
                    <a:pt x="174" y="4"/>
                  </a:cubicBezTo>
                  <a:cubicBezTo>
                    <a:pt x="267" y="4"/>
                    <a:pt x="343" y="80"/>
                    <a:pt x="343" y="173"/>
                  </a:cubicBezTo>
                  <a:cubicBezTo>
                    <a:pt x="343" y="267"/>
                    <a:pt x="267" y="343"/>
                    <a:pt x="174" y="3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76" name="íšlíḓe">
              <a:extLst>
                <a:ext uri="{FF2B5EF4-FFF2-40B4-BE49-F238E27FC236}">
                  <a16:creationId xmlns:a16="http://schemas.microsoft.com/office/drawing/2014/main" id="{4B66A7D6-E004-4DEB-A333-8F1781C8BA82}"/>
                </a:ext>
              </a:extLst>
            </p:cNvPr>
            <p:cNvSpPr/>
            <p:nvPr/>
          </p:nvSpPr>
          <p:spPr bwMode="auto">
            <a:xfrm>
              <a:off x="3481524" y="1212226"/>
              <a:ext cx="440834" cy="377758"/>
            </a:xfrm>
            <a:custGeom>
              <a:avLst/>
              <a:gdLst>
                <a:gd name="T0" fmla="*/ 28 w 192"/>
                <a:gd name="T1" fmla="*/ 164 h 164"/>
                <a:gd name="T2" fmla="*/ 31 w 192"/>
                <a:gd name="T3" fmla="*/ 164 h 164"/>
                <a:gd name="T4" fmla="*/ 2 w 192"/>
                <a:gd name="T5" fmla="*/ 96 h 164"/>
                <a:gd name="T6" fmla="*/ 96 w 192"/>
                <a:gd name="T7" fmla="*/ 2 h 164"/>
                <a:gd name="T8" fmla="*/ 190 w 192"/>
                <a:gd name="T9" fmla="*/ 96 h 164"/>
                <a:gd name="T10" fmla="*/ 160 w 192"/>
                <a:gd name="T11" fmla="*/ 164 h 164"/>
                <a:gd name="T12" fmla="*/ 163 w 192"/>
                <a:gd name="T13" fmla="*/ 164 h 164"/>
                <a:gd name="T14" fmla="*/ 192 w 192"/>
                <a:gd name="T15" fmla="*/ 96 h 164"/>
                <a:gd name="T16" fmla="*/ 96 w 192"/>
                <a:gd name="T17" fmla="*/ 0 h 164"/>
                <a:gd name="T18" fmla="*/ 0 w 192"/>
                <a:gd name="T19" fmla="*/ 96 h 164"/>
                <a:gd name="T20" fmla="*/ 28 w 192"/>
                <a:gd name="T21" fmla="*/ 16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2" h="164">
                  <a:moveTo>
                    <a:pt x="28" y="164"/>
                  </a:moveTo>
                  <a:cubicBezTo>
                    <a:pt x="31" y="164"/>
                    <a:pt x="31" y="164"/>
                    <a:pt x="31" y="164"/>
                  </a:cubicBezTo>
                  <a:cubicBezTo>
                    <a:pt x="13" y="147"/>
                    <a:pt x="2" y="123"/>
                    <a:pt x="2" y="96"/>
                  </a:cubicBezTo>
                  <a:cubicBezTo>
                    <a:pt x="2" y="45"/>
                    <a:pt x="44" y="2"/>
                    <a:pt x="96" y="2"/>
                  </a:cubicBezTo>
                  <a:cubicBezTo>
                    <a:pt x="147" y="2"/>
                    <a:pt x="190" y="45"/>
                    <a:pt x="190" y="96"/>
                  </a:cubicBezTo>
                  <a:cubicBezTo>
                    <a:pt x="190" y="123"/>
                    <a:pt x="178" y="147"/>
                    <a:pt x="160" y="164"/>
                  </a:cubicBezTo>
                  <a:cubicBezTo>
                    <a:pt x="163" y="164"/>
                    <a:pt x="163" y="164"/>
                    <a:pt x="163" y="164"/>
                  </a:cubicBezTo>
                  <a:cubicBezTo>
                    <a:pt x="181" y="147"/>
                    <a:pt x="192" y="123"/>
                    <a:pt x="192" y="96"/>
                  </a:cubicBezTo>
                  <a:cubicBezTo>
                    <a:pt x="192" y="43"/>
                    <a:pt x="148" y="0"/>
                    <a:pt x="96" y="0"/>
                  </a:cubicBezTo>
                  <a:cubicBezTo>
                    <a:pt x="43" y="0"/>
                    <a:pt x="0" y="43"/>
                    <a:pt x="0" y="96"/>
                  </a:cubicBezTo>
                  <a:cubicBezTo>
                    <a:pt x="0" y="123"/>
                    <a:pt x="11" y="147"/>
                    <a:pt x="28" y="1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77" name="ïṣļïḍê">
              <a:extLst>
                <a:ext uri="{FF2B5EF4-FFF2-40B4-BE49-F238E27FC236}">
                  <a16:creationId xmlns:a16="http://schemas.microsoft.com/office/drawing/2014/main" id="{B4922DEA-0C0F-4906-A14A-B3EB1D6E5A5C}"/>
                </a:ext>
              </a:extLst>
            </p:cNvPr>
            <p:cNvSpPr/>
            <p:nvPr/>
          </p:nvSpPr>
          <p:spPr bwMode="auto">
            <a:xfrm>
              <a:off x="3972118" y="1573864"/>
              <a:ext cx="85504" cy="46256"/>
            </a:xfrm>
            <a:custGeom>
              <a:avLst/>
              <a:gdLst>
                <a:gd name="T0" fmla="*/ 36 w 37"/>
                <a:gd name="T1" fmla="*/ 20 h 20"/>
                <a:gd name="T2" fmla="*/ 22 w 37"/>
                <a:gd name="T3" fmla="*/ 16 h 20"/>
                <a:gd name="T4" fmla="*/ 0 w 37"/>
                <a:gd name="T5" fmla="*/ 20 h 20"/>
                <a:gd name="T6" fmla="*/ 1 w 37"/>
                <a:gd name="T7" fmla="*/ 16 h 20"/>
                <a:gd name="T8" fmla="*/ 12 w 37"/>
                <a:gd name="T9" fmla="*/ 14 h 20"/>
                <a:gd name="T10" fmla="*/ 19 w 37"/>
                <a:gd name="T11" fmla="*/ 14 h 20"/>
                <a:gd name="T12" fmla="*/ 13 w 37"/>
                <a:gd name="T13" fmla="*/ 10 h 20"/>
                <a:gd name="T14" fmla="*/ 5 w 37"/>
                <a:gd name="T15" fmla="*/ 3 h 20"/>
                <a:gd name="T16" fmla="*/ 6 w 37"/>
                <a:gd name="T17" fmla="*/ 0 h 20"/>
                <a:gd name="T18" fmla="*/ 23 w 37"/>
                <a:gd name="T19" fmla="*/ 13 h 20"/>
                <a:gd name="T20" fmla="*/ 37 w 37"/>
                <a:gd name="T21" fmla="*/ 17 h 20"/>
                <a:gd name="T22" fmla="*/ 36 w 37"/>
                <a:gd name="T23"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20">
                  <a:moveTo>
                    <a:pt x="36" y="20"/>
                  </a:moveTo>
                  <a:cubicBezTo>
                    <a:pt x="22" y="16"/>
                    <a:pt x="22" y="16"/>
                    <a:pt x="22" y="16"/>
                  </a:cubicBezTo>
                  <a:cubicBezTo>
                    <a:pt x="0" y="20"/>
                    <a:pt x="0" y="20"/>
                    <a:pt x="0" y="20"/>
                  </a:cubicBezTo>
                  <a:cubicBezTo>
                    <a:pt x="1" y="16"/>
                    <a:pt x="1" y="16"/>
                    <a:pt x="1" y="16"/>
                  </a:cubicBezTo>
                  <a:cubicBezTo>
                    <a:pt x="12" y="14"/>
                    <a:pt x="12" y="14"/>
                    <a:pt x="12" y="14"/>
                  </a:cubicBezTo>
                  <a:cubicBezTo>
                    <a:pt x="14" y="14"/>
                    <a:pt x="17" y="14"/>
                    <a:pt x="19" y="14"/>
                  </a:cubicBezTo>
                  <a:cubicBezTo>
                    <a:pt x="17" y="13"/>
                    <a:pt x="15" y="11"/>
                    <a:pt x="13" y="10"/>
                  </a:cubicBezTo>
                  <a:cubicBezTo>
                    <a:pt x="5" y="3"/>
                    <a:pt x="5" y="3"/>
                    <a:pt x="5" y="3"/>
                  </a:cubicBezTo>
                  <a:cubicBezTo>
                    <a:pt x="6" y="0"/>
                    <a:pt x="6" y="0"/>
                    <a:pt x="6" y="0"/>
                  </a:cubicBezTo>
                  <a:cubicBezTo>
                    <a:pt x="23" y="13"/>
                    <a:pt x="23" y="13"/>
                    <a:pt x="23" y="13"/>
                  </a:cubicBezTo>
                  <a:cubicBezTo>
                    <a:pt x="37" y="17"/>
                    <a:pt x="37" y="17"/>
                    <a:pt x="37" y="17"/>
                  </a:cubicBezTo>
                  <a:lnTo>
                    <a:pt x="36"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78" name="ís1íḍe">
              <a:extLst>
                <a:ext uri="{FF2B5EF4-FFF2-40B4-BE49-F238E27FC236}">
                  <a16:creationId xmlns:a16="http://schemas.microsoft.com/office/drawing/2014/main" id="{928C5D87-94D1-4023-817C-5C392632E1BC}"/>
                </a:ext>
              </a:extLst>
            </p:cNvPr>
            <p:cNvSpPr/>
            <p:nvPr/>
          </p:nvSpPr>
          <p:spPr bwMode="auto">
            <a:xfrm>
              <a:off x="4302919" y="1198209"/>
              <a:ext cx="54666" cy="94615"/>
            </a:xfrm>
            <a:custGeom>
              <a:avLst/>
              <a:gdLst>
                <a:gd name="T0" fmla="*/ 20 w 24"/>
                <a:gd name="T1" fmla="*/ 28 h 41"/>
                <a:gd name="T2" fmla="*/ 14 w 24"/>
                <a:gd name="T3" fmla="*/ 9 h 41"/>
                <a:gd name="T4" fmla="*/ 4 w 24"/>
                <a:gd name="T5" fmla="*/ 10 h 41"/>
                <a:gd name="T6" fmla="*/ 5 w 24"/>
                <a:gd name="T7" fmla="*/ 32 h 41"/>
                <a:gd name="T8" fmla="*/ 20 w 24"/>
                <a:gd name="T9" fmla="*/ 28 h 41"/>
              </a:gdLst>
              <a:ahLst/>
              <a:cxnLst>
                <a:cxn ang="0">
                  <a:pos x="T0" y="T1"/>
                </a:cxn>
                <a:cxn ang="0">
                  <a:pos x="T2" y="T3"/>
                </a:cxn>
                <a:cxn ang="0">
                  <a:pos x="T4" y="T5"/>
                </a:cxn>
                <a:cxn ang="0">
                  <a:pos x="T6" y="T7"/>
                </a:cxn>
                <a:cxn ang="0">
                  <a:pos x="T8" y="T9"/>
                </a:cxn>
              </a:cxnLst>
              <a:rect l="0" t="0" r="r" b="b"/>
              <a:pathLst>
                <a:path w="24" h="41">
                  <a:moveTo>
                    <a:pt x="20" y="28"/>
                  </a:moveTo>
                  <a:cubicBezTo>
                    <a:pt x="24" y="20"/>
                    <a:pt x="14" y="9"/>
                    <a:pt x="14" y="9"/>
                  </a:cubicBezTo>
                  <a:cubicBezTo>
                    <a:pt x="14" y="9"/>
                    <a:pt x="8" y="0"/>
                    <a:pt x="4" y="10"/>
                  </a:cubicBezTo>
                  <a:cubicBezTo>
                    <a:pt x="0" y="20"/>
                    <a:pt x="0" y="23"/>
                    <a:pt x="5" y="32"/>
                  </a:cubicBezTo>
                  <a:cubicBezTo>
                    <a:pt x="9" y="41"/>
                    <a:pt x="16" y="35"/>
                    <a:pt x="20"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79" name="íşlïḋe">
              <a:extLst>
                <a:ext uri="{FF2B5EF4-FFF2-40B4-BE49-F238E27FC236}">
                  <a16:creationId xmlns:a16="http://schemas.microsoft.com/office/drawing/2014/main" id="{94D36301-D005-445A-8DAC-A56C31728D3D}"/>
                </a:ext>
              </a:extLst>
            </p:cNvPr>
            <p:cNvSpPr/>
            <p:nvPr/>
          </p:nvSpPr>
          <p:spPr bwMode="auto">
            <a:xfrm>
              <a:off x="4279791" y="1281610"/>
              <a:ext cx="57470" cy="91811"/>
            </a:xfrm>
            <a:custGeom>
              <a:avLst/>
              <a:gdLst>
                <a:gd name="T0" fmla="*/ 4 w 25"/>
                <a:gd name="T1" fmla="*/ 34 h 40"/>
                <a:gd name="T2" fmla="*/ 13 w 25"/>
                <a:gd name="T3" fmla="*/ 36 h 40"/>
                <a:gd name="T4" fmla="*/ 21 w 25"/>
                <a:gd name="T5" fmla="*/ 17 h 40"/>
                <a:gd name="T6" fmla="*/ 14 w 25"/>
                <a:gd name="T7" fmla="*/ 10 h 40"/>
                <a:gd name="T8" fmla="*/ 10 w 25"/>
                <a:gd name="T9" fmla="*/ 4 h 40"/>
                <a:gd name="T10" fmla="*/ 0 w 25"/>
                <a:gd name="T11" fmla="*/ 13 h 40"/>
                <a:gd name="T12" fmla="*/ 5 w 25"/>
                <a:gd name="T13" fmla="*/ 25 h 40"/>
                <a:gd name="T14" fmla="*/ 4 w 25"/>
                <a:gd name="T15" fmla="*/ 34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40">
                  <a:moveTo>
                    <a:pt x="4" y="34"/>
                  </a:moveTo>
                  <a:cubicBezTo>
                    <a:pt x="4" y="34"/>
                    <a:pt x="2" y="40"/>
                    <a:pt x="13" y="36"/>
                  </a:cubicBezTo>
                  <a:cubicBezTo>
                    <a:pt x="23" y="31"/>
                    <a:pt x="25" y="21"/>
                    <a:pt x="21" y="17"/>
                  </a:cubicBezTo>
                  <a:cubicBezTo>
                    <a:pt x="18" y="12"/>
                    <a:pt x="14" y="10"/>
                    <a:pt x="14" y="10"/>
                  </a:cubicBezTo>
                  <a:cubicBezTo>
                    <a:pt x="14" y="10"/>
                    <a:pt x="11" y="8"/>
                    <a:pt x="10" y="4"/>
                  </a:cubicBezTo>
                  <a:cubicBezTo>
                    <a:pt x="9" y="0"/>
                    <a:pt x="1" y="9"/>
                    <a:pt x="0" y="13"/>
                  </a:cubicBezTo>
                  <a:cubicBezTo>
                    <a:pt x="0" y="18"/>
                    <a:pt x="1" y="20"/>
                    <a:pt x="5" y="25"/>
                  </a:cubicBezTo>
                  <a:cubicBezTo>
                    <a:pt x="8" y="30"/>
                    <a:pt x="4" y="34"/>
                    <a:pt x="4"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80" name="iŝļîḍé">
              <a:extLst>
                <a:ext uri="{FF2B5EF4-FFF2-40B4-BE49-F238E27FC236}">
                  <a16:creationId xmlns:a16="http://schemas.microsoft.com/office/drawing/2014/main" id="{3DFD2540-4994-4A93-AA7E-B032F668F3A7}"/>
                </a:ext>
              </a:extLst>
            </p:cNvPr>
            <p:cNvSpPr/>
            <p:nvPr/>
          </p:nvSpPr>
          <p:spPr bwMode="auto">
            <a:xfrm>
              <a:off x="4231432" y="1248670"/>
              <a:ext cx="330100" cy="295058"/>
            </a:xfrm>
            <a:custGeom>
              <a:avLst/>
              <a:gdLst>
                <a:gd name="T0" fmla="*/ 138 w 144"/>
                <a:gd name="T1" fmla="*/ 24 h 128"/>
                <a:gd name="T2" fmla="*/ 135 w 144"/>
                <a:gd name="T3" fmla="*/ 20 h 128"/>
                <a:gd name="T4" fmla="*/ 126 w 144"/>
                <a:gd name="T5" fmla="*/ 23 h 128"/>
                <a:gd name="T6" fmla="*/ 117 w 144"/>
                <a:gd name="T7" fmla="*/ 29 h 128"/>
                <a:gd name="T8" fmla="*/ 120 w 144"/>
                <a:gd name="T9" fmla="*/ 23 h 128"/>
                <a:gd name="T10" fmla="*/ 131 w 144"/>
                <a:gd name="T11" fmla="*/ 15 h 128"/>
                <a:gd name="T12" fmla="*/ 138 w 144"/>
                <a:gd name="T13" fmla="*/ 9 h 128"/>
                <a:gd name="T14" fmla="*/ 127 w 144"/>
                <a:gd name="T15" fmla="*/ 5 h 128"/>
                <a:gd name="T16" fmla="*/ 112 w 144"/>
                <a:gd name="T17" fmla="*/ 5 h 128"/>
                <a:gd name="T18" fmla="*/ 102 w 144"/>
                <a:gd name="T19" fmla="*/ 8 h 128"/>
                <a:gd name="T20" fmla="*/ 100 w 144"/>
                <a:gd name="T21" fmla="*/ 24 h 128"/>
                <a:gd name="T22" fmla="*/ 88 w 144"/>
                <a:gd name="T23" fmla="*/ 33 h 128"/>
                <a:gd name="T24" fmla="*/ 83 w 144"/>
                <a:gd name="T25" fmla="*/ 31 h 128"/>
                <a:gd name="T26" fmla="*/ 91 w 144"/>
                <a:gd name="T27" fmla="*/ 26 h 128"/>
                <a:gd name="T28" fmla="*/ 91 w 144"/>
                <a:gd name="T29" fmla="*/ 21 h 128"/>
                <a:gd name="T30" fmla="*/ 82 w 144"/>
                <a:gd name="T31" fmla="*/ 10 h 128"/>
                <a:gd name="T32" fmla="*/ 70 w 144"/>
                <a:gd name="T33" fmla="*/ 12 h 128"/>
                <a:gd name="T34" fmla="*/ 63 w 144"/>
                <a:gd name="T35" fmla="*/ 30 h 128"/>
                <a:gd name="T36" fmla="*/ 58 w 144"/>
                <a:gd name="T37" fmla="*/ 42 h 128"/>
                <a:gd name="T38" fmla="*/ 58 w 144"/>
                <a:gd name="T39" fmla="*/ 52 h 128"/>
                <a:gd name="T40" fmla="*/ 39 w 144"/>
                <a:gd name="T41" fmla="*/ 61 h 128"/>
                <a:gd name="T42" fmla="*/ 35 w 144"/>
                <a:gd name="T43" fmla="*/ 58 h 128"/>
                <a:gd name="T44" fmla="*/ 9 w 144"/>
                <a:gd name="T45" fmla="*/ 90 h 128"/>
                <a:gd name="T46" fmla="*/ 3 w 144"/>
                <a:gd name="T47" fmla="*/ 115 h 128"/>
                <a:gd name="T48" fmla="*/ 20 w 144"/>
                <a:gd name="T49" fmla="*/ 114 h 128"/>
                <a:gd name="T50" fmla="*/ 33 w 144"/>
                <a:gd name="T51" fmla="*/ 82 h 128"/>
                <a:gd name="T52" fmla="*/ 42 w 144"/>
                <a:gd name="T53" fmla="*/ 80 h 128"/>
                <a:gd name="T54" fmla="*/ 56 w 144"/>
                <a:gd name="T55" fmla="*/ 73 h 128"/>
                <a:gd name="T56" fmla="*/ 58 w 144"/>
                <a:gd name="T57" fmla="*/ 79 h 128"/>
                <a:gd name="T58" fmla="*/ 58 w 144"/>
                <a:gd name="T59" fmla="*/ 89 h 128"/>
                <a:gd name="T60" fmla="*/ 76 w 144"/>
                <a:gd name="T61" fmla="*/ 70 h 128"/>
                <a:gd name="T62" fmla="*/ 77 w 144"/>
                <a:gd name="T63" fmla="*/ 60 h 128"/>
                <a:gd name="T64" fmla="*/ 95 w 144"/>
                <a:gd name="T65" fmla="*/ 42 h 128"/>
                <a:gd name="T66" fmla="*/ 95 w 144"/>
                <a:gd name="T67" fmla="*/ 53 h 128"/>
                <a:gd name="T68" fmla="*/ 96 w 144"/>
                <a:gd name="T69" fmla="*/ 67 h 128"/>
                <a:gd name="T70" fmla="*/ 113 w 144"/>
                <a:gd name="T71" fmla="*/ 50 h 128"/>
                <a:gd name="T72" fmla="*/ 116 w 144"/>
                <a:gd name="T73" fmla="*/ 50 h 128"/>
                <a:gd name="T74" fmla="*/ 117 w 144"/>
                <a:gd name="T75" fmla="*/ 87 h 128"/>
                <a:gd name="T76" fmla="*/ 135 w 144"/>
                <a:gd name="T77" fmla="*/ 66 h 128"/>
                <a:gd name="T78" fmla="*/ 134 w 144"/>
                <a:gd name="T79" fmla="*/ 40 h 128"/>
                <a:gd name="T80" fmla="*/ 144 w 144"/>
                <a:gd name="T81" fmla="*/ 28 h 128"/>
                <a:gd name="T82" fmla="*/ 138 w 144"/>
                <a:gd name="T83" fmla="*/ 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44" h="128">
                  <a:moveTo>
                    <a:pt x="138" y="24"/>
                  </a:moveTo>
                  <a:cubicBezTo>
                    <a:pt x="138" y="24"/>
                    <a:pt x="135" y="23"/>
                    <a:pt x="135" y="20"/>
                  </a:cubicBezTo>
                  <a:cubicBezTo>
                    <a:pt x="135" y="20"/>
                    <a:pt x="130" y="17"/>
                    <a:pt x="126" y="23"/>
                  </a:cubicBezTo>
                  <a:cubicBezTo>
                    <a:pt x="122" y="28"/>
                    <a:pt x="120" y="30"/>
                    <a:pt x="117" y="29"/>
                  </a:cubicBezTo>
                  <a:cubicBezTo>
                    <a:pt x="114" y="28"/>
                    <a:pt x="118" y="25"/>
                    <a:pt x="120" y="23"/>
                  </a:cubicBezTo>
                  <a:cubicBezTo>
                    <a:pt x="123" y="22"/>
                    <a:pt x="127" y="16"/>
                    <a:pt x="131" y="15"/>
                  </a:cubicBezTo>
                  <a:cubicBezTo>
                    <a:pt x="136" y="14"/>
                    <a:pt x="138" y="14"/>
                    <a:pt x="138" y="9"/>
                  </a:cubicBezTo>
                  <a:cubicBezTo>
                    <a:pt x="138" y="5"/>
                    <a:pt x="137" y="0"/>
                    <a:pt x="127" y="5"/>
                  </a:cubicBezTo>
                  <a:cubicBezTo>
                    <a:pt x="117" y="10"/>
                    <a:pt x="114" y="9"/>
                    <a:pt x="112" y="5"/>
                  </a:cubicBezTo>
                  <a:cubicBezTo>
                    <a:pt x="109" y="0"/>
                    <a:pt x="103" y="1"/>
                    <a:pt x="102" y="8"/>
                  </a:cubicBezTo>
                  <a:cubicBezTo>
                    <a:pt x="102" y="16"/>
                    <a:pt x="100" y="24"/>
                    <a:pt x="100" y="24"/>
                  </a:cubicBezTo>
                  <a:cubicBezTo>
                    <a:pt x="88" y="33"/>
                    <a:pt x="88" y="33"/>
                    <a:pt x="88" y="33"/>
                  </a:cubicBezTo>
                  <a:cubicBezTo>
                    <a:pt x="88" y="33"/>
                    <a:pt x="79" y="34"/>
                    <a:pt x="83" y="31"/>
                  </a:cubicBezTo>
                  <a:cubicBezTo>
                    <a:pt x="87" y="27"/>
                    <a:pt x="91" y="26"/>
                    <a:pt x="91" y="26"/>
                  </a:cubicBezTo>
                  <a:cubicBezTo>
                    <a:pt x="91" y="21"/>
                    <a:pt x="91" y="21"/>
                    <a:pt x="91" y="21"/>
                  </a:cubicBezTo>
                  <a:cubicBezTo>
                    <a:pt x="91" y="21"/>
                    <a:pt x="84" y="15"/>
                    <a:pt x="82" y="10"/>
                  </a:cubicBezTo>
                  <a:cubicBezTo>
                    <a:pt x="80" y="4"/>
                    <a:pt x="71" y="2"/>
                    <a:pt x="70" y="12"/>
                  </a:cubicBezTo>
                  <a:cubicBezTo>
                    <a:pt x="69" y="22"/>
                    <a:pt x="68" y="27"/>
                    <a:pt x="63" y="30"/>
                  </a:cubicBezTo>
                  <a:cubicBezTo>
                    <a:pt x="58" y="34"/>
                    <a:pt x="48" y="39"/>
                    <a:pt x="58" y="42"/>
                  </a:cubicBezTo>
                  <a:cubicBezTo>
                    <a:pt x="67" y="45"/>
                    <a:pt x="61" y="48"/>
                    <a:pt x="58" y="52"/>
                  </a:cubicBezTo>
                  <a:cubicBezTo>
                    <a:pt x="54" y="56"/>
                    <a:pt x="42" y="65"/>
                    <a:pt x="39" y="61"/>
                  </a:cubicBezTo>
                  <a:cubicBezTo>
                    <a:pt x="35" y="58"/>
                    <a:pt x="35" y="58"/>
                    <a:pt x="35" y="58"/>
                  </a:cubicBezTo>
                  <a:cubicBezTo>
                    <a:pt x="35" y="58"/>
                    <a:pt x="18" y="82"/>
                    <a:pt x="9" y="90"/>
                  </a:cubicBezTo>
                  <a:cubicBezTo>
                    <a:pt x="1" y="97"/>
                    <a:pt x="0" y="105"/>
                    <a:pt x="3" y="115"/>
                  </a:cubicBezTo>
                  <a:cubicBezTo>
                    <a:pt x="5" y="126"/>
                    <a:pt x="17" y="128"/>
                    <a:pt x="20" y="114"/>
                  </a:cubicBezTo>
                  <a:cubicBezTo>
                    <a:pt x="22" y="100"/>
                    <a:pt x="29" y="88"/>
                    <a:pt x="33" y="82"/>
                  </a:cubicBezTo>
                  <a:cubicBezTo>
                    <a:pt x="37" y="75"/>
                    <a:pt x="42" y="80"/>
                    <a:pt x="42" y="80"/>
                  </a:cubicBezTo>
                  <a:cubicBezTo>
                    <a:pt x="42" y="80"/>
                    <a:pt x="51" y="80"/>
                    <a:pt x="56" y="73"/>
                  </a:cubicBezTo>
                  <a:cubicBezTo>
                    <a:pt x="60" y="66"/>
                    <a:pt x="60" y="76"/>
                    <a:pt x="58" y="79"/>
                  </a:cubicBezTo>
                  <a:cubicBezTo>
                    <a:pt x="56" y="82"/>
                    <a:pt x="49" y="89"/>
                    <a:pt x="58" y="89"/>
                  </a:cubicBezTo>
                  <a:cubicBezTo>
                    <a:pt x="66" y="89"/>
                    <a:pt x="73" y="80"/>
                    <a:pt x="76" y="70"/>
                  </a:cubicBezTo>
                  <a:cubicBezTo>
                    <a:pt x="77" y="60"/>
                    <a:pt x="77" y="60"/>
                    <a:pt x="77" y="60"/>
                  </a:cubicBezTo>
                  <a:cubicBezTo>
                    <a:pt x="77" y="60"/>
                    <a:pt x="88" y="47"/>
                    <a:pt x="95" y="42"/>
                  </a:cubicBezTo>
                  <a:cubicBezTo>
                    <a:pt x="95" y="53"/>
                    <a:pt x="95" y="53"/>
                    <a:pt x="95" y="53"/>
                  </a:cubicBezTo>
                  <a:cubicBezTo>
                    <a:pt x="95" y="53"/>
                    <a:pt x="86" y="65"/>
                    <a:pt x="96" y="67"/>
                  </a:cubicBezTo>
                  <a:cubicBezTo>
                    <a:pt x="106" y="69"/>
                    <a:pt x="110" y="61"/>
                    <a:pt x="113" y="50"/>
                  </a:cubicBezTo>
                  <a:cubicBezTo>
                    <a:pt x="116" y="50"/>
                    <a:pt x="116" y="50"/>
                    <a:pt x="116" y="50"/>
                  </a:cubicBezTo>
                  <a:cubicBezTo>
                    <a:pt x="117" y="87"/>
                    <a:pt x="117" y="87"/>
                    <a:pt x="117" y="87"/>
                  </a:cubicBezTo>
                  <a:cubicBezTo>
                    <a:pt x="117" y="87"/>
                    <a:pt x="132" y="87"/>
                    <a:pt x="135" y="66"/>
                  </a:cubicBezTo>
                  <a:cubicBezTo>
                    <a:pt x="134" y="40"/>
                    <a:pt x="134" y="40"/>
                    <a:pt x="134" y="40"/>
                  </a:cubicBezTo>
                  <a:cubicBezTo>
                    <a:pt x="134" y="40"/>
                    <a:pt x="143" y="34"/>
                    <a:pt x="144" y="28"/>
                  </a:cubicBezTo>
                  <a:cubicBezTo>
                    <a:pt x="144" y="23"/>
                    <a:pt x="138" y="24"/>
                    <a:pt x="138"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81" name="íṧḷídé">
              <a:extLst>
                <a:ext uri="{FF2B5EF4-FFF2-40B4-BE49-F238E27FC236}">
                  <a16:creationId xmlns:a16="http://schemas.microsoft.com/office/drawing/2014/main" id="{6327977E-3CCD-4707-B59D-8CAC8B9891EC}"/>
                </a:ext>
              </a:extLst>
            </p:cNvPr>
            <p:cNvSpPr/>
            <p:nvPr/>
          </p:nvSpPr>
          <p:spPr bwMode="auto">
            <a:xfrm>
              <a:off x="4768283" y="1194004"/>
              <a:ext cx="52564" cy="82700"/>
            </a:xfrm>
            <a:custGeom>
              <a:avLst/>
              <a:gdLst>
                <a:gd name="T0" fmla="*/ 10 w 23"/>
                <a:gd name="T1" fmla="*/ 6 h 36"/>
                <a:gd name="T2" fmla="*/ 3 w 23"/>
                <a:gd name="T3" fmla="*/ 10 h 36"/>
                <a:gd name="T4" fmla="*/ 3 w 23"/>
                <a:gd name="T5" fmla="*/ 30 h 36"/>
                <a:gd name="T6" fmla="*/ 19 w 23"/>
                <a:gd name="T7" fmla="*/ 30 h 36"/>
                <a:gd name="T8" fmla="*/ 18 w 23"/>
                <a:gd name="T9" fmla="*/ 14 h 36"/>
                <a:gd name="T10" fmla="*/ 10 w 23"/>
                <a:gd name="T11" fmla="*/ 6 h 36"/>
              </a:gdLst>
              <a:ahLst/>
              <a:cxnLst>
                <a:cxn ang="0">
                  <a:pos x="T0" y="T1"/>
                </a:cxn>
                <a:cxn ang="0">
                  <a:pos x="T2" y="T3"/>
                </a:cxn>
                <a:cxn ang="0">
                  <a:pos x="T4" y="T5"/>
                </a:cxn>
                <a:cxn ang="0">
                  <a:pos x="T6" y="T7"/>
                </a:cxn>
                <a:cxn ang="0">
                  <a:pos x="T8" y="T9"/>
                </a:cxn>
                <a:cxn ang="0">
                  <a:pos x="T10" y="T11"/>
                </a:cxn>
              </a:cxnLst>
              <a:rect l="0" t="0" r="r" b="b"/>
              <a:pathLst>
                <a:path w="23" h="36">
                  <a:moveTo>
                    <a:pt x="10" y="6"/>
                  </a:moveTo>
                  <a:cubicBezTo>
                    <a:pt x="10" y="6"/>
                    <a:pt x="6" y="0"/>
                    <a:pt x="3" y="10"/>
                  </a:cubicBezTo>
                  <a:cubicBezTo>
                    <a:pt x="0" y="19"/>
                    <a:pt x="4" y="24"/>
                    <a:pt x="3" y="30"/>
                  </a:cubicBezTo>
                  <a:cubicBezTo>
                    <a:pt x="2" y="36"/>
                    <a:pt x="15" y="34"/>
                    <a:pt x="19" y="30"/>
                  </a:cubicBezTo>
                  <a:cubicBezTo>
                    <a:pt x="23" y="27"/>
                    <a:pt x="23" y="18"/>
                    <a:pt x="18" y="14"/>
                  </a:cubicBezTo>
                  <a:cubicBezTo>
                    <a:pt x="12" y="9"/>
                    <a:pt x="10" y="6"/>
                    <a:pt x="1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82" name="îSḻiḋe">
              <a:extLst>
                <a:ext uri="{FF2B5EF4-FFF2-40B4-BE49-F238E27FC236}">
                  <a16:creationId xmlns:a16="http://schemas.microsoft.com/office/drawing/2014/main" id="{AA22A11B-68FA-4CED-B2E4-E0A59BD6C180}"/>
                </a:ext>
              </a:extLst>
            </p:cNvPr>
            <p:cNvSpPr/>
            <p:nvPr/>
          </p:nvSpPr>
          <p:spPr bwMode="auto">
            <a:xfrm>
              <a:off x="4726932" y="1285815"/>
              <a:ext cx="61675" cy="80598"/>
            </a:xfrm>
            <a:custGeom>
              <a:avLst/>
              <a:gdLst>
                <a:gd name="T0" fmla="*/ 8 w 27"/>
                <a:gd name="T1" fmla="*/ 31 h 35"/>
                <a:gd name="T2" fmla="*/ 21 w 27"/>
                <a:gd name="T3" fmla="*/ 25 h 35"/>
                <a:gd name="T4" fmla="*/ 16 w 27"/>
                <a:gd name="T5" fmla="*/ 8 h 35"/>
                <a:gd name="T6" fmla="*/ 8 w 27"/>
                <a:gd name="T7" fmla="*/ 4 h 35"/>
                <a:gd name="T8" fmla="*/ 2 w 27"/>
                <a:gd name="T9" fmla="*/ 19 h 35"/>
                <a:gd name="T10" fmla="*/ 8 w 27"/>
                <a:gd name="T11" fmla="*/ 31 h 35"/>
              </a:gdLst>
              <a:ahLst/>
              <a:cxnLst>
                <a:cxn ang="0">
                  <a:pos x="T0" y="T1"/>
                </a:cxn>
                <a:cxn ang="0">
                  <a:pos x="T2" y="T3"/>
                </a:cxn>
                <a:cxn ang="0">
                  <a:pos x="T4" y="T5"/>
                </a:cxn>
                <a:cxn ang="0">
                  <a:pos x="T6" y="T7"/>
                </a:cxn>
                <a:cxn ang="0">
                  <a:pos x="T8" y="T9"/>
                </a:cxn>
                <a:cxn ang="0">
                  <a:pos x="T10" y="T11"/>
                </a:cxn>
              </a:cxnLst>
              <a:rect l="0" t="0" r="r" b="b"/>
              <a:pathLst>
                <a:path w="27" h="35">
                  <a:moveTo>
                    <a:pt x="8" y="31"/>
                  </a:moveTo>
                  <a:cubicBezTo>
                    <a:pt x="8" y="31"/>
                    <a:pt x="15" y="35"/>
                    <a:pt x="21" y="25"/>
                  </a:cubicBezTo>
                  <a:cubicBezTo>
                    <a:pt x="27" y="14"/>
                    <a:pt x="16" y="8"/>
                    <a:pt x="16" y="8"/>
                  </a:cubicBezTo>
                  <a:cubicBezTo>
                    <a:pt x="16" y="8"/>
                    <a:pt x="13" y="0"/>
                    <a:pt x="8" y="4"/>
                  </a:cubicBezTo>
                  <a:cubicBezTo>
                    <a:pt x="3" y="7"/>
                    <a:pt x="0" y="13"/>
                    <a:pt x="2" y="19"/>
                  </a:cubicBezTo>
                  <a:cubicBezTo>
                    <a:pt x="5" y="25"/>
                    <a:pt x="7" y="23"/>
                    <a:pt x="8" y="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83" name="í$ḻîḓè">
              <a:extLst>
                <a:ext uri="{FF2B5EF4-FFF2-40B4-BE49-F238E27FC236}">
                  <a16:creationId xmlns:a16="http://schemas.microsoft.com/office/drawing/2014/main" id="{67808758-399D-4C77-AA4D-90DF06EE620C}"/>
                </a:ext>
              </a:extLst>
            </p:cNvPr>
            <p:cNvSpPr/>
            <p:nvPr/>
          </p:nvSpPr>
          <p:spPr bwMode="auto">
            <a:xfrm>
              <a:off x="4635121" y="1341182"/>
              <a:ext cx="160495" cy="198341"/>
            </a:xfrm>
            <a:custGeom>
              <a:avLst/>
              <a:gdLst>
                <a:gd name="T0" fmla="*/ 63 w 70"/>
                <a:gd name="T1" fmla="*/ 12 h 86"/>
                <a:gd name="T2" fmla="*/ 15 w 70"/>
                <a:gd name="T3" fmla="*/ 58 h 86"/>
                <a:gd name="T4" fmla="*/ 17 w 70"/>
                <a:gd name="T5" fmla="*/ 76 h 86"/>
                <a:gd name="T6" fmla="*/ 33 w 70"/>
                <a:gd name="T7" fmla="*/ 73 h 86"/>
                <a:gd name="T8" fmla="*/ 70 w 70"/>
                <a:gd name="T9" fmla="*/ 14 h 86"/>
                <a:gd name="T10" fmla="*/ 70 w 70"/>
                <a:gd name="T11" fmla="*/ 10 h 86"/>
                <a:gd name="T12" fmla="*/ 63 w 70"/>
                <a:gd name="T13" fmla="*/ 12 h 86"/>
              </a:gdLst>
              <a:ahLst/>
              <a:cxnLst>
                <a:cxn ang="0">
                  <a:pos x="T0" y="T1"/>
                </a:cxn>
                <a:cxn ang="0">
                  <a:pos x="T2" y="T3"/>
                </a:cxn>
                <a:cxn ang="0">
                  <a:pos x="T4" y="T5"/>
                </a:cxn>
                <a:cxn ang="0">
                  <a:pos x="T6" y="T7"/>
                </a:cxn>
                <a:cxn ang="0">
                  <a:pos x="T8" y="T9"/>
                </a:cxn>
                <a:cxn ang="0">
                  <a:pos x="T10" y="T11"/>
                </a:cxn>
                <a:cxn ang="0">
                  <a:pos x="T12" y="T13"/>
                </a:cxn>
              </a:cxnLst>
              <a:rect l="0" t="0" r="r" b="b"/>
              <a:pathLst>
                <a:path w="70" h="86">
                  <a:moveTo>
                    <a:pt x="63" y="12"/>
                  </a:moveTo>
                  <a:cubicBezTo>
                    <a:pt x="56" y="25"/>
                    <a:pt x="29" y="52"/>
                    <a:pt x="15" y="58"/>
                  </a:cubicBezTo>
                  <a:cubicBezTo>
                    <a:pt x="0" y="64"/>
                    <a:pt x="17" y="76"/>
                    <a:pt x="17" y="76"/>
                  </a:cubicBezTo>
                  <a:cubicBezTo>
                    <a:pt x="17" y="76"/>
                    <a:pt x="24" y="86"/>
                    <a:pt x="33" y="73"/>
                  </a:cubicBezTo>
                  <a:cubicBezTo>
                    <a:pt x="43" y="60"/>
                    <a:pt x="59" y="40"/>
                    <a:pt x="70" y="14"/>
                  </a:cubicBezTo>
                  <a:cubicBezTo>
                    <a:pt x="70" y="12"/>
                    <a:pt x="70" y="10"/>
                    <a:pt x="70" y="10"/>
                  </a:cubicBezTo>
                  <a:cubicBezTo>
                    <a:pt x="70" y="10"/>
                    <a:pt x="70" y="0"/>
                    <a:pt x="63"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84" name="ïŝḷíḍe">
              <a:extLst>
                <a:ext uri="{FF2B5EF4-FFF2-40B4-BE49-F238E27FC236}">
                  <a16:creationId xmlns:a16="http://schemas.microsoft.com/office/drawing/2014/main" id="{88414F96-592C-4634-802C-CE0DFB40894A}"/>
                </a:ext>
              </a:extLst>
            </p:cNvPr>
            <p:cNvSpPr/>
            <p:nvPr/>
          </p:nvSpPr>
          <p:spPr bwMode="auto">
            <a:xfrm>
              <a:off x="4850282" y="1255679"/>
              <a:ext cx="119845" cy="108632"/>
            </a:xfrm>
            <a:custGeom>
              <a:avLst/>
              <a:gdLst>
                <a:gd name="T0" fmla="*/ 37 w 52"/>
                <a:gd name="T1" fmla="*/ 2 h 47"/>
                <a:gd name="T2" fmla="*/ 10 w 52"/>
                <a:gd name="T3" fmla="*/ 11 h 47"/>
                <a:gd name="T4" fmla="*/ 6 w 52"/>
                <a:gd name="T5" fmla="*/ 21 h 47"/>
                <a:gd name="T6" fmla="*/ 19 w 52"/>
                <a:gd name="T7" fmla="*/ 29 h 47"/>
                <a:gd name="T8" fmla="*/ 25 w 52"/>
                <a:gd name="T9" fmla="*/ 32 h 47"/>
                <a:gd name="T10" fmla="*/ 20 w 52"/>
                <a:gd name="T11" fmla="*/ 47 h 47"/>
                <a:gd name="T12" fmla="*/ 36 w 52"/>
                <a:gd name="T13" fmla="*/ 41 h 47"/>
                <a:gd name="T14" fmla="*/ 51 w 52"/>
                <a:gd name="T15" fmla="*/ 17 h 47"/>
                <a:gd name="T16" fmla="*/ 37 w 52"/>
                <a:gd name="T17" fmla="*/ 2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47">
                  <a:moveTo>
                    <a:pt x="37" y="2"/>
                  </a:moveTo>
                  <a:cubicBezTo>
                    <a:pt x="27" y="5"/>
                    <a:pt x="10" y="11"/>
                    <a:pt x="10" y="11"/>
                  </a:cubicBezTo>
                  <a:cubicBezTo>
                    <a:pt x="10" y="11"/>
                    <a:pt x="0" y="14"/>
                    <a:pt x="6" y="21"/>
                  </a:cubicBezTo>
                  <a:cubicBezTo>
                    <a:pt x="12" y="28"/>
                    <a:pt x="12" y="33"/>
                    <a:pt x="19" y="29"/>
                  </a:cubicBezTo>
                  <a:cubicBezTo>
                    <a:pt x="27" y="26"/>
                    <a:pt x="27" y="28"/>
                    <a:pt x="25" y="32"/>
                  </a:cubicBezTo>
                  <a:cubicBezTo>
                    <a:pt x="24" y="36"/>
                    <a:pt x="19" y="43"/>
                    <a:pt x="20" y="47"/>
                  </a:cubicBezTo>
                  <a:cubicBezTo>
                    <a:pt x="20" y="47"/>
                    <a:pt x="32" y="46"/>
                    <a:pt x="36" y="41"/>
                  </a:cubicBezTo>
                  <a:cubicBezTo>
                    <a:pt x="39" y="35"/>
                    <a:pt x="50" y="24"/>
                    <a:pt x="51" y="17"/>
                  </a:cubicBezTo>
                  <a:cubicBezTo>
                    <a:pt x="52" y="9"/>
                    <a:pt x="46" y="0"/>
                    <a:pt x="3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85" name="íṩļiḋe">
              <a:extLst>
                <a:ext uri="{FF2B5EF4-FFF2-40B4-BE49-F238E27FC236}">
                  <a16:creationId xmlns:a16="http://schemas.microsoft.com/office/drawing/2014/main" id="{2B878D9A-9EF1-49F2-8614-8562EDA917DA}"/>
                </a:ext>
              </a:extLst>
            </p:cNvPr>
            <p:cNvSpPr/>
            <p:nvPr/>
          </p:nvSpPr>
          <p:spPr bwMode="auto">
            <a:xfrm>
              <a:off x="4839068" y="1362208"/>
              <a:ext cx="100922" cy="66581"/>
            </a:xfrm>
            <a:custGeom>
              <a:avLst/>
              <a:gdLst>
                <a:gd name="T0" fmla="*/ 31 w 44"/>
                <a:gd name="T1" fmla="*/ 3 h 29"/>
                <a:gd name="T2" fmla="*/ 8 w 44"/>
                <a:gd name="T3" fmla="*/ 9 h 29"/>
                <a:gd name="T4" fmla="*/ 7 w 44"/>
                <a:gd name="T5" fmla="*/ 20 h 29"/>
                <a:gd name="T6" fmla="*/ 31 w 44"/>
                <a:gd name="T7" fmla="*/ 23 h 29"/>
                <a:gd name="T8" fmla="*/ 44 w 44"/>
                <a:gd name="T9" fmla="*/ 2 h 29"/>
                <a:gd name="T10" fmla="*/ 31 w 44"/>
                <a:gd name="T11" fmla="*/ 3 h 29"/>
              </a:gdLst>
              <a:ahLst/>
              <a:cxnLst>
                <a:cxn ang="0">
                  <a:pos x="T0" y="T1"/>
                </a:cxn>
                <a:cxn ang="0">
                  <a:pos x="T2" y="T3"/>
                </a:cxn>
                <a:cxn ang="0">
                  <a:pos x="T4" y="T5"/>
                </a:cxn>
                <a:cxn ang="0">
                  <a:pos x="T6" y="T7"/>
                </a:cxn>
                <a:cxn ang="0">
                  <a:pos x="T8" y="T9"/>
                </a:cxn>
                <a:cxn ang="0">
                  <a:pos x="T10" y="T11"/>
                </a:cxn>
              </a:cxnLst>
              <a:rect l="0" t="0" r="r" b="b"/>
              <a:pathLst>
                <a:path w="44" h="29">
                  <a:moveTo>
                    <a:pt x="31" y="3"/>
                  </a:moveTo>
                  <a:cubicBezTo>
                    <a:pt x="24" y="6"/>
                    <a:pt x="8" y="9"/>
                    <a:pt x="8" y="9"/>
                  </a:cubicBezTo>
                  <a:cubicBezTo>
                    <a:pt x="8" y="9"/>
                    <a:pt x="0" y="13"/>
                    <a:pt x="7" y="20"/>
                  </a:cubicBezTo>
                  <a:cubicBezTo>
                    <a:pt x="13" y="27"/>
                    <a:pt x="22" y="29"/>
                    <a:pt x="31" y="23"/>
                  </a:cubicBezTo>
                  <a:cubicBezTo>
                    <a:pt x="41" y="17"/>
                    <a:pt x="43" y="13"/>
                    <a:pt x="44" y="2"/>
                  </a:cubicBezTo>
                  <a:cubicBezTo>
                    <a:pt x="44" y="2"/>
                    <a:pt x="38" y="0"/>
                    <a:pt x="3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86" name="îṡlïḍé">
              <a:extLst>
                <a:ext uri="{FF2B5EF4-FFF2-40B4-BE49-F238E27FC236}">
                  <a16:creationId xmlns:a16="http://schemas.microsoft.com/office/drawing/2014/main" id="{BA6753FD-87B7-494E-8898-284631CEF488}"/>
                </a:ext>
              </a:extLst>
            </p:cNvPr>
            <p:cNvSpPr/>
            <p:nvPr/>
          </p:nvSpPr>
          <p:spPr bwMode="auto">
            <a:xfrm>
              <a:off x="5091374" y="1186995"/>
              <a:ext cx="250203" cy="276135"/>
            </a:xfrm>
            <a:custGeom>
              <a:avLst/>
              <a:gdLst>
                <a:gd name="T0" fmla="*/ 108 w 109"/>
                <a:gd name="T1" fmla="*/ 54 h 120"/>
                <a:gd name="T2" fmla="*/ 97 w 109"/>
                <a:gd name="T3" fmla="*/ 52 h 120"/>
                <a:gd name="T4" fmla="*/ 84 w 109"/>
                <a:gd name="T5" fmla="*/ 58 h 120"/>
                <a:gd name="T6" fmla="*/ 89 w 109"/>
                <a:gd name="T7" fmla="*/ 43 h 120"/>
                <a:gd name="T8" fmla="*/ 85 w 109"/>
                <a:gd name="T9" fmla="*/ 10 h 120"/>
                <a:gd name="T10" fmla="*/ 70 w 109"/>
                <a:gd name="T11" fmla="*/ 16 h 120"/>
                <a:gd name="T12" fmla="*/ 68 w 109"/>
                <a:gd name="T13" fmla="*/ 53 h 120"/>
                <a:gd name="T14" fmla="*/ 53 w 109"/>
                <a:gd name="T15" fmla="*/ 72 h 120"/>
                <a:gd name="T16" fmla="*/ 11 w 109"/>
                <a:gd name="T17" fmla="*/ 79 h 120"/>
                <a:gd name="T18" fmla="*/ 2 w 109"/>
                <a:gd name="T19" fmla="*/ 89 h 120"/>
                <a:gd name="T20" fmla="*/ 20 w 109"/>
                <a:gd name="T21" fmla="*/ 100 h 120"/>
                <a:gd name="T22" fmla="*/ 31 w 109"/>
                <a:gd name="T23" fmla="*/ 98 h 120"/>
                <a:gd name="T24" fmla="*/ 41 w 109"/>
                <a:gd name="T25" fmla="*/ 94 h 120"/>
                <a:gd name="T26" fmla="*/ 49 w 109"/>
                <a:gd name="T27" fmla="*/ 90 h 120"/>
                <a:gd name="T28" fmla="*/ 54 w 109"/>
                <a:gd name="T29" fmla="*/ 92 h 120"/>
                <a:gd name="T30" fmla="*/ 32 w 109"/>
                <a:gd name="T31" fmla="*/ 110 h 120"/>
                <a:gd name="T32" fmla="*/ 35 w 109"/>
                <a:gd name="T33" fmla="*/ 119 h 120"/>
                <a:gd name="T34" fmla="*/ 70 w 109"/>
                <a:gd name="T35" fmla="*/ 92 h 120"/>
                <a:gd name="T36" fmla="*/ 89 w 109"/>
                <a:gd name="T37" fmla="*/ 72 h 120"/>
                <a:gd name="T38" fmla="*/ 108 w 109"/>
                <a:gd name="T39" fmla="*/ 54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9" h="120">
                  <a:moveTo>
                    <a:pt x="108" y="54"/>
                  </a:moveTo>
                  <a:cubicBezTo>
                    <a:pt x="109" y="45"/>
                    <a:pt x="101" y="49"/>
                    <a:pt x="97" y="52"/>
                  </a:cubicBezTo>
                  <a:cubicBezTo>
                    <a:pt x="94" y="54"/>
                    <a:pt x="86" y="57"/>
                    <a:pt x="84" y="58"/>
                  </a:cubicBezTo>
                  <a:cubicBezTo>
                    <a:pt x="84" y="58"/>
                    <a:pt x="86" y="48"/>
                    <a:pt x="89" y="43"/>
                  </a:cubicBezTo>
                  <a:cubicBezTo>
                    <a:pt x="92" y="37"/>
                    <a:pt x="96" y="21"/>
                    <a:pt x="85" y="10"/>
                  </a:cubicBezTo>
                  <a:cubicBezTo>
                    <a:pt x="74" y="0"/>
                    <a:pt x="72" y="5"/>
                    <a:pt x="70" y="16"/>
                  </a:cubicBezTo>
                  <a:cubicBezTo>
                    <a:pt x="67" y="26"/>
                    <a:pt x="72" y="36"/>
                    <a:pt x="68" y="53"/>
                  </a:cubicBezTo>
                  <a:cubicBezTo>
                    <a:pt x="64" y="70"/>
                    <a:pt x="64" y="68"/>
                    <a:pt x="53" y="72"/>
                  </a:cubicBezTo>
                  <a:cubicBezTo>
                    <a:pt x="42" y="76"/>
                    <a:pt x="27" y="81"/>
                    <a:pt x="11" y="79"/>
                  </a:cubicBezTo>
                  <a:cubicBezTo>
                    <a:pt x="3" y="78"/>
                    <a:pt x="0" y="75"/>
                    <a:pt x="2" y="89"/>
                  </a:cubicBezTo>
                  <a:cubicBezTo>
                    <a:pt x="2" y="89"/>
                    <a:pt x="4" y="97"/>
                    <a:pt x="20" y="100"/>
                  </a:cubicBezTo>
                  <a:cubicBezTo>
                    <a:pt x="24" y="101"/>
                    <a:pt x="27" y="99"/>
                    <a:pt x="31" y="98"/>
                  </a:cubicBezTo>
                  <a:cubicBezTo>
                    <a:pt x="35" y="98"/>
                    <a:pt x="38" y="96"/>
                    <a:pt x="41" y="94"/>
                  </a:cubicBezTo>
                  <a:cubicBezTo>
                    <a:pt x="46" y="92"/>
                    <a:pt x="49" y="90"/>
                    <a:pt x="49" y="90"/>
                  </a:cubicBezTo>
                  <a:cubicBezTo>
                    <a:pt x="49" y="90"/>
                    <a:pt x="55" y="89"/>
                    <a:pt x="54" y="92"/>
                  </a:cubicBezTo>
                  <a:cubicBezTo>
                    <a:pt x="53" y="95"/>
                    <a:pt x="47" y="104"/>
                    <a:pt x="32" y="110"/>
                  </a:cubicBezTo>
                  <a:cubicBezTo>
                    <a:pt x="17" y="116"/>
                    <a:pt x="29" y="120"/>
                    <a:pt x="35" y="119"/>
                  </a:cubicBezTo>
                  <a:cubicBezTo>
                    <a:pt x="40" y="118"/>
                    <a:pt x="61" y="116"/>
                    <a:pt x="70" y="92"/>
                  </a:cubicBezTo>
                  <a:cubicBezTo>
                    <a:pt x="80" y="69"/>
                    <a:pt x="89" y="72"/>
                    <a:pt x="89" y="72"/>
                  </a:cubicBezTo>
                  <a:cubicBezTo>
                    <a:pt x="89" y="72"/>
                    <a:pt x="107" y="63"/>
                    <a:pt x="108"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87" name="iS1îḓè">
              <a:extLst>
                <a:ext uri="{FF2B5EF4-FFF2-40B4-BE49-F238E27FC236}">
                  <a16:creationId xmlns:a16="http://schemas.microsoft.com/office/drawing/2014/main" id="{8EA27291-7EFF-4BCA-AA01-EB2429305A3A}"/>
                </a:ext>
              </a:extLst>
            </p:cNvPr>
            <p:cNvSpPr/>
            <p:nvPr/>
          </p:nvSpPr>
          <p:spPr bwMode="auto">
            <a:xfrm>
              <a:off x="5288313" y="1394447"/>
              <a:ext cx="71487" cy="82700"/>
            </a:xfrm>
            <a:custGeom>
              <a:avLst/>
              <a:gdLst>
                <a:gd name="T0" fmla="*/ 17 w 31"/>
                <a:gd name="T1" fmla="*/ 6 h 36"/>
                <a:gd name="T2" fmla="*/ 3 w 31"/>
                <a:gd name="T3" fmla="*/ 7 h 36"/>
                <a:gd name="T4" fmla="*/ 9 w 31"/>
                <a:gd name="T5" fmla="*/ 27 h 36"/>
                <a:gd name="T6" fmla="*/ 12 w 31"/>
                <a:gd name="T7" fmla="*/ 36 h 36"/>
                <a:gd name="T8" fmla="*/ 26 w 31"/>
                <a:gd name="T9" fmla="*/ 17 h 36"/>
                <a:gd name="T10" fmla="*/ 17 w 31"/>
                <a:gd name="T11" fmla="*/ 6 h 36"/>
              </a:gdLst>
              <a:ahLst/>
              <a:cxnLst>
                <a:cxn ang="0">
                  <a:pos x="T0" y="T1"/>
                </a:cxn>
                <a:cxn ang="0">
                  <a:pos x="T2" y="T3"/>
                </a:cxn>
                <a:cxn ang="0">
                  <a:pos x="T4" y="T5"/>
                </a:cxn>
                <a:cxn ang="0">
                  <a:pos x="T6" y="T7"/>
                </a:cxn>
                <a:cxn ang="0">
                  <a:pos x="T8" y="T9"/>
                </a:cxn>
                <a:cxn ang="0">
                  <a:pos x="T10" y="T11"/>
                </a:cxn>
              </a:cxnLst>
              <a:rect l="0" t="0" r="r" b="b"/>
              <a:pathLst>
                <a:path w="31" h="36">
                  <a:moveTo>
                    <a:pt x="17" y="6"/>
                  </a:moveTo>
                  <a:cubicBezTo>
                    <a:pt x="17" y="6"/>
                    <a:pt x="6" y="0"/>
                    <a:pt x="3" y="7"/>
                  </a:cubicBezTo>
                  <a:cubicBezTo>
                    <a:pt x="0" y="14"/>
                    <a:pt x="6" y="23"/>
                    <a:pt x="9" y="27"/>
                  </a:cubicBezTo>
                  <a:cubicBezTo>
                    <a:pt x="12" y="31"/>
                    <a:pt x="5" y="36"/>
                    <a:pt x="12" y="36"/>
                  </a:cubicBezTo>
                  <a:cubicBezTo>
                    <a:pt x="20" y="36"/>
                    <a:pt x="31" y="33"/>
                    <a:pt x="26" y="17"/>
                  </a:cubicBezTo>
                  <a:cubicBezTo>
                    <a:pt x="23" y="10"/>
                    <a:pt x="17" y="6"/>
                    <a:pt x="17"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88" name="íṡḷiḑê">
              <a:extLst>
                <a:ext uri="{FF2B5EF4-FFF2-40B4-BE49-F238E27FC236}">
                  <a16:creationId xmlns:a16="http://schemas.microsoft.com/office/drawing/2014/main" id="{CC1054B6-00CB-4594-A2B8-E9A0593D46DF}"/>
                </a:ext>
              </a:extLst>
            </p:cNvPr>
            <p:cNvSpPr/>
            <p:nvPr/>
          </p:nvSpPr>
          <p:spPr bwMode="auto">
            <a:xfrm>
              <a:off x="5490157" y="1294926"/>
              <a:ext cx="41350" cy="64478"/>
            </a:xfrm>
            <a:custGeom>
              <a:avLst/>
              <a:gdLst>
                <a:gd name="T0" fmla="*/ 11 w 18"/>
                <a:gd name="T1" fmla="*/ 27 h 28"/>
                <a:gd name="T2" fmla="*/ 17 w 18"/>
                <a:gd name="T3" fmla="*/ 10 h 28"/>
                <a:gd name="T4" fmla="*/ 14 w 18"/>
                <a:gd name="T5" fmla="*/ 4 h 28"/>
                <a:gd name="T6" fmla="*/ 8 w 18"/>
                <a:gd name="T7" fmla="*/ 0 h 28"/>
                <a:gd name="T8" fmla="*/ 1 w 18"/>
                <a:gd name="T9" fmla="*/ 12 h 28"/>
                <a:gd name="T10" fmla="*/ 11 w 18"/>
                <a:gd name="T11" fmla="*/ 27 h 28"/>
              </a:gdLst>
              <a:ahLst/>
              <a:cxnLst>
                <a:cxn ang="0">
                  <a:pos x="T0" y="T1"/>
                </a:cxn>
                <a:cxn ang="0">
                  <a:pos x="T2" y="T3"/>
                </a:cxn>
                <a:cxn ang="0">
                  <a:pos x="T4" y="T5"/>
                </a:cxn>
                <a:cxn ang="0">
                  <a:pos x="T6" y="T7"/>
                </a:cxn>
                <a:cxn ang="0">
                  <a:pos x="T8" y="T9"/>
                </a:cxn>
                <a:cxn ang="0">
                  <a:pos x="T10" y="T11"/>
                </a:cxn>
              </a:cxnLst>
              <a:rect l="0" t="0" r="r" b="b"/>
              <a:pathLst>
                <a:path w="18" h="28">
                  <a:moveTo>
                    <a:pt x="11" y="27"/>
                  </a:moveTo>
                  <a:cubicBezTo>
                    <a:pt x="15" y="25"/>
                    <a:pt x="18" y="21"/>
                    <a:pt x="17" y="10"/>
                  </a:cubicBezTo>
                  <a:cubicBezTo>
                    <a:pt x="16" y="7"/>
                    <a:pt x="15" y="6"/>
                    <a:pt x="14" y="4"/>
                  </a:cubicBezTo>
                  <a:cubicBezTo>
                    <a:pt x="11" y="2"/>
                    <a:pt x="9" y="0"/>
                    <a:pt x="8" y="0"/>
                  </a:cubicBezTo>
                  <a:cubicBezTo>
                    <a:pt x="6" y="0"/>
                    <a:pt x="0" y="2"/>
                    <a:pt x="1" y="12"/>
                  </a:cubicBezTo>
                  <a:cubicBezTo>
                    <a:pt x="2" y="21"/>
                    <a:pt x="7" y="28"/>
                    <a:pt x="11"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89" name="iṩ1íḓê">
              <a:extLst>
                <a:ext uri="{FF2B5EF4-FFF2-40B4-BE49-F238E27FC236}">
                  <a16:creationId xmlns:a16="http://schemas.microsoft.com/office/drawing/2014/main" id="{203ED823-C0E5-4BBB-A922-7A3D4167DB72}"/>
                </a:ext>
              </a:extLst>
            </p:cNvPr>
            <p:cNvSpPr/>
            <p:nvPr/>
          </p:nvSpPr>
          <p:spPr bwMode="auto">
            <a:xfrm>
              <a:off x="5464927" y="1142842"/>
              <a:ext cx="275434" cy="373553"/>
            </a:xfrm>
            <a:custGeom>
              <a:avLst/>
              <a:gdLst>
                <a:gd name="T0" fmla="*/ 100 w 120"/>
                <a:gd name="T1" fmla="*/ 60 h 162"/>
                <a:gd name="T2" fmla="*/ 107 w 120"/>
                <a:gd name="T3" fmla="*/ 27 h 162"/>
                <a:gd name="T4" fmla="*/ 95 w 120"/>
                <a:gd name="T5" fmla="*/ 23 h 162"/>
                <a:gd name="T6" fmla="*/ 91 w 120"/>
                <a:gd name="T7" fmla="*/ 3 h 162"/>
                <a:gd name="T8" fmla="*/ 84 w 120"/>
                <a:gd name="T9" fmla="*/ 9 h 162"/>
                <a:gd name="T10" fmla="*/ 77 w 120"/>
                <a:gd name="T11" fmla="*/ 19 h 162"/>
                <a:gd name="T12" fmla="*/ 69 w 120"/>
                <a:gd name="T13" fmla="*/ 19 h 162"/>
                <a:gd name="T14" fmla="*/ 56 w 120"/>
                <a:gd name="T15" fmla="*/ 28 h 162"/>
                <a:gd name="T16" fmla="*/ 60 w 120"/>
                <a:gd name="T17" fmla="*/ 33 h 162"/>
                <a:gd name="T18" fmla="*/ 59 w 120"/>
                <a:gd name="T19" fmla="*/ 43 h 162"/>
                <a:gd name="T20" fmla="*/ 50 w 120"/>
                <a:gd name="T21" fmla="*/ 52 h 162"/>
                <a:gd name="T22" fmla="*/ 52 w 120"/>
                <a:gd name="T23" fmla="*/ 60 h 162"/>
                <a:gd name="T24" fmla="*/ 48 w 120"/>
                <a:gd name="T25" fmla="*/ 56 h 162"/>
                <a:gd name="T26" fmla="*/ 32 w 120"/>
                <a:gd name="T27" fmla="*/ 37 h 162"/>
                <a:gd name="T28" fmla="*/ 26 w 120"/>
                <a:gd name="T29" fmla="*/ 50 h 162"/>
                <a:gd name="T30" fmla="*/ 33 w 120"/>
                <a:gd name="T31" fmla="*/ 76 h 162"/>
                <a:gd name="T32" fmla="*/ 45 w 120"/>
                <a:gd name="T33" fmla="*/ 77 h 162"/>
                <a:gd name="T34" fmla="*/ 58 w 120"/>
                <a:gd name="T35" fmla="*/ 72 h 162"/>
                <a:gd name="T36" fmla="*/ 62 w 120"/>
                <a:gd name="T37" fmla="*/ 75 h 162"/>
                <a:gd name="T38" fmla="*/ 22 w 120"/>
                <a:gd name="T39" fmla="*/ 101 h 162"/>
                <a:gd name="T40" fmla="*/ 25 w 120"/>
                <a:gd name="T41" fmla="*/ 111 h 162"/>
                <a:gd name="T42" fmla="*/ 55 w 120"/>
                <a:gd name="T43" fmla="*/ 100 h 162"/>
                <a:gd name="T44" fmla="*/ 59 w 120"/>
                <a:gd name="T45" fmla="*/ 103 h 162"/>
                <a:gd name="T46" fmla="*/ 39 w 120"/>
                <a:gd name="T47" fmla="*/ 119 h 162"/>
                <a:gd name="T48" fmla="*/ 12 w 120"/>
                <a:gd name="T49" fmla="*/ 128 h 162"/>
                <a:gd name="T50" fmla="*/ 7 w 120"/>
                <a:gd name="T51" fmla="*/ 136 h 162"/>
                <a:gd name="T52" fmla="*/ 30 w 120"/>
                <a:gd name="T53" fmla="*/ 141 h 162"/>
                <a:gd name="T54" fmla="*/ 55 w 120"/>
                <a:gd name="T55" fmla="*/ 136 h 162"/>
                <a:gd name="T56" fmla="*/ 43 w 120"/>
                <a:gd name="T57" fmla="*/ 148 h 162"/>
                <a:gd name="T58" fmla="*/ 50 w 120"/>
                <a:gd name="T59" fmla="*/ 158 h 162"/>
                <a:gd name="T60" fmla="*/ 71 w 120"/>
                <a:gd name="T61" fmla="*/ 149 h 162"/>
                <a:gd name="T62" fmla="*/ 71 w 120"/>
                <a:gd name="T63" fmla="*/ 125 h 162"/>
                <a:gd name="T64" fmla="*/ 79 w 120"/>
                <a:gd name="T65" fmla="*/ 120 h 162"/>
                <a:gd name="T66" fmla="*/ 75 w 120"/>
                <a:gd name="T67" fmla="*/ 102 h 162"/>
                <a:gd name="T68" fmla="*/ 96 w 120"/>
                <a:gd name="T69" fmla="*/ 86 h 162"/>
                <a:gd name="T70" fmla="*/ 102 w 120"/>
                <a:gd name="T71" fmla="*/ 75 h 162"/>
                <a:gd name="T72" fmla="*/ 100 w 120"/>
                <a:gd name="T73" fmla="*/ 60 h 162"/>
                <a:gd name="T74" fmla="*/ 90 w 120"/>
                <a:gd name="T75" fmla="*/ 49 h 162"/>
                <a:gd name="T76" fmla="*/ 86 w 120"/>
                <a:gd name="T77" fmla="*/ 53 h 162"/>
                <a:gd name="T78" fmla="*/ 83 w 120"/>
                <a:gd name="T79" fmla="*/ 53 h 162"/>
                <a:gd name="T80" fmla="*/ 80 w 120"/>
                <a:gd name="T81" fmla="*/ 48 h 162"/>
                <a:gd name="T82" fmla="*/ 89 w 120"/>
                <a:gd name="T83" fmla="*/ 44 h 162"/>
                <a:gd name="T84" fmla="*/ 90 w 120"/>
                <a:gd name="T85" fmla="*/ 49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0" h="162">
                  <a:moveTo>
                    <a:pt x="100" y="60"/>
                  </a:moveTo>
                  <a:cubicBezTo>
                    <a:pt x="108" y="50"/>
                    <a:pt x="120" y="40"/>
                    <a:pt x="107" y="27"/>
                  </a:cubicBezTo>
                  <a:cubicBezTo>
                    <a:pt x="107" y="27"/>
                    <a:pt x="105" y="24"/>
                    <a:pt x="95" y="23"/>
                  </a:cubicBezTo>
                  <a:cubicBezTo>
                    <a:pt x="95" y="23"/>
                    <a:pt x="105" y="8"/>
                    <a:pt x="91" y="3"/>
                  </a:cubicBezTo>
                  <a:cubicBezTo>
                    <a:pt x="91" y="3"/>
                    <a:pt x="88" y="0"/>
                    <a:pt x="84" y="9"/>
                  </a:cubicBezTo>
                  <a:cubicBezTo>
                    <a:pt x="80" y="17"/>
                    <a:pt x="77" y="17"/>
                    <a:pt x="77" y="19"/>
                  </a:cubicBezTo>
                  <a:cubicBezTo>
                    <a:pt x="77" y="21"/>
                    <a:pt x="74" y="21"/>
                    <a:pt x="69" y="19"/>
                  </a:cubicBezTo>
                  <a:cubicBezTo>
                    <a:pt x="64" y="17"/>
                    <a:pt x="56" y="19"/>
                    <a:pt x="56" y="28"/>
                  </a:cubicBezTo>
                  <a:cubicBezTo>
                    <a:pt x="56" y="28"/>
                    <a:pt x="56" y="31"/>
                    <a:pt x="60" y="33"/>
                  </a:cubicBezTo>
                  <a:cubicBezTo>
                    <a:pt x="63" y="36"/>
                    <a:pt x="66" y="37"/>
                    <a:pt x="59" y="43"/>
                  </a:cubicBezTo>
                  <a:cubicBezTo>
                    <a:pt x="53" y="49"/>
                    <a:pt x="50" y="40"/>
                    <a:pt x="50" y="52"/>
                  </a:cubicBezTo>
                  <a:cubicBezTo>
                    <a:pt x="50" y="52"/>
                    <a:pt x="57" y="57"/>
                    <a:pt x="52" y="60"/>
                  </a:cubicBezTo>
                  <a:cubicBezTo>
                    <a:pt x="47" y="63"/>
                    <a:pt x="48" y="59"/>
                    <a:pt x="48" y="56"/>
                  </a:cubicBezTo>
                  <a:cubicBezTo>
                    <a:pt x="48" y="59"/>
                    <a:pt x="43" y="42"/>
                    <a:pt x="32" y="37"/>
                  </a:cubicBezTo>
                  <a:cubicBezTo>
                    <a:pt x="30" y="37"/>
                    <a:pt x="24" y="37"/>
                    <a:pt x="26" y="50"/>
                  </a:cubicBezTo>
                  <a:cubicBezTo>
                    <a:pt x="28" y="63"/>
                    <a:pt x="32" y="66"/>
                    <a:pt x="33" y="76"/>
                  </a:cubicBezTo>
                  <a:cubicBezTo>
                    <a:pt x="33" y="87"/>
                    <a:pt x="43" y="82"/>
                    <a:pt x="45" y="77"/>
                  </a:cubicBezTo>
                  <a:cubicBezTo>
                    <a:pt x="46" y="72"/>
                    <a:pt x="58" y="72"/>
                    <a:pt x="58" y="72"/>
                  </a:cubicBezTo>
                  <a:cubicBezTo>
                    <a:pt x="58" y="72"/>
                    <a:pt x="68" y="71"/>
                    <a:pt x="62" y="75"/>
                  </a:cubicBezTo>
                  <a:cubicBezTo>
                    <a:pt x="56" y="80"/>
                    <a:pt x="22" y="101"/>
                    <a:pt x="22" y="101"/>
                  </a:cubicBezTo>
                  <a:cubicBezTo>
                    <a:pt x="22" y="101"/>
                    <a:pt x="9" y="108"/>
                    <a:pt x="25" y="111"/>
                  </a:cubicBezTo>
                  <a:cubicBezTo>
                    <a:pt x="42" y="113"/>
                    <a:pt x="55" y="100"/>
                    <a:pt x="55" y="100"/>
                  </a:cubicBezTo>
                  <a:cubicBezTo>
                    <a:pt x="55" y="100"/>
                    <a:pt x="61" y="95"/>
                    <a:pt x="59" y="103"/>
                  </a:cubicBezTo>
                  <a:cubicBezTo>
                    <a:pt x="56" y="111"/>
                    <a:pt x="39" y="119"/>
                    <a:pt x="39" y="119"/>
                  </a:cubicBezTo>
                  <a:cubicBezTo>
                    <a:pt x="39" y="119"/>
                    <a:pt x="23" y="125"/>
                    <a:pt x="12" y="128"/>
                  </a:cubicBezTo>
                  <a:cubicBezTo>
                    <a:pt x="0" y="130"/>
                    <a:pt x="4" y="130"/>
                    <a:pt x="7" y="136"/>
                  </a:cubicBezTo>
                  <a:cubicBezTo>
                    <a:pt x="10" y="143"/>
                    <a:pt x="21" y="147"/>
                    <a:pt x="30" y="141"/>
                  </a:cubicBezTo>
                  <a:cubicBezTo>
                    <a:pt x="38" y="135"/>
                    <a:pt x="56" y="129"/>
                    <a:pt x="55" y="136"/>
                  </a:cubicBezTo>
                  <a:cubicBezTo>
                    <a:pt x="55" y="143"/>
                    <a:pt x="54" y="145"/>
                    <a:pt x="43" y="148"/>
                  </a:cubicBezTo>
                  <a:cubicBezTo>
                    <a:pt x="32" y="152"/>
                    <a:pt x="37" y="154"/>
                    <a:pt x="50" y="158"/>
                  </a:cubicBezTo>
                  <a:cubicBezTo>
                    <a:pt x="63" y="162"/>
                    <a:pt x="71" y="157"/>
                    <a:pt x="71" y="149"/>
                  </a:cubicBezTo>
                  <a:cubicBezTo>
                    <a:pt x="71" y="140"/>
                    <a:pt x="71" y="125"/>
                    <a:pt x="71" y="125"/>
                  </a:cubicBezTo>
                  <a:cubicBezTo>
                    <a:pt x="71" y="125"/>
                    <a:pt x="76" y="121"/>
                    <a:pt x="79" y="120"/>
                  </a:cubicBezTo>
                  <a:cubicBezTo>
                    <a:pt x="82" y="119"/>
                    <a:pt x="85" y="103"/>
                    <a:pt x="75" y="102"/>
                  </a:cubicBezTo>
                  <a:cubicBezTo>
                    <a:pt x="75" y="102"/>
                    <a:pt x="81" y="90"/>
                    <a:pt x="96" y="86"/>
                  </a:cubicBezTo>
                  <a:cubicBezTo>
                    <a:pt x="96" y="86"/>
                    <a:pt x="102" y="84"/>
                    <a:pt x="102" y="75"/>
                  </a:cubicBezTo>
                  <a:cubicBezTo>
                    <a:pt x="102" y="66"/>
                    <a:pt x="91" y="70"/>
                    <a:pt x="100" y="60"/>
                  </a:cubicBezTo>
                  <a:close/>
                  <a:moveTo>
                    <a:pt x="90" y="49"/>
                  </a:moveTo>
                  <a:cubicBezTo>
                    <a:pt x="88" y="51"/>
                    <a:pt x="86" y="53"/>
                    <a:pt x="86" y="53"/>
                  </a:cubicBezTo>
                  <a:cubicBezTo>
                    <a:pt x="85" y="59"/>
                    <a:pt x="85" y="55"/>
                    <a:pt x="83" y="53"/>
                  </a:cubicBezTo>
                  <a:cubicBezTo>
                    <a:pt x="80" y="51"/>
                    <a:pt x="80" y="48"/>
                    <a:pt x="80" y="48"/>
                  </a:cubicBezTo>
                  <a:cubicBezTo>
                    <a:pt x="81" y="38"/>
                    <a:pt x="89" y="44"/>
                    <a:pt x="89" y="44"/>
                  </a:cubicBezTo>
                  <a:cubicBezTo>
                    <a:pt x="89" y="44"/>
                    <a:pt x="92" y="48"/>
                    <a:pt x="90" y="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90" name="ïşľïďé">
              <a:extLst>
                <a:ext uri="{FF2B5EF4-FFF2-40B4-BE49-F238E27FC236}">
                  <a16:creationId xmlns:a16="http://schemas.microsoft.com/office/drawing/2014/main" id="{D301BC67-8C42-4C7C-B749-3998A0EDA169}"/>
                </a:ext>
              </a:extLst>
            </p:cNvPr>
            <p:cNvSpPr/>
            <p:nvPr/>
          </p:nvSpPr>
          <p:spPr bwMode="auto">
            <a:xfrm>
              <a:off x="4199193" y="1624325"/>
              <a:ext cx="73589" cy="92512"/>
            </a:xfrm>
            <a:custGeom>
              <a:avLst/>
              <a:gdLst>
                <a:gd name="T0" fmla="*/ 0 w 105"/>
                <a:gd name="T1" fmla="*/ 132 h 132"/>
                <a:gd name="T2" fmla="*/ 0 w 105"/>
                <a:gd name="T3" fmla="*/ 109 h 132"/>
                <a:gd name="T4" fmla="*/ 69 w 105"/>
                <a:gd name="T5" fmla="*/ 23 h 132"/>
                <a:gd name="T6" fmla="*/ 7 w 105"/>
                <a:gd name="T7" fmla="*/ 23 h 132"/>
                <a:gd name="T8" fmla="*/ 7 w 105"/>
                <a:gd name="T9" fmla="*/ 0 h 132"/>
                <a:gd name="T10" fmla="*/ 102 w 105"/>
                <a:gd name="T11" fmla="*/ 0 h 132"/>
                <a:gd name="T12" fmla="*/ 102 w 105"/>
                <a:gd name="T13" fmla="*/ 23 h 132"/>
                <a:gd name="T14" fmla="*/ 33 w 105"/>
                <a:gd name="T15" fmla="*/ 112 h 132"/>
                <a:gd name="T16" fmla="*/ 105 w 105"/>
                <a:gd name="T17" fmla="*/ 112 h 132"/>
                <a:gd name="T18" fmla="*/ 105 w 105"/>
                <a:gd name="T19" fmla="*/ 132 h 132"/>
                <a:gd name="T20" fmla="*/ 0 w 105"/>
                <a:gd name="T21"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5" h="132">
                  <a:moveTo>
                    <a:pt x="0" y="132"/>
                  </a:moveTo>
                  <a:lnTo>
                    <a:pt x="0" y="109"/>
                  </a:lnTo>
                  <a:lnTo>
                    <a:pt x="69" y="23"/>
                  </a:lnTo>
                  <a:lnTo>
                    <a:pt x="7" y="23"/>
                  </a:lnTo>
                  <a:lnTo>
                    <a:pt x="7" y="0"/>
                  </a:lnTo>
                  <a:lnTo>
                    <a:pt x="102" y="0"/>
                  </a:lnTo>
                  <a:lnTo>
                    <a:pt x="102" y="23"/>
                  </a:lnTo>
                  <a:lnTo>
                    <a:pt x="33" y="112"/>
                  </a:lnTo>
                  <a:lnTo>
                    <a:pt x="105" y="112"/>
                  </a:lnTo>
                  <a:lnTo>
                    <a:pt x="105" y="132"/>
                  </a:lnTo>
                  <a:lnTo>
                    <a:pt x="0" y="1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91" name="ïśḷïḍê">
              <a:extLst>
                <a:ext uri="{FF2B5EF4-FFF2-40B4-BE49-F238E27FC236}">
                  <a16:creationId xmlns:a16="http://schemas.microsoft.com/office/drawing/2014/main" id="{E63E7E34-F019-41D5-A2CD-14FDC410D84A}"/>
                </a:ext>
              </a:extLst>
            </p:cNvPr>
            <p:cNvSpPr/>
            <p:nvPr/>
          </p:nvSpPr>
          <p:spPr bwMode="auto">
            <a:xfrm>
              <a:off x="4291004" y="1624325"/>
              <a:ext cx="73589" cy="92512"/>
            </a:xfrm>
            <a:custGeom>
              <a:avLst/>
              <a:gdLst>
                <a:gd name="T0" fmla="*/ 0 w 105"/>
                <a:gd name="T1" fmla="*/ 132 h 132"/>
                <a:gd name="T2" fmla="*/ 0 w 105"/>
                <a:gd name="T3" fmla="*/ 0 h 132"/>
                <a:gd name="T4" fmla="*/ 30 w 105"/>
                <a:gd name="T5" fmla="*/ 0 h 132"/>
                <a:gd name="T6" fmla="*/ 30 w 105"/>
                <a:gd name="T7" fmla="*/ 53 h 132"/>
                <a:gd name="T8" fmla="*/ 79 w 105"/>
                <a:gd name="T9" fmla="*/ 53 h 132"/>
                <a:gd name="T10" fmla="*/ 79 w 105"/>
                <a:gd name="T11" fmla="*/ 0 h 132"/>
                <a:gd name="T12" fmla="*/ 105 w 105"/>
                <a:gd name="T13" fmla="*/ 0 h 132"/>
                <a:gd name="T14" fmla="*/ 105 w 105"/>
                <a:gd name="T15" fmla="*/ 132 h 132"/>
                <a:gd name="T16" fmla="*/ 79 w 105"/>
                <a:gd name="T17" fmla="*/ 132 h 132"/>
                <a:gd name="T18" fmla="*/ 79 w 105"/>
                <a:gd name="T19" fmla="*/ 76 h 132"/>
                <a:gd name="T20" fmla="*/ 30 w 105"/>
                <a:gd name="T21" fmla="*/ 76 h 132"/>
                <a:gd name="T22" fmla="*/ 30 w 105"/>
                <a:gd name="T23" fmla="*/ 132 h 132"/>
                <a:gd name="T24" fmla="*/ 0 w 105"/>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5" h="132">
                  <a:moveTo>
                    <a:pt x="0" y="132"/>
                  </a:moveTo>
                  <a:lnTo>
                    <a:pt x="0" y="0"/>
                  </a:lnTo>
                  <a:lnTo>
                    <a:pt x="30" y="0"/>
                  </a:lnTo>
                  <a:lnTo>
                    <a:pt x="30" y="53"/>
                  </a:lnTo>
                  <a:lnTo>
                    <a:pt x="79" y="53"/>
                  </a:lnTo>
                  <a:lnTo>
                    <a:pt x="79" y="0"/>
                  </a:lnTo>
                  <a:lnTo>
                    <a:pt x="105" y="0"/>
                  </a:lnTo>
                  <a:lnTo>
                    <a:pt x="105" y="132"/>
                  </a:lnTo>
                  <a:lnTo>
                    <a:pt x="79" y="132"/>
                  </a:lnTo>
                  <a:lnTo>
                    <a:pt x="79" y="76"/>
                  </a:lnTo>
                  <a:lnTo>
                    <a:pt x="30" y="76"/>
                  </a:lnTo>
                  <a:lnTo>
                    <a:pt x="30" y="132"/>
                  </a:lnTo>
                  <a:lnTo>
                    <a:pt x="0" y="1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92" name="ïṡḷíḑé">
              <a:extLst>
                <a:ext uri="{FF2B5EF4-FFF2-40B4-BE49-F238E27FC236}">
                  <a16:creationId xmlns:a16="http://schemas.microsoft.com/office/drawing/2014/main" id="{42C71FF1-03B4-4D86-8194-7739F9E730B9}"/>
                </a:ext>
              </a:extLst>
            </p:cNvPr>
            <p:cNvSpPr/>
            <p:nvPr/>
          </p:nvSpPr>
          <p:spPr bwMode="auto">
            <a:xfrm>
              <a:off x="4391926" y="1624325"/>
              <a:ext cx="68683" cy="92512"/>
            </a:xfrm>
            <a:custGeom>
              <a:avLst/>
              <a:gdLst>
                <a:gd name="T0" fmla="*/ 0 w 98"/>
                <a:gd name="T1" fmla="*/ 132 h 132"/>
                <a:gd name="T2" fmla="*/ 0 w 98"/>
                <a:gd name="T3" fmla="*/ 0 h 132"/>
                <a:gd name="T4" fmla="*/ 95 w 98"/>
                <a:gd name="T5" fmla="*/ 0 h 132"/>
                <a:gd name="T6" fmla="*/ 95 w 98"/>
                <a:gd name="T7" fmla="*/ 23 h 132"/>
                <a:gd name="T8" fmla="*/ 26 w 98"/>
                <a:gd name="T9" fmla="*/ 23 h 132"/>
                <a:gd name="T10" fmla="*/ 26 w 98"/>
                <a:gd name="T11" fmla="*/ 53 h 132"/>
                <a:gd name="T12" fmla="*/ 92 w 98"/>
                <a:gd name="T13" fmla="*/ 53 h 132"/>
                <a:gd name="T14" fmla="*/ 92 w 98"/>
                <a:gd name="T15" fmla="*/ 76 h 132"/>
                <a:gd name="T16" fmla="*/ 26 w 98"/>
                <a:gd name="T17" fmla="*/ 76 h 132"/>
                <a:gd name="T18" fmla="*/ 26 w 98"/>
                <a:gd name="T19" fmla="*/ 112 h 132"/>
                <a:gd name="T20" fmla="*/ 98 w 98"/>
                <a:gd name="T21" fmla="*/ 112 h 132"/>
                <a:gd name="T22" fmla="*/ 98 w 98"/>
                <a:gd name="T23" fmla="*/ 132 h 132"/>
                <a:gd name="T24" fmla="*/ 0 w 98"/>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8" h="132">
                  <a:moveTo>
                    <a:pt x="0" y="132"/>
                  </a:moveTo>
                  <a:lnTo>
                    <a:pt x="0" y="0"/>
                  </a:lnTo>
                  <a:lnTo>
                    <a:pt x="95" y="0"/>
                  </a:lnTo>
                  <a:lnTo>
                    <a:pt x="95" y="23"/>
                  </a:lnTo>
                  <a:lnTo>
                    <a:pt x="26" y="23"/>
                  </a:lnTo>
                  <a:lnTo>
                    <a:pt x="26" y="53"/>
                  </a:lnTo>
                  <a:lnTo>
                    <a:pt x="92" y="53"/>
                  </a:lnTo>
                  <a:lnTo>
                    <a:pt x="92" y="76"/>
                  </a:lnTo>
                  <a:lnTo>
                    <a:pt x="26" y="76"/>
                  </a:lnTo>
                  <a:lnTo>
                    <a:pt x="26" y="112"/>
                  </a:lnTo>
                  <a:lnTo>
                    <a:pt x="98" y="112"/>
                  </a:lnTo>
                  <a:lnTo>
                    <a:pt x="98" y="132"/>
                  </a:lnTo>
                  <a:lnTo>
                    <a:pt x="0" y="1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93" name="iśḻíde">
              <a:extLst>
                <a:ext uri="{FF2B5EF4-FFF2-40B4-BE49-F238E27FC236}">
                  <a16:creationId xmlns:a16="http://schemas.microsoft.com/office/drawing/2014/main" id="{CC8ABDEB-A6A4-43B9-BE23-62EEB646AD28}"/>
                </a:ext>
              </a:extLst>
            </p:cNvPr>
            <p:cNvSpPr/>
            <p:nvPr/>
          </p:nvSpPr>
          <p:spPr bwMode="auto">
            <a:xfrm>
              <a:off x="4476729" y="1624325"/>
              <a:ext cx="59572" cy="94615"/>
            </a:xfrm>
            <a:custGeom>
              <a:avLst/>
              <a:gdLst>
                <a:gd name="T0" fmla="*/ 18 w 26"/>
                <a:gd name="T1" fmla="*/ 0 h 41"/>
                <a:gd name="T2" fmla="*/ 26 w 26"/>
                <a:gd name="T3" fmla="*/ 0 h 41"/>
                <a:gd name="T4" fmla="*/ 26 w 26"/>
                <a:gd name="T5" fmla="*/ 26 h 41"/>
                <a:gd name="T6" fmla="*/ 25 w 26"/>
                <a:gd name="T7" fmla="*/ 33 h 41"/>
                <a:gd name="T8" fmla="*/ 20 w 26"/>
                <a:gd name="T9" fmla="*/ 39 h 41"/>
                <a:gd name="T10" fmla="*/ 12 w 26"/>
                <a:gd name="T11" fmla="*/ 41 h 41"/>
                <a:gd name="T12" fmla="*/ 3 w 26"/>
                <a:gd name="T13" fmla="*/ 38 h 41"/>
                <a:gd name="T14" fmla="*/ 0 w 26"/>
                <a:gd name="T15" fmla="*/ 28 h 41"/>
                <a:gd name="T16" fmla="*/ 8 w 26"/>
                <a:gd name="T17" fmla="*/ 27 h 41"/>
                <a:gd name="T18" fmla="*/ 9 w 26"/>
                <a:gd name="T19" fmla="*/ 32 h 41"/>
                <a:gd name="T20" fmla="*/ 13 w 26"/>
                <a:gd name="T21" fmla="*/ 34 h 41"/>
                <a:gd name="T22" fmla="*/ 16 w 26"/>
                <a:gd name="T23" fmla="*/ 33 h 41"/>
                <a:gd name="T24" fmla="*/ 18 w 26"/>
                <a:gd name="T25" fmla="*/ 26 h 41"/>
                <a:gd name="T26" fmla="*/ 18 w 26"/>
                <a:gd name="T27"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6" h="41">
                  <a:moveTo>
                    <a:pt x="18" y="0"/>
                  </a:moveTo>
                  <a:cubicBezTo>
                    <a:pt x="26" y="0"/>
                    <a:pt x="26" y="0"/>
                    <a:pt x="26" y="0"/>
                  </a:cubicBezTo>
                  <a:cubicBezTo>
                    <a:pt x="26" y="26"/>
                    <a:pt x="26" y="26"/>
                    <a:pt x="26" y="26"/>
                  </a:cubicBezTo>
                  <a:cubicBezTo>
                    <a:pt x="26" y="29"/>
                    <a:pt x="25" y="32"/>
                    <a:pt x="25" y="33"/>
                  </a:cubicBezTo>
                  <a:cubicBezTo>
                    <a:pt x="24" y="36"/>
                    <a:pt x="23" y="37"/>
                    <a:pt x="20" y="39"/>
                  </a:cubicBezTo>
                  <a:cubicBezTo>
                    <a:pt x="18" y="40"/>
                    <a:pt x="16" y="41"/>
                    <a:pt x="12" y="41"/>
                  </a:cubicBezTo>
                  <a:cubicBezTo>
                    <a:pt x="8" y="41"/>
                    <a:pt x="5" y="40"/>
                    <a:pt x="3" y="38"/>
                  </a:cubicBezTo>
                  <a:cubicBezTo>
                    <a:pt x="1" y="35"/>
                    <a:pt x="0" y="32"/>
                    <a:pt x="0" y="28"/>
                  </a:cubicBezTo>
                  <a:cubicBezTo>
                    <a:pt x="8" y="27"/>
                    <a:pt x="8" y="27"/>
                    <a:pt x="8" y="27"/>
                  </a:cubicBezTo>
                  <a:cubicBezTo>
                    <a:pt x="8" y="29"/>
                    <a:pt x="8" y="31"/>
                    <a:pt x="9" y="32"/>
                  </a:cubicBezTo>
                  <a:cubicBezTo>
                    <a:pt x="10" y="33"/>
                    <a:pt x="11" y="34"/>
                    <a:pt x="13" y="34"/>
                  </a:cubicBezTo>
                  <a:cubicBezTo>
                    <a:pt x="14" y="34"/>
                    <a:pt x="16" y="34"/>
                    <a:pt x="16" y="33"/>
                  </a:cubicBezTo>
                  <a:cubicBezTo>
                    <a:pt x="17" y="32"/>
                    <a:pt x="18" y="29"/>
                    <a:pt x="18" y="26"/>
                  </a:cubicBezTo>
                  <a:lnTo>
                    <a:pt x="1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94" name="í$ḻîdê">
              <a:extLst>
                <a:ext uri="{FF2B5EF4-FFF2-40B4-BE49-F238E27FC236}">
                  <a16:creationId xmlns:a16="http://schemas.microsoft.com/office/drawing/2014/main" id="{BA99969F-9A92-47F2-A703-3F50EC1E2D9F}"/>
                </a:ext>
              </a:extLst>
            </p:cNvPr>
            <p:cNvSpPr/>
            <p:nvPr/>
          </p:nvSpPr>
          <p:spPr bwMode="auto">
            <a:xfrm>
              <a:off x="4561532" y="1624325"/>
              <a:ext cx="18222" cy="925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chemeClr val="accent1"/>
                </a:solidFill>
              </a:endParaRPr>
            </a:p>
          </p:txBody>
        </p:sp>
        <p:sp>
          <p:nvSpPr>
            <p:cNvPr id="95" name="iṩḷídé">
              <a:extLst>
                <a:ext uri="{FF2B5EF4-FFF2-40B4-BE49-F238E27FC236}">
                  <a16:creationId xmlns:a16="http://schemas.microsoft.com/office/drawing/2014/main" id="{21EC1E02-3BD3-4B05-B580-4497A87485D8}"/>
                </a:ext>
              </a:extLst>
            </p:cNvPr>
            <p:cNvSpPr/>
            <p:nvPr/>
          </p:nvSpPr>
          <p:spPr bwMode="auto">
            <a:xfrm>
              <a:off x="4595874" y="1624325"/>
              <a:ext cx="91811" cy="92512"/>
            </a:xfrm>
            <a:custGeom>
              <a:avLst/>
              <a:gdLst>
                <a:gd name="T0" fmla="*/ 131 w 131"/>
                <a:gd name="T1" fmla="*/ 132 h 132"/>
                <a:gd name="T2" fmla="*/ 102 w 131"/>
                <a:gd name="T3" fmla="*/ 132 h 132"/>
                <a:gd name="T4" fmla="*/ 92 w 131"/>
                <a:gd name="T5" fmla="*/ 102 h 132"/>
                <a:gd name="T6" fmla="*/ 40 w 131"/>
                <a:gd name="T7" fmla="*/ 102 h 132"/>
                <a:gd name="T8" fmla="*/ 26 w 131"/>
                <a:gd name="T9" fmla="*/ 132 h 132"/>
                <a:gd name="T10" fmla="*/ 0 w 131"/>
                <a:gd name="T11" fmla="*/ 132 h 132"/>
                <a:gd name="T12" fmla="*/ 49 w 131"/>
                <a:gd name="T13" fmla="*/ 0 h 132"/>
                <a:gd name="T14" fmla="*/ 79 w 131"/>
                <a:gd name="T15" fmla="*/ 0 h 132"/>
                <a:gd name="T16" fmla="*/ 131 w 131"/>
                <a:gd name="T17" fmla="*/ 132 h 132"/>
                <a:gd name="T18" fmla="*/ 131 w 131"/>
                <a:gd name="T19" fmla="*/ 132 h 132"/>
                <a:gd name="T20" fmla="*/ 82 w 131"/>
                <a:gd name="T21" fmla="*/ 83 h 132"/>
                <a:gd name="T22" fmla="*/ 66 w 131"/>
                <a:gd name="T23" fmla="*/ 33 h 132"/>
                <a:gd name="T24" fmla="*/ 46 w 131"/>
                <a:gd name="T25" fmla="*/ 83 h 132"/>
                <a:gd name="T26" fmla="*/ 82 w 131"/>
                <a:gd name="T27" fmla="*/ 83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1" h="132">
                  <a:moveTo>
                    <a:pt x="131" y="132"/>
                  </a:moveTo>
                  <a:lnTo>
                    <a:pt x="102" y="132"/>
                  </a:lnTo>
                  <a:lnTo>
                    <a:pt x="92" y="102"/>
                  </a:lnTo>
                  <a:lnTo>
                    <a:pt x="40" y="102"/>
                  </a:lnTo>
                  <a:lnTo>
                    <a:pt x="26" y="132"/>
                  </a:lnTo>
                  <a:lnTo>
                    <a:pt x="0" y="132"/>
                  </a:lnTo>
                  <a:lnTo>
                    <a:pt x="49" y="0"/>
                  </a:lnTo>
                  <a:lnTo>
                    <a:pt x="79" y="0"/>
                  </a:lnTo>
                  <a:lnTo>
                    <a:pt x="131" y="132"/>
                  </a:lnTo>
                  <a:lnTo>
                    <a:pt x="131" y="132"/>
                  </a:lnTo>
                  <a:close/>
                  <a:moveTo>
                    <a:pt x="82" y="83"/>
                  </a:moveTo>
                  <a:lnTo>
                    <a:pt x="66" y="33"/>
                  </a:lnTo>
                  <a:lnTo>
                    <a:pt x="46" y="83"/>
                  </a:lnTo>
                  <a:lnTo>
                    <a:pt x="82" y="8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96" name="iślíḓè">
              <a:extLst>
                <a:ext uri="{FF2B5EF4-FFF2-40B4-BE49-F238E27FC236}">
                  <a16:creationId xmlns:a16="http://schemas.microsoft.com/office/drawing/2014/main" id="{9A2778B1-0BA6-4067-9572-058195694710}"/>
                </a:ext>
              </a:extLst>
            </p:cNvPr>
            <p:cNvSpPr/>
            <p:nvPr/>
          </p:nvSpPr>
          <p:spPr bwMode="auto">
            <a:xfrm>
              <a:off x="4703805" y="1624325"/>
              <a:ext cx="73589" cy="92512"/>
            </a:xfrm>
            <a:custGeom>
              <a:avLst/>
              <a:gdLst>
                <a:gd name="T0" fmla="*/ 0 w 105"/>
                <a:gd name="T1" fmla="*/ 132 h 132"/>
                <a:gd name="T2" fmla="*/ 0 w 105"/>
                <a:gd name="T3" fmla="*/ 0 h 132"/>
                <a:gd name="T4" fmla="*/ 26 w 105"/>
                <a:gd name="T5" fmla="*/ 0 h 132"/>
                <a:gd name="T6" fmla="*/ 82 w 105"/>
                <a:gd name="T7" fmla="*/ 89 h 132"/>
                <a:gd name="T8" fmla="*/ 82 w 105"/>
                <a:gd name="T9" fmla="*/ 0 h 132"/>
                <a:gd name="T10" fmla="*/ 105 w 105"/>
                <a:gd name="T11" fmla="*/ 0 h 132"/>
                <a:gd name="T12" fmla="*/ 105 w 105"/>
                <a:gd name="T13" fmla="*/ 132 h 132"/>
                <a:gd name="T14" fmla="*/ 79 w 105"/>
                <a:gd name="T15" fmla="*/ 132 h 132"/>
                <a:gd name="T16" fmla="*/ 26 w 105"/>
                <a:gd name="T17" fmla="*/ 46 h 132"/>
                <a:gd name="T18" fmla="*/ 26 w 105"/>
                <a:gd name="T19" fmla="*/ 132 h 132"/>
                <a:gd name="T20" fmla="*/ 0 w 105"/>
                <a:gd name="T21"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5" h="132">
                  <a:moveTo>
                    <a:pt x="0" y="132"/>
                  </a:moveTo>
                  <a:lnTo>
                    <a:pt x="0" y="0"/>
                  </a:lnTo>
                  <a:lnTo>
                    <a:pt x="26" y="0"/>
                  </a:lnTo>
                  <a:lnTo>
                    <a:pt x="82" y="89"/>
                  </a:lnTo>
                  <a:lnTo>
                    <a:pt x="82" y="0"/>
                  </a:lnTo>
                  <a:lnTo>
                    <a:pt x="105" y="0"/>
                  </a:lnTo>
                  <a:lnTo>
                    <a:pt x="105" y="132"/>
                  </a:lnTo>
                  <a:lnTo>
                    <a:pt x="79" y="132"/>
                  </a:lnTo>
                  <a:lnTo>
                    <a:pt x="26" y="46"/>
                  </a:lnTo>
                  <a:lnTo>
                    <a:pt x="26" y="132"/>
                  </a:lnTo>
                  <a:lnTo>
                    <a:pt x="0" y="1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97" name="îṥ1ïḋe">
              <a:extLst>
                <a:ext uri="{FF2B5EF4-FFF2-40B4-BE49-F238E27FC236}">
                  <a16:creationId xmlns:a16="http://schemas.microsoft.com/office/drawing/2014/main" id="{C2923D8F-37FE-41F6-BEEB-BD49B86F1012}"/>
                </a:ext>
              </a:extLst>
            </p:cNvPr>
            <p:cNvSpPr/>
            <p:nvPr/>
          </p:nvSpPr>
          <p:spPr bwMode="auto">
            <a:xfrm>
              <a:off x="4799821" y="1624325"/>
              <a:ext cx="87606" cy="94615"/>
            </a:xfrm>
            <a:custGeom>
              <a:avLst/>
              <a:gdLst>
                <a:gd name="T0" fmla="*/ 20 w 38"/>
                <a:gd name="T1" fmla="*/ 26 h 41"/>
                <a:gd name="T2" fmla="*/ 20 w 38"/>
                <a:gd name="T3" fmla="*/ 19 h 41"/>
                <a:gd name="T4" fmla="*/ 38 w 38"/>
                <a:gd name="T5" fmla="*/ 19 h 41"/>
                <a:gd name="T6" fmla="*/ 38 w 38"/>
                <a:gd name="T7" fmla="*/ 35 h 41"/>
                <a:gd name="T8" fmla="*/ 30 w 38"/>
                <a:gd name="T9" fmla="*/ 39 h 41"/>
                <a:gd name="T10" fmla="*/ 21 w 38"/>
                <a:gd name="T11" fmla="*/ 41 h 41"/>
                <a:gd name="T12" fmla="*/ 10 w 38"/>
                <a:gd name="T13" fmla="*/ 38 h 41"/>
                <a:gd name="T14" fmla="*/ 3 w 38"/>
                <a:gd name="T15" fmla="*/ 31 h 41"/>
                <a:gd name="T16" fmla="*/ 0 w 38"/>
                <a:gd name="T17" fmla="*/ 20 h 41"/>
                <a:gd name="T18" fmla="*/ 3 w 38"/>
                <a:gd name="T19" fmla="*/ 9 h 41"/>
                <a:gd name="T20" fmla="*/ 11 w 38"/>
                <a:gd name="T21" fmla="*/ 2 h 41"/>
                <a:gd name="T22" fmla="*/ 20 w 38"/>
                <a:gd name="T23" fmla="*/ 0 h 41"/>
                <a:gd name="T24" fmla="*/ 32 w 38"/>
                <a:gd name="T25" fmla="*/ 3 h 41"/>
                <a:gd name="T26" fmla="*/ 37 w 38"/>
                <a:gd name="T27" fmla="*/ 11 h 41"/>
                <a:gd name="T28" fmla="*/ 29 w 38"/>
                <a:gd name="T29" fmla="*/ 13 h 41"/>
                <a:gd name="T30" fmla="*/ 26 w 38"/>
                <a:gd name="T31" fmla="*/ 8 h 41"/>
                <a:gd name="T32" fmla="*/ 20 w 38"/>
                <a:gd name="T33" fmla="*/ 7 h 41"/>
                <a:gd name="T34" fmla="*/ 12 w 38"/>
                <a:gd name="T35" fmla="*/ 10 h 41"/>
                <a:gd name="T36" fmla="*/ 9 w 38"/>
                <a:gd name="T37" fmla="*/ 20 h 41"/>
                <a:gd name="T38" fmla="*/ 12 w 38"/>
                <a:gd name="T39" fmla="*/ 31 h 41"/>
                <a:gd name="T40" fmla="*/ 20 w 38"/>
                <a:gd name="T41" fmla="*/ 34 h 41"/>
                <a:gd name="T42" fmla="*/ 25 w 38"/>
                <a:gd name="T43" fmla="*/ 33 h 41"/>
                <a:gd name="T44" fmla="*/ 29 w 38"/>
                <a:gd name="T45" fmla="*/ 31 h 41"/>
                <a:gd name="T46" fmla="*/ 29 w 38"/>
                <a:gd name="T47" fmla="*/ 26 h 41"/>
                <a:gd name="T48" fmla="*/ 20 w 38"/>
                <a:gd name="T49" fmla="*/ 2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 h="41">
                  <a:moveTo>
                    <a:pt x="20" y="26"/>
                  </a:moveTo>
                  <a:cubicBezTo>
                    <a:pt x="20" y="19"/>
                    <a:pt x="20" y="19"/>
                    <a:pt x="20" y="19"/>
                  </a:cubicBezTo>
                  <a:cubicBezTo>
                    <a:pt x="38" y="19"/>
                    <a:pt x="38" y="19"/>
                    <a:pt x="38" y="19"/>
                  </a:cubicBezTo>
                  <a:cubicBezTo>
                    <a:pt x="38" y="35"/>
                    <a:pt x="38" y="35"/>
                    <a:pt x="38" y="35"/>
                  </a:cubicBezTo>
                  <a:cubicBezTo>
                    <a:pt x="36" y="36"/>
                    <a:pt x="33" y="38"/>
                    <a:pt x="30" y="39"/>
                  </a:cubicBezTo>
                  <a:cubicBezTo>
                    <a:pt x="27" y="40"/>
                    <a:pt x="24" y="41"/>
                    <a:pt x="21" y="41"/>
                  </a:cubicBezTo>
                  <a:cubicBezTo>
                    <a:pt x="16" y="41"/>
                    <a:pt x="13" y="40"/>
                    <a:pt x="10" y="38"/>
                  </a:cubicBezTo>
                  <a:cubicBezTo>
                    <a:pt x="6" y="37"/>
                    <a:pt x="4" y="34"/>
                    <a:pt x="3" y="31"/>
                  </a:cubicBezTo>
                  <a:cubicBezTo>
                    <a:pt x="1" y="28"/>
                    <a:pt x="0" y="24"/>
                    <a:pt x="0" y="20"/>
                  </a:cubicBezTo>
                  <a:cubicBezTo>
                    <a:pt x="0" y="16"/>
                    <a:pt x="1" y="12"/>
                    <a:pt x="3" y="9"/>
                  </a:cubicBezTo>
                  <a:cubicBezTo>
                    <a:pt x="5" y="6"/>
                    <a:pt x="7" y="3"/>
                    <a:pt x="11" y="2"/>
                  </a:cubicBezTo>
                  <a:cubicBezTo>
                    <a:pt x="13" y="0"/>
                    <a:pt x="16" y="0"/>
                    <a:pt x="20" y="0"/>
                  </a:cubicBezTo>
                  <a:cubicBezTo>
                    <a:pt x="25" y="0"/>
                    <a:pt x="29" y="1"/>
                    <a:pt x="32" y="3"/>
                  </a:cubicBezTo>
                  <a:cubicBezTo>
                    <a:pt x="34" y="5"/>
                    <a:pt x="36" y="8"/>
                    <a:pt x="37" y="11"/>
                  </a:cubicBezTo>
                  <a:cubicBezTo>
                    <a:pt x="29" y="13"/>
                    <a:pt x="29" y="13"/>
                    <a:pt x="29" y="13"/>
                  </a:cubicBezTo>
                  <a:cubicBezTo>
                    <a:pt x="29" y="11"/>
                    <a:pt x="27" y="9"/>
                    <a:pt x="26" y="8"/>
                  </a:cubicBezTo>
                  <a:cubicBezTo>
                    <a:pt x="24" y="7"/>
                    <a:pt x="22" y="7"/>
                    <a:pt x="20" y="7"/>
                  </a:cubicBezTo>
                  <a:cubicBezTo>
                    <a:pt x="17" y="7"/>
                    <a:pt x="14" y="8"/>
                    <a:pt x="12" y="10"/>
                  </a:cubicBezTo>
                  <a:cubicBezTo>
                    <a:pt x="10" y="12"/>
                    <a:pt x="9" y="16"/>
                    <a:pt x="9" y="20"/>
                  </a:cubicBezTo>
                  <a:cubicBezTo>
                    <a:pt x="9" y="25"/>
                    <a:pt x="10" y="28"/>
                    <a:pt x="12" y="31"/>
                  </a:cubicBezTo>
                  <a:cubicBezTo>
                    <a:pt x="14" y="33"/>
                    <a:pt x="17" y="34"/>
                    <a:pt x="20" y="34"/>
                  </a:cubicBezTo>
                  <a:cubicBezTo>
                    <a:pt x="22" y="34"/>
                    <a:pt x="23" y="34"/>
                    <a:pt x="25" y="33"/>
                  </a:cubicBezTo>
                  <a:cubicBezTo>
                    <a:pt x="27" y="32"/>
                    <a:pt x="28" y="32"/>
                    <a:pt x="29" y="31"/>
                  </a:cubicBezTo>
                  <a:cubicBezTo>
                    <a:pt x="29" y="26"/>
                    <a:pt x="29" y="26"/>
                    <a:pt x="29" y="26"/>
                  </a:cubicBezTo>
                  <a:lnTo>
                    <a:pt x="20"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98" name="iṧḷídè">
              <a:extLst>
                <a:ext uri="{FF2B5EF4-FFF2-40B4-BE49-F238E27FC236}">
                  <a16:creationId xmlns:a16="http://schemas.microsoft.com/office/drawing/2014/main" id="{326D2230-641A-4DCD-A266-B1CF64B8D611}"/>
                </a:ext>
              </a:extLst>
            </p:cNvPr>
            <p:cNvSpPr/>
            <p:nvPr/>
          </p:nvSpPr>
          <p:spPr bwMode="auto">
            <a:xfrm>
              <a:off x="4937888" y="1624325"/>
              <a:ext cx="72888" cy="94615"/>
            </a:xfrm>
            <a:custGeom>
              <a:avLst/>
              <a:gdLst>
                <a:gd name="T0" fmla="*/ 0 w 32"/>
                <a:gd name="T1" fmla="*/ 0 h 41"/>
                <a:gd name="T2" fmla="*/ 9 w 32"/>
                <a:gd name="T3" fmla="*/ 0 h 41"/>
                <a:gd name="T4" fmla="*/ 9 w 32"/>
                <a:gd name="T5" fmla="*/ 22 h 41"/>
                <a:gd name="T6" fmla="*/ 9 w 32"/>
                <a:gd name="T7" fmla="*/ 29 h 41"/>
                <a:gd name="T8" fmla="*/ 11 w 32"/>
                <a:gd name="T9" fmla="*/ 33 h 41"/>
                <a:gd name="T10" fmla="*/ 17 w 32"/>
                <a:gd name="T11" fmla="*/ 34 h 41"/>
                <a:gd name="T12" fmla="*/ 22 w 32"/>
                <a:gd name="T13" fmla="*/ 33 h 41"/>
                <a:gd name="T14" fmla="*/ 24 w 32"/>
                <a:gd name="T15" fmla="*/ 29 h 41"/>
                <a:gd name="T16" fmla="*/ 24 w 32"/>
                <a:gd name="T17" fmla="*/ 22 h 41"/>
                <a:gd name="T18" fmla="*/ 24 w 32"/>
                <a:gd name="T19" fmla="*/ 0 h 41"/>
                <a:gd name="T20" fmla="*/ 32 w 32"/>
                <a:gd name="T21" fmla="*/ 0 h 41"/>
                <a:gd name="T22" fmla="*/ 32 w 32"/>
                <a:gd name="T23" fmla="*/ 21 h 41"/>
                <a:gd name="T24" fmla="*/ 32 w 32"/>
                <a:gd name="T25" fmla="*/ 32 h 41"/>
                <a:gd name="T26" fmla="*/ 29 w 32"/>
                <a:gd name="T27" fmla="*/ 37 h 41"/>
                <a:gd name="T28" fmla="*/ 25 w 32"/>
                <a:gd name="T29" fmla="*/ 40 h 41"/>
                <a:gd name="T30" fmla="*/ 17 w 32"/>
                <a:gd name="T31" fmla="*/ 41 h 41"/>
                <a:gd name="T32" fmla="*/ 8 w 32"/>
                <a:gd name="T33" fmla="*/ 40 h 41"/>
                <a:gd name="T34" fmla="*/ 4 w 32"/>
                <a:gd name="T35" fmla="*/ 36 h 41"/>
                <a:gd name="T36" fmla="*/ 1 w 32"/>
                <a:gd name="T37" fmla="*/ 32 h 41"/>
                <a:gd name="T38" fmla="*/ 0 w 32"/>
                <a:gd name="T39" fmla="*/ 22 h 41"/>
                <a:gd name="T40" fmla="*/ 0 w 32"/>
                <a:gd name="T41"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 h="41">
                  <a:moveTo>
                    <a:pt x="0" y="0"/>
                  </a:moveTo>
                  <a:cubicBezTo>
                    <a:pt x="9" y="0"/>
                    <a:pt x="9" y="0"/>
                    <a:pt x="9" y="0"/>
                  </a:cubicBezTo>
                  <a:cubicBezTo>
                    <a:pt x="9" y="22"/>
                    <a:pt x="9" y="22"/>
                    <a:pt x="9" y="22"/>
                  </a:cubicBezTo>
                  <a:cubicBezTo>
                    <a:pt x="9" y="25"/>
                    <a:pt x="9" y="28"/>
                    <a:pt x="9" y="29"/>
                  </a:cubicBezTo>
                  <a:cubicBezTo>
                    <a:pt x="9" y="30"/>
                    <a:pt x="10" y="32"/>
                    <a:pt x="11" y="33"/>
                  </a:cubicBezTo>
                  <a:cubicBezTo>
                    <a:pt x="13" y="34"/>
                    <a:pt x="14" y="34"/>
                    <a:pt x="17" y="34"/>
                  </a:cubicBezTo>
                  <a:cubicBezTo>
                    <a:pt x="19" y="34"/>
                    <a:pt x="21" y="34"/>
                    <a:pt x="22" y="33"/>
                  </a:cubicBezTo>
                  <a:cubicBezTo>
                    <a:pt x="23" y="32"/>
                    <a:pt x="24" y="31"/>
                    <a:pt x="24" y="29"/>
                  </a:cubicBezTo>
                  <a:cubicBezTo>
                    <a:pt x="24" y="28"/>
                    <a:pt x="24" y="26"/>
                    <a:pt x="24" y="22"/>
                  </a:cubicBezTo>
                  <a:cubicBezTo>
                    <a:pt x="24" y="0"/>
                    <a:pt x="24" y="0"/>
                    <a:pt x="24" y="0"/>
                  </a:cubicBezTo>
                  <a:cubicBezTo>
                    <a:pt x="32" y="0"/>
                    <a:pt x="32" y="0"/>
                    <a:pt x="32" y="0"/>
                  </a:cubicBezTo>
                  <a:cubicBezTo>
                    <a:pt x="32" y="21"/>
                    <a:pt x="32" y="21"/>
                    <a:pt x="32" y="21"/>
                  </a:cubicBezTo>
                  <a:cubicBezTo>
                    <a:pt x="32" y="26"/>
                    <a:pt x="32" y="30"/>
                    <a:pt x="32" y="32"/>
                  </a:cubicBezTo>
                  <a:cubicBezTo>
                    <a:pt x="31" y="34"/>
                    <a:pt x="30" y="35"/>
                    <a:pt x="29" y="37"/>
                  </a:cubicBezTo>
                  <a:cubicBezTo>
                    <a:pt x="28" y="38"/>
                    <a:pt x="27" y="39"/>
                    <a:pt x="25" y="40"/>
                  </a:cubicBezTo>
                  <a:cubicBezTo>
                    <a:pt x="23" y="41"/>
                    <a:pt x="20" y="41"/>
                    <a:pt x="17" y="41"/>
                  </a:cubicBezTo>
                  <a:cubicBezTo>
                    <a:pt x="13" y="41"/>
                    <a:pt x="10" y="41"/>
                    <a:pt x="8" y="40"/>
                  </a:cubicBezTo>
                  <a:cubicBezTo>
                    <a:pt x="6" y="39"/>
                    <a:pt x="5" y="38"/>
                    <a:pt x="4" y="36"/>
                  </a:cubicBezTo>
                  <a:cubicBezTo>
                    <a:pt x="2" y="35"/>
                    <a:pt x="2" y="33"/>
                    <a:pt x="1" y="32"/>
                  </a:cubicBezTo>
                  <a:cubicBezTo>
                    <a:pt x="1" y="30"/>
                    <a:pt x="0" y="26"/>
                    <a:pt x="0" y="22"/>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99" name="ïṩḷíḍé">
              <a:extLst>
                <a:ext uri="{FF2B5EF4-FFF2-40B4-BE49-F238E27FC236}">
                  <a16:creationId xmlns:a16="http://schemas.microsoft.com/office/drawing/2014/main" id="{1A0A507C-2D40-443E-AA88-A0C4A9F69F1F}"/>
                </a:ext>
              </a:extLst>
            </p:cNvPr>
            <p:cNvSpPr/>
            <p:nvPr/>
          </p:nvSpPr>
          <p:spPr bwMode="auto">
            <a:xfrm>
              <a:off x="5038810" y="1624325"/>
              <a:ext cx="72888" cy="92512"/>
            </a:xfrm>
            <a:custGeom>
              <a:avLst/>
              <a:gdLst>
                <a:gd name="T0" fmla="*/ 0 w 104"/>
                <a:gd name="T1" fmla="*/ 132 h 132"/>
                <a:gd name="T2" fmla="*/ 0 w 104"/>
                <a:gd name="T3" fmla="*/ 0 h 132"/>
                <a:gd name="T4" fmla="*/ 26 w 104"/>
                <a:gd name="T5" fmla="*/ 0 h 132"/>
                <a:gd name="T6" fmla="*/ 78 w 104"/>
                <a:gd name="T7" fmla="*/ 89 h 132"/>
                <a:gd name="T8" fmla="*/ 78 w 104"/>
                <a:gd name="T9" fmla="*/ 0 h 132"/>
                <a:gd name="T10" fmla="*/ 104 w 104"/>
                <a:gd name="T11" fmla="*/ 0 h 132"/>
                <a:gd name="T12" fmla="*/ 104 w 104"/>
                <a:gd name="T13" fmla="*/ 132 h 132"/>
                <a:gd name="T14" fmla="*/ 78 w 104"/>
                <a:gd name="T15" fmla="*/ 132 h 132"/>
                <a:gd name="T16" fmla="*/ 23 w 104"/>
                <a:gd name="T17" fmla="*/ 46 h 132"/>
                <a:gd name="T18" fmla="*/ 23 w 104"/>
                <a:gd name="T19" fmla="*/ 132 h 132"/>
                <a:gd name="T20" fmla="*/ 0 w 104"/>
                <a:gd name="T21"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4" h="132">
                  <a:moveTo>
                    <a:pt x="0" y="132"/>
                  </a:moveTo>
                  <a:lnTo>
                    <a:pt x="0" y="0"/>
                  </a:lnTo>
                  <a:lnTo>
                    <a:pt x="26" y="0"/>
                  </a:lnTo>
                  <a:lnTo>
                    <a:pt x="78" y="89"/>
                  </a:lnTo>
                  <a:lnTo>
                    <a:pt x="78" y="0"/>
                  </a:lnTo>
                  <a:lnTo>
                    <a:pt x="104" y="0"/>
                  </a:lnTo>
                  <a:lnTo>
                    <a:pt x="104" y="132"/>
                  </a:lnTo>
                  <a:lnTo>
                    <a:pt x="78" y="132"/>
                  </a:lnTo>
                  <a:lnTo>
                    <a:pt x="23" y="46"/>
                  </a:lnTo>
                  <a:lnTo>
                    <a:pt x="23" y="132"/>
                  </a:lnTo>
                  <a:lnTo>
                    <a:pt x="0" y="1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100" name="ï$liḓê">
              <a:extLst>
                <a:ext uri="{FF2B5EF4-FFF2-40B4-BE49-F238E27FC236}">
                  <a16:creationId xmlns:a16="http://schemas.microsoft.com/office/drawing/2014/main" id="{C55D3847-0136-4E19-AA3B-C8AC3E000918}"/>
                </a:ext>
              </a:extLst>
            </p:cNvPr>
            <p:cNvSpPr/>
            <p:nvPr/>
          </p:nvSpPr>
          <p:spPr bwMode="auto">
            <a:xfrm>
              <a:off x="5136929" y="1624325"/>
              <a:ext cx="18923" cy="925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chemeClr val="accent1"/>
                </a:solidFill>
              </a:endParaRPr>
            </a:p>
          </p:txBody>
        </p:sp>
        <p:sp>
          <p:nvSpPr>
            <p:cNvPr id="101" name="iṩlidè">
              <a:extLst>
                <a:ext uri="{FF2B5EF4-FFF2-40B4-BE49-F238E27FC236}">
                  <a16:creationId xmlns:a16="http://schemas.microsoft.com/office/drawing/2014/main" id="{B81B7044-51D5-4B60-91C8-100F16F568D5}"/>
                </a:ext>
              </a:extLst>
            </p:cNvPr>
            <p:cNvSpPr/>
            <p:nvPr/>
          </p:nvSpPr>
          <p:spPr bwMode="auto">
            <a:xfrm>
              <a:off x="5171271" y="1624325"/>
              <a:ext cx="84803" cy="92512"/>
            </a:xfrm>
            <a:custGeom>
              <a:avLst/>
              <a:gdLst>
                <a:gd name="T0" fmla="*/ 46 w 121"/>
                <a:gd name="T1" fmla="*/ 132 h 132"/>
                <a:gd name="T2" fmla="*/ 0 w 121"/>
                <a:gd name="T3" fmla="*/ 0 h 132"/>
                <a:gd name="T4" fmla="*/ 30 w 121"/>
                <a:gd name="T5" fmla="*/ 0 h 132"/>
                <a:gd name="T6" fmla="*/ 63 w 121"/>
                <a:gd name="T7" fmla="*/ 99 h 132"/>
                <a:gd name="T8" fmla="*/ 92 w 121"/>
                <a:gd name="T9" fmla="*/ 0 h 132"/>
                <a:gd name="T10" fmla="*/ 121 w 121"/>
                <a:gd name="T11" fmla="*/ 0 h 132"/>
                <a:gd name="T12" fmla="*/ 76 w 121"/>
                <a:gd name="T13" fmla="*/ 132 h 132"/>
                <a:gd name="T14" fmla="*/ 46 w 121"/>
                <a:gd name="T15" fmla="*/ 132 h 1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1" h="132">
                  <a:moveTo>
                    <a:pt x="46" y="132"/>
                  </a:moveTo>
                  <a:lnTo>
                    <a:pt x="0" y="0"/>
                  </a:lnTo>
                  <a:lnTo>
                    <a:pt x="30" y="0"/>
                  </a:lnTo>
                  <a:lnTo>
                    <a:pt x="63" y="99"/>
                  </a:lnTo>
                  <a:lnTo>
                    <a:pt x="92" y="0"/>
                  </a:lnTo>
                  <a:lnTo>
                    <a:pt x="121" y="0"/>
                  </a:lnTo>
                  <a:lnTo>
                    <a:pt x="76" y="132"/>
                  </a:lnTo>
                  <a:lnTo>
                    <a:pt x="46" y="1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102" name="íṧļîḓé">
              <a:extLst>
                <a:ext uri="{FF2B5EF4-FFF2-40B4-BE49-F238E27FC236}">
                  <a16:creationId xmlns:a16="http://schemas.microsoft.com/office/drawing/2014/main" id="{746FBDFE-A14C-4BB2-AF3F-6CACB9FAF703}"/>
                </a:ext>
              </a:extLst>
            </p:cNvPr>
            <p:cNvSpPr/>
            <p:nvPr/>
          </p:nvSpPr>
          <p:spPr bwMode="auto">
            <a:xfrm>
              <a:off x="5272193" y="1624325"/>
              <a:ext cx="71487" cy="92512"/>
            </a:xfrm>
            <a:custGeom>
              <a:avLst/>
              <a:gdLst>
                <a:gd name="T0" fmla="*/ 0 w 102"/>
                <a:gd name="T1" fmla="*/ 132 h 132"/>
                <a:gd name="T2" fmla="*/ 0 w 102"/>
                <a:gd name="T3" fmla="*/ 0 h 132"/>
                <a:gd name="T4" fmla="*/ 99 w 102"/>
                <a:gd name="T5" fmla="*/ 0 h 132"/>
                <a:gd name="T6" fmla="*/ 99 w 102"/>
                <a:gd name="T7" fmla="*/ 23 h 132"/>
                <a:gd name="T8" fmla="*/ 27 w 102"/>
                <a:gd name="T9" fmla="*/ 23 h 132"/>
                <a:gd name="T10" fmla="*/ 27 w 102"/>
                <a:gd name="T11" fmla="*/ 53 h 132"/>
                <a:gd name="T12" fmla="*/ 92 w 102"/>
                <a:gd name="T13" fmla="*/ 53 h 132"/>
                <a:gd name="T14" fmla="*/ 92 w 102"/>
                <a:gd name="T15" fmla="*/ 76 h 132"/>
                <a:gd name="T16" fmla="*/ 27 w 102"/>
                <a:gd name="T17" fmla="*/ 76 h 132"/>
                <a:gd name="T18" fmla="*/ 27 w 102"/>
                <a:gd name="T19" fmla="*/ 112 h 132"/>
                <a:gd name="T20" fmla="*/ 102 w 102"/>
                <a:gd name="T21" fmla="*/ 112 h 132"/>
                <a:gd name="T22" fmla="*/ 102 w 102"/>
                <a:gd name="T23" fmla="*/ 132 h 132"/>
                <a:gd name="T24" fmla="*/ 0 w 102"/>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2" h="132">
                  <a:moveTo>
                    <a:pt x="0" y="132"/>
                  </a:moveTo>
                  <a:lnTo>
                    <a:pt x="0" y="0"/>
                  </a:lnTo>
                  <a:lnTo>
                    <a:pt x="99" y="0"/>
                  </a:lnTo>
                  <a:lnTo>
                    <a:pt x="99" y="23"/>
                  </a:lnTo>
                  <a:lnTo>
                    <a:pt x="27" y="23"/>
                  </a:lnTo>
                  <a:lnTo>
                    <a:pt x="27" y="53"/>
                  </a:lnTo>
                  <a:lnTo>
                    <a:pt x="92" y="53"/>
                  </a:lnTo>
                  <a:lnTo>
                    <a:pt x="92" y="76"/>
                  </a:lnTo>
                  <a:lnTo>
                    <a:pt x="27" y="76"/>
                  </a:lnTo>
                  <a:lnTo>
                    <a:pt x="27" y="112"/>
                  </a:lnTo>
                  <a:lnTo>
                    <a:pt x="102" y="112"/>
                  </a:lnTo>
                  <a:lnTo>
                    <a:pt x="102" y="132"/>
                  </a:lnTo>
                  <a:lnTo>
                    <a:pt x="0" y="1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103" name="iṩḻîḑè">
              <a:extLst>
                <a:ext uri="{FF2B5EF4-FFF2-40B4-BE49-F238E27FC236}">
                  <a16:creationId xmlns:a16="http://schemas.microsoft.com/office/drawing/2014/main" id="{260C5C8F-84D5-4691-A2A2-6A00CD54E882}"/>
                </a:ext>
              </a:extLst>
            </p:cNvPr>
            <p:cNvSpPr/>
            <p:nvPr/>
          </p:nvSpPr>
          <p:spPr bwMode="auto">
            <a:xfrm>
              <a:off x="5366808" y="1624325"/>
              <a:ext cx="79897" cy="92512"/>
            </a:xfrm>
            <a:custGeom>
              <a:avLst/>
              <a:gdLst>
                <a:gd name="T0" fmla="*/ 0 w 35"/>
                <a:gd name="T1" fmla="*/ 40 h 40"/>
                <a:gd name="T2" fmla="*/ 0 w 35"/>
                <a:gd name="T3" fmla="*/ 0 h 40"/>
                <a:gd name="T4" fmla="*/ 17 w 35"/>
                <a:gd name="T5" fmla="*/ 0 h 40"/>
                <a:gd name="T6" fmla="*/ 26 w 35"/>
                <a:gd name="T7" fmla="*/ 1 h 40"/>
                <a:gd name="T8" fmla="*/ 30 w 35"/>
                <a:gd name="T9" fmla="*/ 5 h 40"/>
                <a:gd name="T10" fmla="*/ 32 w 35"/>
                <a:gd name="T11" fmla="*/ 12 h 40"/>
                <a:gd name="T12" fmla="*/ 30 w 35"/>
                <a:gd name="T13" fmla="*/ 19 h 40"/>
                <a:gd name="T14" fmla="*/ 22 w 35"/>
                <a:gd name="T15" fmla="*/ 23 h 40"/>
                <a:gd name="T16" fmla="*/ 26 w 35"/>
                <a:gd name="T17" fmla="*/ 26 h 40"/>
                <a:gd name="T18" fmla="*/ 31 w 35"/>
                <a:gd name="T19" fmla="*/ 33 h 40"/>
                <a:gd name="T20" fmla="*/ 35 w 35"/>
                <a:gd name="T21" fmla="*/ 40 h 40"/>
                <a:gd name="T22" fmla="*/ 26 w 35"/>
                <a:gd name="T23" fmla="*/ 40 h 40"/>
                <a:gd name="T24" fmla="*/ 20 w 35"/>
                <a:gd name="T25" fmla="*/ 32 h 40"/>
                <a:gd name="T26" fmla="*/ 16 w 35"/>
                <a:gd name="T27" fmla="*/ 26 h 40"/>
                <a:gd name="T28" fmla="*/ 13 w 35"/>
                <a:gd name="T29" fmla="*/ 24 h 40"/>
                <a:gd name="T30" fmla="*/ 9 w 35"/>
                <a:gd name="T31" fmla="*/ 24 h 40"/>
                <a:gd name="T32" fmla="*/ 8 w 35"/>
                <a:gd name="T33" fmla="*/ 24 h 40"/>
                <a:gd name="T34" fmla="*/ 8 w 35"/>
                <a:gd name="T35" fmla="*/ 40 h 40"/>
                <a:gd name="T36" fmla="*/ 0 w 35"/>
                <a:gd name="T37" fmla="*/ 40 h 40"/>
                <a:gd name="T38" fmla="*/ 8 w 35"/>
                <a:gd name="T39" fmla="*/ 17 h 40"/>
                <a:gd name="T40" fmla="*/ 14 w 35"/>
                <a:gd name="T41" fmla="*/ 17 h 40"/>
                <a:gd name="T42" fmla="*/ 21 w 35"/>
                <a:gd name="T43" fmla="*/ 17 h 40"/>
                <a:gd name="T44" fmla="*/ 23 w 35"/>
                <a:gd name="T45" fmla="*/ 15 h 40"/>
                <a:gd name="T46" fmla="*/ 24 w 35"/>
                <a:gd name="T47" fmla="*/ 12 h 40"/>
                <a:gd name="T48" fmla="*/ 23 w 35"/>
                <a:gd name="T49" fmla="*/ 9 h 40"/>
                <a:gd name="T50" fmla="*/ 20 w 35"/>
                <a:gd name="T51" fmla="*/ 7 h 40"/>
                <a:gd name="T52" fmla="*/ 14 w 35"/>
                <a:gd name="T53" fmla="*/ 7 h 40"/>
                <a:gd name="T54" fmla="*/ 8 w 35"/>
                <a:gd name="T55" fmla="*/ 7 h 40"/>
                <a:gd name="T56" fmla="*/ 8 w 35"/>
                <a:gd name="T57" fmla="*/ 17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 h="40">
                  <a:moveTo>
                    <a:pt x="0" y="40"/>
                  </a:moveTo>
                  <a:cubicBezTo>
                    <a:pt x="0" y="0"/>
                    <a:pt x="0" y="0"/>
                    <a:pt x="0" y="0"/>
                  </a:cubicBezTo>
                  <a:cubicBezTo>
                    <a:pt x="17" y="0"/>
                    <a:pt x="17" y="0"/>
                    <a:pt x="17" y="0"/>
                  </a:cubicBezTo>
                  <a:cubicBezTo>
                    <a:pt x="21" y="0"/>
                    <a:pt x="24" y="1"/>
                    <a:pt x="26" y="1"/>
                  </a:cubicBezTo>
                  <a:cubicBezTo>
                    <a:pt x="28" y="2"/>
                    <a:pt x="29" y="3"/>
                    <a:pt x="30" y="5"/>
                  </a:cubicBezTo>
                  <a:cubicBezTo>
                    <a:pt x="32" y="7"/>
                    <a:pt x="32" y="9"/>
                    <a:pt x="32" y="12"/>
                  </a:cubicBezTo>
                  <a:cubicBezTo>
                    <a:pt x="32" y="15"/>
                    <a:pt x="31" y="17"/>
                    <a:pt x="30" y="19"/>
                  </a:cubicBezTo>
                  <a:cubicBezTo>
                    <a:pt x="28" y="21"/>
                    <a:pt x="25" y="22"/>
                    <a:pt x="22" y="23"/>
                  </a:cubicBezTo>
                  <a:cubicBezTo>
                    <a:pt x="23" y="24"/>
                    <a:pt x="25" y="25"/>
                    <a:pt x="26" y="26"/>
                  </a:cubicBezTo>
                  <a:cubicBezTo>
                    <a:pt x="27" y="27"/>
                    <a:pt x="29" y="29"/>
                    <a:pt x="31" y="33"/>
                  </a:cubicBezTo>
                  <a:cubicBezTo>
                    <a:pt x="35" y="40"/>
                    <a:pt x="35" y="40"/>
                    <a:pt x="35" y="40"/>
                  </a:cubicBezTo>
                  <a:cubicBezTo>
                    <a:pt x="26" y="40"/>
                    <a:pt x="26" y="40"/>
                    <a:pt x="26" y="40"/>
                  </a:cubicBezTo>
                  <a:cubicBezTo>
                    <a:pt x="20" y="32"/>
                    <a:pt x="20" y="32"/>
                    <a:pt x="20" y="32"/>
                  </a:cubicBezTo>
                  <a:cubicBezTo>
                    <a:pt x="18" y="29"/>
                    <a:pt x="17" y="27"/>
                    <a:pt x="16" y="26"/>
                  </a:cubicBezTo>
                  <a:cubicBezTo>
                    <a:pt x="15" y="25"/>
                    <a:pt x="14" y="24"/>
                    <a:pt x="13" y="24"/>
                  </a:cubicBezTo>
                  <a:cubicBezTo>
                    <a:pt x="12" y="24"/>
                    <a:pt x="11" y="24"/>
                    <a:pt x="9" y="24"/>
                  </a:cubicBezTo>
                  <a:cubicBezTo>
                    <a:pt x="8" y="24"/>
                    <a:pt x="8" y="24"/>
                    <a:pt x="8" y="24"/>
                  </a:cubicBezTo>
                  <a:cubicBezTo>
                    <a:pt x="8" y="40"/>
                    <a:pt x="8" y="40"/>
                    <a:pt x="8" y="40"/>
                  </a:cubicBezTo>
                  <a:cubicBezTo>
                    <a:pt x="0" y="40"/>
                    <a:pt x="0" y="40"/>
                    <a:pt x="0" y="40"/>
                  </a:cubicBezTo>
                  <a:close/>
                  <a:moveTo>
                    <a:pt x="8" y="17"/>
                  </a:moveTo>
                  <a:cubicBezTo>
                    <a:pt x="14" y="17"/>
                    <a:pt x="14" y="17"/>
                    <a:pt x="14" y="17"/>
                  </a:cubicBezTo>
                  <a:cubicBezTo>
                    <a:pt x="17" y="17"/>
                    <a:pt x="20" y="17"/>
                    <a:pt x="21" y="17"/>
                  </a:cubicBezTo>
                  <a:cubicBezTo>
                    <a:pt x="22" y="16"/>
                    <a:pt x="23" y="16"/>
                    <a:pt x="23" y="15"/>
                  </a:cubicBezTo>
                  <a:cubicBezTo>
                    <a:pt x="24" y="14"/>
                    <a:pt x="24" y="13"/>
                    <a:pt x="24" y="12"/>
                  </a:cubicBezTo>
                  <a:cubicBezTo>
                    <a:pt x="24" y="11"/>
                    <a:pt x="24" y="10"/>
                    <a:pt x="23" y="9"/>
                  </a:cubicBezTo>
                  <a:cubicBezTo>
                    <a:pt x="22" y="8"/>
                    <a:pt x="21" y="8"/>
                    <a:pt x="20" y="7"/>
                  </a:cubicBezTo>
                  <a:cubicBezTo>
                    <a:pt x="19" y="7"/>
                    <a:pt x="17" y="7"/>
                    <a:pt x="14" y="7"/>
                  </a:cubicBezTo>
                  <a:cubicBezTo>
                    <a:pt x="8" y="7"/>
                    <a:pt x="8" y="7"/>
                    <a:pt x="8" y="7"/>
                  </a:cubicBezTo>
                  <a:lnTo>
                    <a:pt x="8"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104" name="ïṣľíḑé">
              <a:extLst>
                <a:ext uri="{FF2B5EF4-FFF2-40B4-BE49-F238E27FC236}">
                  <a16:creationId xmlns:a16="http://schemas.microsoft.com/office/drawing/2014/main" id="{34CECB6F-A4C2-4020-BD27-8D2C545FA011}"/>
                </a:ext>
              </a:extLst>
            </p:cNvPr>
            <p:cNvSpPr/>
            <p:nvPr/>
          </p:nvSpPr>
          <p:spPr bwMode="auto">
            <a:xfrm>
              <a:off x="5460722" y="1624325"/>
              <a:ext cx="72888" cy="94615"/>
            </a:xfrm>
            <a:custGeom>
              <a:avLst/>
              <a:gdLst>
                <a:gd name="T0" fmla="*/ 0 w 32"/>
                <a:gd name="T1" fmla="*/ 27 h 41"/>
                <a:gd name="T2" fmla="*/ 8 w 32"/>
                <a:gd name="T3" fmla="*/ 27 h 41"/>
                <a:gd name="T4" fmla="*/ 11 w 32"/>
                <a:gd name="T5" fmla="*/ 32 h 41"/>
                <a:gd name="T6" fmla="*/ 16 w 32"/>
                <a:gd name="T7" fmla="*/ 34 h 41"/>
                <a:gd name="T8" fmla="*/ 22 w 32"/>
                <a:gd name="T9" fmla="*/ 33 h 41"/>
                <a:gd name="T10" fmla="*/ 24 w 32"/>
                <a:gd name="T11" fmla="*/ 29 h 41"/>
                <a:gd name="T12" fmla="*/ 23 w 32"/>
                <a:gd name="T13" fmla="*/ 26 h 41"/>
                <a:gd name="T14" fmla="*/ 21 w 32"/>
                <a:gd name="T15" fmla="*/ 25 h 41"/>
                <a:gd name="T16" fmla="*/ 14 w 32"/>
                <a:gd name="T17" fmla="*/ 23 h 41"/>
                <a:gd name="T18" fmla="*/ 5 w 32"/>
                <a:gd name="T19" fmla="*/ 19 h 41"/>
                <a:gd name="T20" fmla="*/ 1 w 32"/>
                <a:gd name="T21" fmla="*/ 11 h 41"/>
                <a:gd name="T22" fmla="*/ 3 w 32"/>
                <a:gd name="T23" fmla="*/ 5 h 41"/>
                <a:gd name="T24" fmla="*/ 8 w 32"/>
                <a:gd name="T25" fmla="*/ 1 h 41"/>
                <a:gd name="T26" fmla="*/ 16 w 32"/>
                <a:gd name="T27" fmla="*/ 0 h 41"/>
                <a:gd name="T28" fmla="*/ 27 w 32"/>
                <a:gd name="T29" fmla="*/ 3 h 41"/>
                <a:gd name="T30" fmla="*/ 31 w 32"/>
                <a:gd name="T31" fmla="*/ 12 h 41"/>
                <a:gd name="T32" fmla="*/ 23 w 32"/>
                <a:gd name="T33" fmla="*/ 12 h 41"/>
                <a:gd name="T34" fmla="*/ 21 w 32"/>
                <a:gd name="T35" fmla="*/ 8 h 41"/>
                <a:gd name="T36" fmla="*/ 16 w 32"/>
                <a:gd name="T37" fmla="*/ 6 h 41"/>
                <a:gd name="T38" fmla="*/ 10 w 32"/>
                <a:gd name="T39" fmla="*/ 8 h 41"/>
                <a:gd name="T40" fmla="*/ 9 w 32"/>
                <a:gd name="T41" fmla="*/ 10 h 41"/>
                <a:gd name="T42" fmla="*/ 10 w 32"/>
                <a:gd name="T43" fmla="*/ 13 h 41"/>
                <a:gd name="T44" fmla="*/ 18 w 32"/>
                <a:gd name="T45" fmla="*/ 15 h 41"/>
                <a:gd name="T46" fmla="*/ 26 w 32"/>
                <a:gd name="T47" fmla="*/ 18 h 41"/>
                <a:gd name="T48" fmla="*/ 31 w 32"/>
                <a:gd name="T49" fmla="*/ 22 h 41"/>
                <a:gd name="T50" fmla="*/ 32 w 32"/>
                <a:gd name="T51" fmla="*/ 29 h 41"/>
                <a:gd name="T52" fmla="*/ 30 w 32"/>
                <a:gd name="T53" fmla="*/ 35 h 41"/>
                <a:gd name="T54" fmla="*/ 25 w 32"/>
                <a:gd name="T55" fmla="*/ 40 h 41"/>
                <a:gd name="T56" fmla="*/ 16 w 32"/>
                <a:gd name="T57" fmla="*/ 41 h 41"/>
                <a:gd name="T58" fmla="*/ 5 w 32"/>
                <a:gd name="T59" fmla="*/ 38 h 41"/>
                <a:gd name="T60" fmla="*/ 0 w 32"/>
                <a:gd name="T61" fmla="*/ 27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2" h="41">
                  <a:moveTo>
                    <a:pt x="0" y="27"/>
                  </a:moveTo>
                  <a:cubicBezTo>
                    <a:pt x="8" y="27"/>
                    <a:pt x="8" y="27"/>
                    <a:pt x="8" y="27"/>
                  </a:cubicBezTo>
                  <a:cubicBezTo>
                    <a:pt x="8" y="29"/>
                    <a:pt x="9" y="31"/>
                    <a:pt x="11" y="32"/>
                  </a:cubicBezTo>
                  <a:cubicBezTo>
                    <a:pt x="12" y="34"/>
                    <a:pt x="14" y="34"/>
                    <a:pt x="16" y="34"/>
                  </a:cubicBezTo>
                  <a:cubicBezTo>
                    <a:pt x="19" y="34"/>
                    <a:pt x="21" y="34"/>
                    <a:pt x="22" y="33"/>
                  </a:cubicBezTo>
                  <a:cubicBezTo>
                    <a:pt x="24" y="31"/>
                    <a:pt x="24" y="30"/>
                    <a:pt x="24" y="29"/>
                  </a:cubicBezTo>
                  <a:cubicBezTo>
                    <a:pt x="24" y="28"/>
                    <a:pt x="24" y="27"/>
                    <a:pt x="23" y="26"/>
                  </a:cubicBezTo>
                  <a:cubicBezTo>
                    <a:pt x="23" y="26"/>
                    <a:pt x="22" y="25"/>
                    <a:pt x="21" y="25"/>
                  </a:cubicBezTo>
                  <a:cubicBezTo>
                    <a:pt x="20" y="24"/>
                    <a:pt x="17" y="24"/>
                    <a:pt x="14" y="23"/>
                  </a:cubicBezTo>
                  <a:cubicBezTo>
                    <a:pt x="10" y="22"/>
                    <a:pt x="7" y="20"/>
                    <a:pt x="5" y="19"/>
                  </a:cubicBezTo>
                  <a:cubicBezTo>
                    <a:pt x="3" y="17"/>
                    <a:pt x="1" y="14"/>
                    <a:pt x="1" y="11"/>
                  </a:cubicBezTo>
                  <a:cubicBezTo>
                    <a:pt x="1" y="9"/>
                    <a:pt x="2" y="7"/>
                    <a:pt x="3" y="5"/>
                  </a:cubicBezTo>
                  <a:cubicBezTo>
                    <a:pt x="4" y="3"/>
                    <a:pt x="6" y="2"/>
                    <a:pt x="8" y="1"/>
                  </a:cubicBezTo>
                  <a:cubicBezTo>
                    <a:pt x="10" y="0"/>
                    <a:pt x="13" y="0"/>
                    <a:pt x="16" y="0"/>
                  </a:cubicBezTo>
                  <a:cubicBezTo>
                    <a:pt x="21" y="0"/>
                    <a:pt x="25" y="1"/>
                    <a:pt x="27" y="3"/>
                  </a:cubicBezTo>
                  <a:cubicBezTo>
                    <a:pt x="30" y="5"/>
                    <a:pt x="31" y="8"/>
                    <a:pt x="31" y="12"/>
                  </a:cubicBezTo>
                  <a:cubicBezTo>
                    <a:pt x="23" y="12"/>
                    <a:pt x="23" y="12"/>
                    <a:pt x="23" y="12"/>
                  </a:cubicBezTo>
                  <a:cubicBezTo>
                    <a:pt x="23" y="10"/>
                    <a:pt x="22" y="9"/>
                    <a:pt x="21" y="8"/>
                  </a:cubicBezTo>
                  <a:cubicBezTo>
                    <a:pt x="20" y="7"/>
                    <a:pt x="18" y="6"/>
                    <a:pt x="16" y="6"/>
                  </a:cubicBezTo>
                  <a:cubicBezTo>
                    <a:pt x="13" y="6"/>
                    <a:pt x="12" y="7"/>
                    <a:pt x="10" y="8"/>
                  </a:cubicBezTo>
                  <a:cubicBezTo>
                    <a:pt x="9" y="8"/>
                    <a:pt x="9" y="9"/>
                    <a:pt x="9" y="10"/>
                  </a:cubicBezTo>
                  <a:cubicBezTo>
                    <a:pt x="9" y="11"/>
                    <a:pt x="9" y="12"/>
                    <a:pt x="10" y="13"/>
                  </a:cubicBezTo>
                  <a:cubicBezTo>
                    <a:pt x="11" y="14"/>
                    <a:pt x="14" y="14"/>
                    <a:pt x="18" y="15"/>
                  </a:cubicBezTo>
                  <a:cubicBezTo>
                    <a:pt x="22" y="16"/>
                    <a:pt x="24" y="17"/>
                    <a:pt x="26" y="18"/>
                  </a:cubicBezTo>
                  <a:cubicBezTo>
                    <a:pt x="28" y="19"/>
                    <a:pt x="30" y="21"/>
                    <a:pt x="31" y="22"/>
                  </a:cubicBezTo>
                  <a:cubicBezTo>
                    <a:pt x="32" y="24"/>
                    <a:pt x="32" y="26"/>
                    <a:pt x="32" y="29"/>
                  </a:cubicBezTo>
                  <a:cubicBezTo>
                    <a:pt x="32" y="31"/>
                    <a:pt x="32" y="33"/>
                    <a:pt x="30" y="35"/>
                  </a:cubicBezTo>
                  <a:cubicBezTo>
                    <a:pt x="29" y="37"/>
                    <a:pt x="27" y="39"/>
                    <a:pt x="25" y="40"/>
                  </a:cubicBezTo>
                  <a:cubicBezTo>
                    <a:pt x="23" y="41"/>
                    <a:pt x="20" y="41"/>
                    <a:pt x="16" y="41"/>
                  </a:cubicBezTo>
                  <a:cubicBezTo>
                    <a:pt x="11" y="41"/>
                    <a:pt x="7" y="40"/>
                    <a:pt x="5" y="38"/>
                  </a:cubicBezTo>
                  <a:cubicBezTo>
                    <a:pt x="2" y="35"/>
                    <a:pt x="0" y="32"/>
                    <a:pt x="0"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105" name="îşḻîḑè">
              <a:extLst>
                <a:ext uri="{FF2B5EF4-FFF2-40B4-BE49-F238E27FC236}">
                  <a16:creationId xmlns:a16="http://schemas.microsoft.com/office/drawing/2014/main" id="{493903AF-5D79-451F-9AF2-AAB77CD19EFA}"/>
                </a:ext>
              </a:extLst>
            </p:cNvPr>
            <p:cNvSpPr/>
            <p:nvPr/>
          </p:nvSpPr>
          <p:spPr bwMode="auto">
            <a:xfrm>
              <a:off x="5556738" y="1624325"/>
              <a:ext cx="18222" cy="925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chemeClr val="accent1"/>
                </a:solidFill>
              </a:endParaRPr>
            </a:p>
          </p:txBody>
        </p:sp>
        <p:sp>
          <p:nvSpPr>
            <p:cNvPr id="106" name="iṣḷiḓê">
              <a:extLst>
                <a:ext uri="{FF2B5EF4-FFF2-40B4-BE49-F238E27FC236}">
                  <a16:creationId xmlns:a16="http://schemas.microsoft.com/office/drawing/2014/main" id="{B946549A-BEF3-4F64-A12E-3549B7118BE8}"/>
                </a:ext>
              </a:extLst>
            </p:cNvPr>
            <p:cNvSpPr/>
            <p:nvPr/>
          </p:nvSpPr>
          <p:spPr bwMode="auto">
            <a:xfrm>
              <a:off x="5593182" y="1624325"/>
              <a:ext cx="73589" cy="92512"/>
            </a:xfrm>
            <a:custGeom>
              <a:avLst/>
              <a:gdLst>
                <a:gd name="T0" fmla="*/ 40 w 105"/>
                <a:gd name="T1" fmla="*/ 132 h 132"/>
                <a:gd name="T2" fmla="*/ 40 w 105"/>
                <a:gd name="T3" fmla="*/ 23 h 132"/>
                <a:gd name="T4" fmla="*/ 0 w 105"/>
                <a:gd name="T5" fmla="*/ 23 h 132"/>
                <a:gd name="T6" fmla="*/ 0 w 105"/>
                <a:gd name="T7" fmla="*/ 0 h 132"/>
                <a:gd name="T8" fmla="*/ 105 w 105"/>
                <a:gd name="T9" fmla="*/ 0 h 132"/>
                <a:gd name="T10" fmla="*/ 105 w 105"/>
                <a:gd name="T11" fmla="*/ 23 h 132"/>
                <a:gd name="T12" fmla="*/ 66 w 105"/>
                <a:gd name="T13" fmla="*/ 23 h 132"/>
                <a:gd name="T14" fmla="*/ 66 w 105"/>
                <a:gd name="T15" fmla="*/ 132 h 132"/>
                <a:gd name="T16" fmla="*/ 40 w 105"/>
                <a:gd name="T17"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 h="132">
                  <a:moveTo>
                    <a:pt x="40" y="132"/>
                  </a:moveTo>
                  <a:lnTo>
                    <a:pt x="40" y="23"/>
                  </a:lnTo>
                  <a:lnTo>
                    <a:pt x="0" y="23"/>
                  </a:lnTo>
                  <a:lnTo>
                    <a:pt x="0" y="0"/>
                  </a:lnTo>
                  <a:lnTo>
                    <a:pt x="105" y="0"/>
                  </a:lnTo>
                  <a:lnTo>
                    <a:pt x="105" y="23"/>
                  </a:lnTo>
                  <a:lnTo>
                    <a:pt x="66" y="23"/>
                  </a:lnTo>
                  <a:lnTo>
                    <a:pt x="66" y="132"/>
                  </a:lnTo>
                  <a:lnTo>
                    <a:pt x="40" y="1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107" name="işļídè">
              <a:extLst>
                <a:ext uri="{FF2B5EF4-FFF2-40B4-BE49-F238E27FC236}">
                  <a16:creationId xmlns:a16="http://schemas.microsoft.com/office/drawing/2014/main" id="{8340BFE0-B7AB-4C90-A0E6-08D61354312B}"/>
                </a:ext>
              </a:extLst>
            </p:cNvPr>
            <p:cNvSpPr/>
            <p:nvPr/>
          </p:nvSpPr>
          <p:spPr bwMode="auto">
            <a:xfrm>
              <a:off x="5675882" y="1624325"/>
              <a:ext cx="84803" cy="92512"/>
            </a:xfrm>
            <a:custGeom>
              <a:avLst/>
              <a:gdLst>
                <a:gd name="T0" fmla="*/ 46 w 121"/>
                <a:gd name="T1" fmla="*/ 132 h 132"/>
                <a:gd name="T2" fmla="*/ 46 w 121"/>
                <a:gd name="T3" fmla="*/ 79 h 132"/>
                <a:gd name="T4" fmla="*/ 0 w 121"/>
                <a:gd name="T5" fmla="*/ 0 h 132"/>
                <a:gd name="T6" fmla="*/ 30 w 121"/>
                <a:gd name="T7" fmla="*/ 0 h 132"/>
                <a:gd name="T8" fmla="*/ 62 w 121"/>
                <a:gd name="T9" fmla="*/ 53 h 132"/>
                <a:gd name="T10" fmla="*/ 92 w 121"/>
                <a:gd name="T11" fmla="*/ 0 h 132"/>
                <a:gd name="T12" fmla="*/ 121 w 121"/>
                <a:gd name="T13" fmla="*/ 0 h 132"/>
                <a:gd name="T14" fmla="*/ 75 w 121"/>
                <a:gd name="T15" fmla="*/ 79 h 132"/>
                <a:gd name="T16" fmla="*/ 75 w 121"/>
                <a:gd name="T17" fmla="*/ 132 h 132"/>
                <a:gd name="T18" fmla="*/ 46 w 121"/>
                <a:gd name="T19"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32">
                  <a:moveTo>
                    <a:pt x="46" y="132"/>
                  </a:moveTo>
                  <a:lnTo>
                    <a:pt x="46" y="79"/>
                  </a:lnTo>
                  <a:lnTo>
                    <a:pt x="0" y="0"/>
                  </a:lnTo>
                  <a:lnTo>
                    <a:pt x="30" y="0"/>
                  </a:lnTo>
                  <a:lnTo>
                    <a:pt x="62" y="53"/>
                  </a:lnTo>
                  <a:lnTo>
                    <a:pt x="92" y="0"/>
                  </a:lnTo>
                  <a:lnTo>
                    <a:pt x="121" y="0"/>
                  </a:lnTo>
                  <a:lnTo>
                    <a:pt x="75" y="79"/>
                  </a:lnTo>
                  <a:lnTo>
                    <a:pt x="75" y="132"/>
                  </a:lnTo>
                  <a:lnTo>
                    <a:pt x="46" y="1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grpSp>
    </p:spTree>
    <p:extLst>
      <p:ext uri="{BB962C8B-B14F-4D97-AF65-F5344CB8AC3E}">
        <p14:creationId xmlns:p14="http://schemas.microsoft.com/office/powerpoint/2010/main" val="1474195153"/>
      </p:ext>
    </p:extLst>
  </p:cSld>
  <p:clrMapOvr>
    <a:masterClrMapping/>
  </p:clrMapOvr>
  <p:extLst>
    <p:ext uri="{DCECCB84-F9BA-43D5-87BE-67443E8EF086}">
      <p15:sldGuideLst xmlns:p15="http://schemas.microsoft.com/office/powerpoint/2012/main">
        <p15:guide id="1" pos="288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12658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zh-CN" altLang="en-US"/>
              <a:t>单击此处编辑母版标题样式</a:t>
            </a:r>
            <a:endParaRPr lang="en-US" dirty="0"/>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AC698C12-413D-45C0-9AD9-C72A6D11CD69}" type="datetime1">
              <a:rPr lang="zh-CN" altLang="en-US" smtClean="0"/>
              <a:t>2021/11/26</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ACBECEF1-1935-4692-9C86-5FD89D9EDF46}" type="slidenum">
              <a:rPr lang="zh-CN" altLang="en-US" smtClean="0"/>
              <a:t>‹#›</a:t>
            </a:fld>
            <a:endParaRPr lang="zh-CN" altLang="en-US"/>
          </a:p>
        </p:txBody>
      </p:sp>
    </p:spTree>
    <p:extLst>
      <p:ext uri="{BB962C8B-B14F-4D97-AF65-F5344CB8AC3E}">
        <p14:creationId xmlns:p14="http://schemas.microsoft.com/office/powerpoint/2010/main" val="6806132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369219"/>
            <a:ext cx="3886200" cy="326350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4629150" y="1369219"/>
            <a:ext cx="3886200" cy="326350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158AF178-7028-46B8-B227-1B7A5FDAC3B5}" type="datetime1">
              <a:rPr lang="zh-CN" altLang="en-US" smtClean="0"/>
              <a:t>2021/11/26</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ACBECEF1-1935-4692-9C86-5FD89D9EDF46}" type="slidenum">
              <a:rPr lang="zh-CN" altLang="en-US" smtClean="0"/>
              <a:t>‹#›</a:t>
            </a:fld>
            <a:endParaRPr lang="zh-CN" altLang="en-US"/>
          </a:p>
        </p:txBody>
      </p:sp>
    </p:spTree>
    <p:extLst>
      <p:ext uri="{BB962C8B-B14F-4D97-AF65-F5344CB8AC3E}">
        <p14:creationId xmlns:p14="http://schemas.microsoft.com/office/powerpoint/2010/main" val="40661076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4" name="Content Placeholder 3"/>
          <p:cNvSpPr>
            <a:spLocks noGrp="1"/>
          </p:cNvSpPr>
          <p:nvPr>
            <p:ph sz="half" idx="2"/>
          </p:nvPr>
        </p:nvSpPr>
        <p:spPr>
          <a:xfrm>
            <a:off x="629842" y="1878806"/>
            <a:ext cx="3868340" cy="2763441"/>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6" name="Content Placeholder 5"/>
          <p:cNvSpPr>
            <a:spLocks noGrp="1"/>
          </p:cNvSpPr>
          <p:nvPr>
            <p:ph sz="quarter" idx="4"/>
          </p:nvPr>
        </p:nvSpPr>
        <p:spPr>
          <a:xfrm>
            <a:off x="4629150" y="1878806"/>
            <a:ext cx="3887391" cy="2763441"/>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4CCFC36B-FEB6-4842-88BA-8D822531BFD4}" type="datetime1">
              <a:rPr lang="zh-CN" altLang="en-US" smtClean="0"/>
              <a:t>2021/11/26</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ACBECEF1-1935-4692-9C86-5FD89D9EDF46}" type="slidenum">
              <a:rPr lang="zh-CN" altLang="en-US" smtClean="0"/>
              <a:t>‹#›</a:t>
            </a:fld>
            <a:endParaRPr lang="zh-CN" altLang="en-US"/>
          </a:p>
        </p:txBody>
      </p:sp>
    </p:spTree>
    <p:extLst>
      <p:ext uri="{BB962C8B-B14F-4D97-AF65-F5344CB8AC3E}">
        <p14:creationId xmlns:p14="http://schemas.microsoft.com/office/powerpoint/2010/main" val="25787122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69414BC2-D1DD-4487-BC9B-263F1385394B}" type="datetime1">
              <a:rPr lang="zh-CN" altLang="en-US" smtClean="0"/>
              <a:t>2021/11/26</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ACBECEF1-1935-4692-9C86-5FD89D9EDF46}" type="slidenum">
              <a:rPr lang="zh-CN" altLang="en-US" smtClean="0"/>
              <a:t>‹#›</a:t>
            </a:fld>
            <a:endParaRPr lang="zh-CN" altLang="en-US"/>
          </a:p>
        </p:txBody>
      </p:sp>
    </p:spTree>
    <p:extLst>
      <p:ext uri="{BB962C8B-B14F-4D97-AF65-F5344CB8AC3E}">
        <p14:creationId xmlns:p14="http://schemas.microsoft.com/office/powerpoint/2010/main" val="17958312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tags" Target="../tags/tag3.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tags" Target="../tags/tag2.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theme" Target="../theme/theme2.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50A0BF5D-1EA0-43A9-8B73-E8769F776C4E}" type="datetime1">
              <a:rPr lang="zh-CN" altLang="en-US" smtClean="0"/>
              <a:t>2021/11/26</a:t>
            </a:fld>
            <a:endParaRPr lang="zh-CN" altLang="en-US"/>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ACBECEF1-1935-4692-9C86-5FD89D9EDF46}" type="slidenum">
              <a:rPr lang="zh-CN" altLang="en-US" smtClean="0"/>
              <a:t>‹#›</a:t>
            </a:fld>
            <a:endParaRPr lang="zh-CN" altLang="en-US"/>
          </a:p>
        </p:txBody>
      </p:sp>
    </p:spTree>
    <p:extLst>
      <p:ext uri="{BB962C8B-B14F-4D97-AF65-F5344CB8AC3E}">
        <p14:creationId xmlns:p14="http://schemas.microsoft.com/office/powerpoint/2010/main" val="4160435270"/>
      </p:ext>
    </p:extLst>
  </p:cSld>
  <p:clrMap bg1="lt1" tx1="dk1" bg2="lt2" tx2="dk2" accent1="accent1" accent2="accent2" accent3="accent3" accent4="accent4" accent5="accent5" accent6="accent6" hlink="hlink" folHlink="folHlink"/>
  <p:sldLayoutIdLst>
    <p:sldLayoutId id="2147483661" r:id="rId1"/>
    <p:sldLayoutId id="2147483677" r:id="rId2"/>
    <p:sldLayoutId id="2147483679" r:id="rId3"/>
    <p:sldLayoutId id="2147483678"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 id="2147483671" r:id="rId14"/>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pic>
        <p:nvPicPr>
          <p:cNvPr id="1026" name="Picture 7" descr="图片6">
            <a:extLst>
              <a:ext uri="{FF2B5EF4-FFF2-40B4-BE49-F238E27FC236}">
                <a16:creationId xmlns:a16="http://schemas.microsoft.com/office/drawing/2014/main" id="{BB14544E-8FFF-4F80-9EF7-A7FD61D3856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2">
            <a:extLst>
              <a:ext uri="{FF2B5EF4-FFF2-40B4-BE49-F238E27FC236}">
                <a16:creationId xmlns:a16="http://schemas.microsoft.com/office/drawing/2014/main" id="{44F45C23-2111-4F37-9C3D-CCEF40B0A0D1}"/>
              </a:ext>
            </a:extLst>
          </p:cNvPr>
          <p:cNvSpPr>
            <a:spLocks noGrp="1" noChangeArrowheads="1"/>
          </p:cNvSpPr>
          <p:nvPr>
            <p:ph type="title" idx="4294967295"/>
            <p:custDataLst>
              <p:tags r:id="rId12"/>
            </p:custDataLst>
          </p:nvPr>
        </p:nvSpPr>
        <p:spPr bwMode="auto">
          <a:xfrm>
            <a:off x="467917" y="141685"/>
            <a:ext cx="8087915" cy="540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8" name="Rectangle 3">
            <a:extLst>
              <a:ext uri="{FF2B5EF4-FFF2-40B4-BE49-F238E27FC236}">
                <a16:creationId xmlns:a16="http://schemas.microsoft.com/office/drawing/2014/main" id="{F87529E9-8AA0-4A78-AFEE-47D76D5F3F4F}"/>
              </a:ext>
            </a:extLst>
          </p:cNvPr>
          <p:cNvSpPr>
            <a:spLocks noGrp="1" noChangeArrowheads="1"/>
          </p:cNvSpPr>
          <p:nvPr>
            <p:ph type="body" idx="1"/>
            <p:custDataLst>
              <p:tags r:id="rId13"/>
            </p:custDataLst>
          </p:nvPr>
        </p:nvSpPr>
        <p:spPr bwMode="auto">
          <a:xfrm>
            <a:off x="467917" y="1041798"/>
            <a:ext cx="8087915" cy="3539728"/>
          </a:xfrm>
          <a:prstGeom prst="rect">
            <a:avLst/>
          </a:prstGeom>
          <a:noFill/>
          <a:ln>
            <a:noFill/>
          </a:ln>
          <a:effectLst/>
        </p:spPr>
        <p:txBody>
          <a:bodyPr vert="horz" wrap="square" lIns="91440" tIns="45720" rIns="91440" bIns="45720" numCol="1" anchor="t" anchorCtr="0" compatLnSpc="1">
            <a:normAutofit/>
          </a:bodyPr>
          <a:lstStyle/>
          <a:p>
            <a:pPr lvl="0"/>
            <a:r>
              <a:rPr lang="zh-CN" altLang="en-US" noProof="1"/>
              <a:t>单击此处编辑母版文本样式</a:t>
            </a:r>
          </a:p>
          <a:p>
            <a:pPr lvl="2"/>
            <a:r>
              <a:rPr lang="zh-CN" altLang="en-US" noProof="1"/>
              <a:t>第二级</a:t>
            </a:r>
          </a:p>
          <a:p>
            <a:pPr lvl="3"/>
            <a:r>
              <a:rPr lang="zh-CN" altLang="en-US" noProof="1"/>
              <a:t>第三级</a:t>
            </a:r>
          </a:p>
          <a:p>
            <a:pPr lvl="4"/>
            <a:r>
              <a:rPr lang="zh-CN" altLang="en-US" noProof="1"/>
              <a:t>第四级</a:t>
            </a:r>
          </a:p>
          <a:p>
            <a:pPr lvl="5"/>
            <a:r>
              <a:rPr lang="zh-CN" altLang="en-US" noProof="1"/>
              <a:t>第五级</a:t>
            </a:r>
          </a:p>
        </p:txBody>
      </p:sp>
      <p:sp>
        <p:nvSpPr>
          <p:cNvPr id="2" name="日期占位符 1">
            <a:extLst>
              <a:ext uri="{FF2B5EF4-FFF2-40B4-BE49-F238E27FC236}">
                <a16:creationId xmlns:a16="http://schemas.microsoft.com/office/drawing/2014/main" id="{16FBC0E9-4EF6-4D5D-967B-8C6B40319D47}"/>
              </a:ext>
            </a:extLst>
          </p:cNvPr>
          <p:cNvSpPr>
            <a:spLocks noGrp="1"/>
          </p:cNvSpPr>
          <p:nvPr>
            <p:ph type="dt" sz="half" idx="2"/>
          </p:nvPr>
        </p:nvSpPr>
        <p:spPr>
          <a:xfrm>
            <a:off x="628650" y="5007769"/>
            <a:ext cx="2057400" cy="100013"/>
          </a:xfrm>
          <a:prstGeom prst="rect">
            <a:avLst/>
          </a:prstGeom>
        </p:spPr>
        <p:txBody>
          <a:bodyPr vert="horz" lIns="91440" tIns="45720" rIns="91440" bIns="45720" rtlCol="0" anchor="ctr"/>
          <a:lstStyle>
            <a:lvl1pPr algn="l" eaLnBrk="1" fontAlgn="auto" hangingPunct="1">
              <a:buFont typeface="Arial" panose="020B0604020202020204" pitchFamily="34" charset="0"/>
              <a:buNone/>
              <a:defRPr sz="900" noProof="1">
                <a:solidFill>
                  <a:schemeClr val="tx1">
                    <a:tint val="75000"/>
                  </a:schemeClr>
                </a:solidFill>
                <a:latin typeface="+mn-lt"/>
                <a:ea typeface="+mn-ea"/>
              </a:defRPr>
            </a:lvl1pPr>
          </a:lstStyle>
          <a:p>
            <a:pPr>
              <a:defRPr/>
            </a:pPr>
            <a:endParaRPr lang="zh-CN" altLang="en-US"/>
          </a:p>
        </p:txBody>
      </p:sp>
      <p:sp>
        <p:nvSpPr>
          <p:cNvPr id="3" name="页脚占位符 2">
            <a:extLst>
              <a:ext uri="{FF2B5EF4-FFF2-40B4-BE49-F238E27FC236}">
                <a16:creationId xmlns:a16="http://schemas.microsoft.com/office/drawing/2014/main" id="{1735F41B-B95D-4DF2-B10C-FC71CC0DE6FC}"/>
              </a:ext>
            </a:extLst>
          </p:cNvPr>
          <p:cNvSpPr>
            <a:spLocks noGrp="1"/>
          </p:cNvSpPr>
          <p:nvPr>
            <p:ph type="ftr" sz="quarter" idx="3"/>
          </p:nvPr>
        </p:nvSpPr>
        <p:spPr>
          <a:xfrm>
            <a:off x="3028950" y="5007769"/>
            <a:ext cx="3086100" cy="100013"/>
          </a:xfrm>
          <a:prstGeom prst="rect">
            <a:avLst/>
          </a:prstGeom>
        </p:spPr>
        <p:txBody>
          <a:bodyPr vert="horz" lIns="91440" tIns="45720" rIns="91440" bIns="45720" rtlCol="0" anchor="ctr"/>
          <a:lstStyle>
            <a:lvl1pPr algn="ctr" eaLnBrk="1" fontAlgn="auto" hangingPunct="1">
              <a:buFont typeface="Arial" panose="020B0604020202020204" pitchFamily="34" charset="0"/>
              <a:buNone/>
              <a:defRPr sz="900" noProof="1">
                <a:solidFill>
                  <a:schemeClr val="tx1">
                    <a:tint val="75000"/>
                  </a:schemeClr>
                </a:solidFill>
                <a:latin typeface="Arial" panose="020B0604020202020204" pitchFamily="34" charset="0"/>
              </a:defRPr>
            </a:lvl1pPr>
          </a:lstStyle>
          <a:p>
            <a:pPr>
              <a:defRPr/>
            </a:pPr>
            <a:endParaRPr lang="zh-CN" altLang="en-US"/>
          </a:p>
        </p:txBody>
      </p:sp>
      <p:sp>
        <p:nvSpPr>
          <p:cNvPr id="4" name="灯片编号占位符 3">
            <a:extLst>
              <a:ext uri="{FF2B5EF4-FFF2-40B4-BE49-F238E27FC236}">
                <a16:creationId xmlns:a16="http://schemas.microsoft.com/office/drawing/2014/main" id="{3EE5A44A-E3F5-4E41-9B21-899C0AF697B0}"/>
              </a:ext>
            </a:extLst>
          </p:cNvPr>
          <p:cNvSpPr>
            <a:spLocks noGrp="1"/>
          </p:cNvSpPr>
          <p:nvPr>
            <p:ph type="sldNum" sz="quarter" idx="4"/>
          </p:nvPr>
        </p:nvSpPr>
        <p:spPr>
          <a:xfrm>
            <a:off x="6457950" y="5007769"/>
            <a:ext cx="2057400" cy="100013"/>
          </a:xfrm>
          <a:prstGeom prst="rect">
            <a:avLst/>
          </a:prstGeom>
        </p:spPr>
        <p:txBody>
          <a:bodyPr vert="horz" wrap="square" lIns="91440" tIns="45720" rIns="91440" bIns="45720" numCol="1" anchor="ctr" anchorCtr="0" compatLnSpc="1">
            <a:prstTxWarp prst="textNoShape">
              <a:avLst/>
            </a:prstTxWarp>
          </a:bodyPr>
          <a:lstStyle>
            <a:lvl1pPr algn="r" eaLnBrk="1" hangingPunct="1">
              <a:buFont typeface="Arial" panose="020B0604020202020204" pitchFamily="34" charset="0"/>
              <a:buNone/>
              <a:defRPr sz="900" noProof="1">
                <a:solidFill>
                  <a:srgbClr val="919293"/>
                </a:solidFill>
              </a:defRPr>
            </a:lvl1pPr>
          </a:lstStyle>
          <a:p>
            <a:pPr>
              <a:defRPr/>
            </a:pPr>
            <a:fld id="{008AC60D-05C8-4D6C-A4BA-36EE61C7D157}" type="slidenum">
              <a:rPr altLang="en-US"/>
              <a:pPr>
                <a:defRPr/>
              </a:pPr>
              <a:t>‹#›</a:t>
            </a:fld>
            <a:endParaRPr lang="zh-CN" altLang="en-US"/>
          </a:p>
        </p:txBody>
      </p:sp>
    </p:spTree>
    <p:extLst>
      <p:ext uri="{BB962C8B-B14F-4D97-AF65-F5344CB8AC3E}">
        <p14:creationId xmlns:p14="http://schemas.microsoft.com/office/powerpoint/2010/main" val="1971793322"/>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02" r:id="rId9"/>
    <p:sldLayoutId id="2147483703" r:id="rId10"/>
  </p:sldLayoutIdLst>
  <p:hf hdr="0" ftr="0" dt="0"/>
  <p:txStyles>
    <p:titleStyle>
      <a:lvl1pPr algn="l" rtl="0" eaLnBrk="0" fontAlgn="base" hangingPunct="0">
        <a:spcBef>
          <a:spcPct val="0"/>
        </a:spcBef>
        <a:spcAft>
          <a:spcPct val="0"/>
        </a:spcAft>
        <a:defRPr sz="1950" b="1" kern="1200">
          <a:solidFill>
            <a:schemeClr val="bg1"/>
          </a:solidFill>
          <a:latin typeface="Arial" panose="020B0604020202020204" pitchFamily="34" charset="0"/>
          <a:ea typeface="黑体" panose="02010609060101010101" pitchFamily="49" charset="-122"/>
          <a:cs typeface="+mj-cs"/>
        </a:defRPr>
      </a:lvl1pPr>
      <a:lvl2pPr algn="l" rtl="0" eaLnBrk="0" fontAlgn="base" hangingPunct="0">
        <a:spcBef>
          <a:spcPct val="0"/>
        </a:spcBef>
        <a:spcAft>
          <a:spcPct val="0"/>
        </a:spcAft>
        <a:defRPr sz="1950" b="1">
          <a:solidFill>
            <a:schemeClr val="bg1"/>
          </a:solidFill>
          <a:latin typeface="Arial" panose="020B0604020202020204" pitchFamily="34" charset="0"/>
          <a:ea typeface="黑体" panose="02010609060101010101" pitchFamily="49" charset="-122"/>
          <a:cs typeface="宋体" panose="02010600030101010101" pitchFamily="2" charset="-122"/>
        </a:defRPr>
      </a:lvl2pPr>
      <a:lvl3pPr algn="l" rtl="0" eaLnBrk="0" fontAlgn="base" hangingPunct="0">
        <a:spcBef>
          <a:spcPct val="0"/>
        </a:spcBef>
        <a:spcAft>
          <a:spcPct val="0"/>
        </a:spcAft>
        <a:defRPr sz="1950" b="1">
          <a:solidFill>
            <a:schemeClr val="bg1"/>
          </a:solidFill>
          <a:latin typeface="Arial" panose="020B0604020202020204" pitchFamily="34" charset="0"/>
          <a:ea typeface="黑体" panose="02010609060101010101" pitchFamily="49" charset="-122"/>
          <a:cs typeface="宋体" panose="02010600030101010101" pitchFamily="2" charset="-122"/>
        </a:defRPr>
      </a:lvl3pPr>
      <a:lvl4pPr algn="l" rtl="0" eaLnBrk="0" fontAlgn="base" hangingPunct="0">
        <a:spcBef>
          <a:spcPct val="0"/>
        </a:spcBef>
        <a:spcAft>
          <a:spcPct val="0"/>
        </a:spcAft>
        <a:defRPr sz="1950" b="1">
          <a:solidFill>
            <a:schemeClr val="bg1"/>
          </a:solidFill>
          <a:latin typeface="Arial" panose="020B0604020202020204" pitchFamily="34" charset="0"/>
          <a:ea typeface="黑体" panose="02010609060101010101" pitchFamily="49" charset="-122"/>
          <a:cs typeface="宋体" panose="02010600030101010101" pitchFamily="2" charset="-122"/>
        </a:defRPr>
      </a:lvl4pPr>
      <a:lvl5pPr algn="l" rtl="0" eaLnBrk="0" fontAlgn="base" hangingPunct="0">
        <a:spcBef>
          <a:spcPct val="0"/>
        </a:spcBef>
        <a:spcAft>
          <a:spcPct val="0"/>
        </a:spcAft>
        <a:defRPr sz="1950" b="1">
          <a:solidFill>
            <a:schemeClr val="bg1"/>
          </a:solidFill>
          <a:latin typeface="Arial" panose="020B0604020202020204" pitchFamily="34" charset="0"/>
          <a:ea typeface="黑体" panose="02010609060101010101" pitchFamily="49" charset="-122"/>
          <a:cs typeface="宋体" panose="02010600030101010101" pitchFamily="2" charset="-122"/>
        </a:defRPr>
      </a:lvl5pPr>
      <a:lvl6pPr marL="342900" algn="l" rtl="0" eaLnBrk="1" fontAlgn="base" hangingPunct="1">
        <a:spcBef>
          <a:spcPct val="0"/>
        </a:spcBef>
        <a:spcAft>
          <a:spcPct val="0"/>
        </a:spcAft>
        <a:defRPr sz="1950" b="1">
          <a:solidFill>
            <a:schemeClr val="bg1"/>
          </a:solidFill>
          <a:latin typeface="Arial" panose="020B0604020202020204" pitchFamily="34" charset="0"/>
          <a:ea typeface="幼圆" pitchFamily="49" charset="-122"/>
          <a:cs typeface="宋体" panose="02010600030101010101" pitchFamily="2" charset="-122"/>
        </a:defRPr>
      </a:lvl6pPr>
      <a:lvl7pPr marL="685800" algn="l" rtl="0" eaLnBrk="1" fontAlgn="base" hangingPunct="1">
        <a:spcBef>
          <a:spcPct val="0"/>
        </a:spcBef>
        <a:spcAft>
          <a:spcPct val="0"/>
        </a:spcAft>
        <a:defRPr sz="1950" b="1">
          <a:solidFill>
            <a:schemeClr val="bg1"/>
          </a:solidFill>
          <a:latin typeface="Arial" panose="020B0604020202020204" pitchFamily="34" charset="0"/>
          <a:ea typeface="幼圆" pitchFamily="49" charset="-122"/>
          <a:cs typeface="宋体" panose="02010600030101010101" pitchFamily="2" charset="-122"/>
        </a:defRPr>
      </a:lvl7pPr>
      <a:lvl8pPr marL="1028700" algn="l" rtl="0" eaLnBrk="1" fontAlgn="base" hangingPunct="1">
        <a:spcBef>
          <a:spcPct val="0"/>
        </a:spcBef>
        <a:spcAft>
          <a:spcPct val="0"/>
        </a:spcAft>
        <a:defRPr sz="1950" b="1">
          <a:solidFill>
            <a:schemeClr val="bg1"/>
          </a:solidFill>
          <a:latin typeface="Arial" panose="020B0604020202020204" pitchFamily="34" charset="0"/>
          <a:ea typeface="幼圆" pitchFamily="49" charset="-122"/>
          <a:cs typeface="宋体" panose="02010600030101010101" pitchFamily="2" charset="-122"/>
        </a:defRPr>
      </a:lvl8pPr>
      <a:lvl9pPr marL="1371600" algn="l" rtl="0" eaLnBrk="1" fontAlgn="base" hangingPunct="1">
        <a:spcBef>
          <a:spcPct val="0"/>
        </a:spcBef>
        <a:spcAft>
          <a:spcPct val="0"/>
        </a:spcAft>
        <a:defRPr sz="1950" b="1">
          <a:solidFill>
            <a:schemeClr val="bg1"/>
          </a:solidFill>
          <a:latin typeface="Arial" panose="020B0604020202020204" pitchFamily="34" charset="0"/>
          <a:ea typeface="幼圆" pitchFamily="49" charset="-122"/>
          <a:cs typeface="宋体" panose="02010600030101010101" pitchFamily="2" charset="-122"/>
        </a:defRPr>
      </a:lvl9pPr>
    </p:titleStyle>
    <p:bodyStyle>
      <a:lvl1pPr marL="257175" indent="-257175" algn="l" rtl="0" eaLnBrk="0" fontAlgn="base" hangingPunct="0">
        <a:spcBef>
          <a:spcPts val="225"/>
        </a:spcBef>
        <a:spcAft>
          <a:spcPts val="225"/>
        </a:spcAft>
        <a:buClr>
          <a:schemeClr val="accent2"/>
        </a:buClr>
        <a:buChar char="•"/>
        <a:defRPr sz="1800" kern="1200">
          <a:solidFill>
            <a:srgbClr val="2E2F31"/>
          </a:solidFill>
          <a:latin typeface="Arial" panose="020B0604020202020204" pitchFamily="34" charset="0"/>
          <a:ea typeface="黑体" panose="02010609060101010101" pitchFamily="49" charset="-122"/>
          <a:cs typeface="+mn-cs"/>
        </a:defRPr>
      </a:lvl1pPr>
      <a:lvl2pPr marL="53579" algn="l" rtl="0" eaLnBrk="0" fontAlgn="base" hangingPunct="0">
        <a:spcBef>
          <a:spcPct val="20000"/>
        </a:spcBef>
        <a:spcAft>
          <a:spcPct val="0"/>
        </a:spcAft>
        <a:buFont typeface="Arial" panose="020B0604020202020204" pitchFamily="34" charset="0"/>
        <a:buChar char="•"/>
        <a:defRPr sz="1800" kern="1200">
          <a:solidFill>
            <a:srgbClr val="888C8F"/>
          </a:solidFill>
          <a:latin typeface="Arial" panose="020B0604020202020204" pitchFamily="34" charset="0"/>
          <a:ea typeface="黑体" panose="02010609060101010101" pitchFamily="49" charset="-122"/>
          <a:cs typeface="+mn-cs"/>
        </a:defRPr>
      </a:lvl2pPr>
      <a:lvl3pPr marL="857250" indent="-171450" algn="l" rtl="0" eaLnBrk="0" fontAlgn="base" hangingPunct="0">
        <a:spcBef>
          <a:spcPts val="225"/>
        </a:spcBef>
        <a:spcAft>
          <a:spcPts val="225"/>
        </a:spcAft>
        <a:buChar char="•"/>
        <a:defRPr sz="1500" kern="1200">
          <a:solidFill>
            <a:schemeClr val="tx1"/>
          </a:solidFill>
          <a:latin typeface="+mn-lt"/>
          <a:ea typeface="+mn-ea"/>
          <a:cs typeface="+mn-cs"/>
        </a:defRPr>
      </a:lvl3pPr>
      <a:lvl4pPr marL="1200150" indent="-171450" algn="l" rtl="0" eaLnBrk="0" fontAlgn="base" hangingPunct="0">
        <a:spcBef>
          <a:spcPts val="225"/>
        </a:spcBef>
        <a:spcAft>
          <a:spcPts val="225"/>
        </a:spcAft>
        <a:buChar char="–"/>
        <a:defRPr sz="1500" kern="1200">
          <a:solidFill>
            <a:schemeClr val="tx1"/>
          </a:solidFill>
          <a:latin typeface="+mn-lt"/>
          <a:ea typeface="+mn-ea"/>
          <a:cs typeface="+mn-cs"/>
        </a:defRPr>
      </a:lvl4pPr>
      <a:lvl5pPr marL="1543050" indent="-171450" algn="l" rtl="0" eaLnBrk="0" fontAlgn="base" hangingPunct="0">
        <a:spcBef>
          <a:spcPts val="225"/>
        </a:spcBef>
        <a:spcAft>
          <a:spcPts val="225"/>
        </a:spcAft>
        <a:buChar char="»"/>
        <a:defRPr sz="1500" kern="1200">
          <a:solidFill>
            <a:schemeClr val="tx1"/>
          </a:solidFill>
          <a:latin typeface="+mn-lt"/>
          <a:ea typeface="+mn-ea"/>
          <a:cs typeface="+mn-cs"/>
        </a:defRPr>
      </a:lvl5pPr>
      <a:lvl6pPr marL="1885950" indent="-171450" algn="l" defTabSz="685324" rtl="0" eaLnBrk="1" latinLnBrk="0" hangingPunct="1">
        <a:lnSpc>
          <a:spcPct val="100000"/>
        </a:lnSpc>
        <a:spcBef>
          <a:spcPts val="225"/>
        </a:spcBef>
        <a:spcAft>
          <a:spcPts val="225"/>
        </a:spcAft>
        <a:buFont typeface="Arial" panose="020B0604020202020204" pitchFamily="34" charset="0"/>
        <a:buChar char="•"/>
        <a:defRPr sz="1350" kern="1200">
          <a:solidFill>
            <a:schemeClr val="tx1"/>
          </a:solidFill>
          <a:latin typeface="+mn-lt"/>
          <a:ea typeface="+mn-ea"/>
          <a:cs typeface="+mn-cs"/>
        </a:defRPr>
      </a:lvl6pPr>
      <a:lvl7pPr marL="2228850" indent="-171450" algn="l" defTabSz="685324"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324"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324"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324" rtl="0" eaLnBrk="1" latinLnBrk="0" hangingPunct="1">
        <a:defRPr sz="1350" kern="1200">
          <a:solidFill>
            <a:schemeClr val="tx1"/>
          </a:solidFill>
          <a:latin typeface="+mn-lt"/>
          <a:ea typeface="+mn-ea"/>
          <a:cs typeface="+mn-cs"/>
        </a:defRPr>
      </a:lvl1pPr>
      <a:lvl2pPr marL="342900" algn="l" defTabSz="685324" rtl="0" eaLnBrk="1" latinLnBrk="0" hangingPunct="1">
        <a:defRPr sz="1350" kern="1200">
          <a:solidFill>
            <a:schemeClr val="tx1"/>
          </a:solidFill>
          <a:latin typeface="+mn-lt"/>
          <a:ea typeface="+mn-ea"/>
          <a:cs typeface="+mn-cs"/>
        </a:defRPr>
      </a:lvl2pPr>
      <a:lvl3pPr marL="685800" algn="l" defTabSz="685324" rtl="0" eaLnBrk="1" latinLnBrk="0" hangingPunct="1">
        <a:defRPr sz="1350" kern="1200">
          <a:solidFill>
            <a:schemeClr val="tx1"/>
          </a:solidFill>
          <a:latin typeface="+mn-lt"/>
          <a:ea typeface="+mn-ea"/>
          <a:cs typeface="+mn-cs"/>
        </a:defRPr>
      </a:lvl3pPr>
      <a:lvl4pPr marL="1028700" algn="l" defTabSz="685324" rtl="0" eaLnBrk="1" latinLnBrk="0" hangingPunct="1">
        <a:defRPr sz="1350" kern="1200">
          <a:solidFill>
            <a:schemeClr val="tx1"/>
          </a:solidFill>
          <a:latin typeface="+mn-lt"/>
          <a:ea typeface="+mn-ea"/>
          <a:cs typeface="+mn-cs"/>
        </a:defRPr>
      </a:lvl4pPr>
      <a:lvl5pPr marL="1371600" algn="l" defTabSz="685324" rtl="0" eaLnBrk="1" latinLnBrk="0" hangingPunct="1">
        <a:defRPr sz="1350" kern="1200">
          <a:solidFill>
            <a:schemeClr val="tx1"/>
          </a:solidFill>
          <a:latin typeface="+mn-lt"/>
          <a:ea typeface="+mn-ea"/>
          <a:cs typeface="+mn-cs"/>
        </a:defRPr>
      </a:lvl5pPr>
      <a:lvl6pPr marL="1714500" algn="l" defTabSz="685324" rtl="0" eaLnBrk="1" latinLnBrk="0" hangingPunct="1">
        <a:defRPr sz="1350" kern="1200">
          <a:solidFill>
            <a:schemeClr val="tx1"/>
          </a:solidFill>
          <a:latin typeface="+mn-lt"/>
          <a:ea typeface="+mn-ea"/>
          <a:cs typeface="+mn-cs"/>
        </a:defRPr>
      </a:lvl6pPr>
      <a:lvl7pPr marL="2057400" algn="l" defTabSz="685324" rtl="0" eaLnBrk="1" latinLnBrk="0" hangingPunct="1">
        <a:defRPr sz="1350" kern="1200">
          <a:solidFill>
            <a:schemeClr val="tx1"/>
          </a:solidFill>
          <a:latin typeface="+mn-lt"/>
          <a:ea typeface="+mn-ea"/>
          <a:cs typeface="+mn-cs"/>
        </a:defRPr>
      </a:lvl7pPr>
      <a:lvl8pPr marL="2400300" algn="l" defTabSz="685324" rtl="0" eaLnBrk="1" latinLnBrk="0" hangingPunct="1">
        <a:defRPr sz="1350" kern="1200">
          <a:solidFill>
            <a:schemeClr val="tx1"/>
          </a:solidFill>
          <a:latin typeface="+mn-lt"/>
          <a:ea typeface="+mn-ea"/>
          <a:cs typeface="+mn-cs"/>
        </a:defRPr>
      </a:lvl8pPr>
      <a:lvl9pPr marL="2743200" algn="l" defTabSz="685324"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image" Target="../media/image8.sv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4.png"/><Relationship Id="rId7"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4.png"/><Relationship Id="rId7"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19.png"/><Relationship Id="rId10" Type="http://schemas.openxmlformats.org/officeDocument/2006/relationships/image" Target="../media/image12.svg"/><Relationship Id="rId9"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3.xml"/><Relationship Id="rId5" Type="http://schemas.openxmlformats.org/officeDocument/2006/relationships/image" Target="../media/image20.png"/><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7" Type="http://schemas.openxmlformats.org/officeDocument/2006/relationships/image" Target="../media/image23.emf"/><Relationship Id="rId2" Type="http://schemas.openxmlformats.org/officeDocument/2006/relationships/slideLayout" Target="../slideLayouts/slideLayout3.xml"/><Relationship Id="rId1" Type="http://schemas.openxmlformats.org/officeDocument/2006/relationships/vmlDrawing" Target="../drawings/vmlDrawing1.vml"/><Relationship Id="rId6" Type="http://schemas.openxmlformats.org/officeDocument/2006/relationships/package" Target="../embeddings/Microsoft_Visio___8.vsdx"/><Relationship Id="rId5" Type="http://schemas.openxmlformats.org/officeDocument/2006/relationships/image" Target="../media/image130.png"/><Relationship Id="rId4" Type="http://schemas.openxmlformats.org/officeDocument/2006/relationships/image" Target="../media/image4.png"/></Relationships>
</file>

<file path=ppt/slides/_rels/slide22.xml.rels><?xml version="1.0" encoding="UTF-8" standalone="yes"?>
<Relationships xmlns="http://schemas.openxmlformats.org/package/2006/relationships"><Relationship Id="rId8" Type="http://schemas.openxmlformats.org/officeDocument/2006/relationships/image" Target="../media/image180.png"/><Relationship Id="rId13" Type="http://schemas.openxmlformats.org/officeDocument/2006/relationships/image" Target="../media/image230.png"/><Relationship Id="rId18" Type="http://schemas.openxmlformats.org/officeDocument/2006/relationships/image" Target="../media/image28.png"/><Relationship Id="rId3" Type="http://schemas.openxmlformats.org/officeDocument/2006/relationships/image" Target="../media/image4.png"/><Relationship Id="rId7" Type="http://schemas.openxmlformats.org/officeDocument/2006/relationships/image" Target="../media/image170.png"/><Relationship Id="rId12" Type="http://schemas.openxmlformats.org/officeDocument/2006/relationships/image" Target="../media/image220.png"/><Relationship Id="rId17" Type="http://schemas.openxmlformats.org/officeDocument/2006/relationships/image" Target="../media/image27.png"/><Relationship Id="rId2" Type="http://schemas.openxmlformats.org/officeDocument/2006/relationships/notesSlide" Target="../notesSlides/notesSlide22.xml"/><Relationship Id="rId16" Type="http://schemas.openxmlformats.org/officeDocument/2006/relationships/image" Target="../media/image26.png"/><Relationship Id="rId1" Type="http://schemas.openxmlformats.org/officeDocument/2006/relationships/slideLayout" Target="../slideLayouts/slideLayout3.xml"/><Relationship Id="rId6" Type="http://schemas.openxmlformats.org/officeDocument/2006/relationships/image" Target="../media/image160.png"/><Relationship Id="rId11" Type="http://schemas.openxmlformats.org/officeDocument/2006/relationships/image" Target="../media/image210.png"/><Relationship Id="rId5" Type="http://schemas.openxmlformats.org/officeDocument/2006/relationships/image" Target="../media/image150.png"/><Relationship Id="rId15" Type="http://schemas.openxmlformats.org/officeDocument/2006/relationships/image" Target="../media/image25.png"/><Relationship Id="rId10" Type="http://schemas.openxmlformats.org/officeDocument/2006/relationships/image" Target="../media/image200.png"/><Relationship Id="rId19" Type="http://schemas.openxmlformats.org/officeDocument/2006/relationships/image" Target="../media/image29.png"/><Relationship Id="rId4" Type="http://schemas.openxmlformats.org/officeDocument/2006/relationships/image" Target="../media/image140.png"/><Relationship Id="rId9" Type="http://schemas.openxmlformats.org/officeDocument/2006/relationships/image" Target="../media/image190.png"/><Relationship Id="rId14" Type="http://schemas.openxmlformats.org/officeDocument/2006/relationships/image" Target="../media/image24.png"/></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3.xml"/><Relationship Id="rId1" Type="http://schemas.openxmlformats.org/officeDocument/2006/relationships/slideLayout" Target="../slideLayouts/slideLayout3.xml"/><Relationship Id="rId6" Type="http://schemas.openxmlformats.org/officeDocument/2006/relationships/image" Target="../media/image31.png"/><Relationship Id="rId5" Type="http://schemas.openxmlformats.org/officeDocument/2006/relationships/image" Target="../media/image300.png"/><Relationship Id="rId4" Type="http://schemas.openxmlformats.org/officeDocument/2006/relationships/image" Target="../media/image4.png"/></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33.png"/></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6.xml"/><Relationship Id="rId1" Type="http://schemas.openxmlformats.org/officeDocument/2006/relationships/slideLayout" Target="../slideLayouts/slideLayout3.xml"/><Relationship Id="rId5" Type="http://schemas.openxmlformats.org/officeDocument/2006/relationships/image" Target="../media/image35.png"/><Relationship Id="rId4" Type="http://schemas.openxmlformats.org/officeDocument/2006/relationships/image" Target="../media/image34.png"/></Relationships>
</file>

<file path=ppt/slides/_rels/slide27.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39.svg"/><Relationship Id="rId2" Type="http://schemas.openxmlformats.org/officeDocument/2006/relationships/notesSlide" Target="../notesSlides/notesSlide27.xml"/><Relationship Id="rId1" Type="http://schemas.openxmlformats.org/officeDocument/2006/relationships/slideLayout" Target="../slideLayouts/slideLayout3.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8.xml"/><Relationship Id="rId1" Type="http://schemas.openxmlformats.org/officeDocument/2006/relationships/slideLayout" Target="../slideLayouts/slideLayout3.xml"/><Relationship Id="rId5" Type="http://schemas.openxmlformats.org/officeDocument/2006/relationships/image" Target="../media/image41.png"/><Relationship Id="rId4" Type="http://schemas.openxmlformats.org/officeDocument/2006/relationships/image" Target="../media/image40.png"/></Relationships>
</file>

<file path=ppt/slides/_rels/slide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8" Type="http://schemas.openxmlformats.org/officeDocument/2006/relationships/oleObject" Target="../embeddings/oleObject1.bin"/><Relationship Id="rId13" Type="http://schemas.openxmlformats.org/officeDocument/2006/relationships/image" Target="../media/image42.wmf"/><Relationship Id="rId18" Type="http://schemas.openxmlformats.org/officeDocument/2006/relationships/oleObject" Target="../embeddings/oleObject4.bin"/><Relationship Id="rId3" Type="http://schemas.openxmlformats.org/officeDocument/2006/relationships/notesSlide" Target="../notesSlides/notesSlide31.xml"/><Relationship Id="rId21" Type="http://schemas.openxmlformats.org/officeDocument/2006/relationships/image" Target="../media/image43.emf"/><Relationship Id="rId7" Type="http://schemas.openxmlformats.org/officeDocument/2006/relationships/image" Target="../media/image41.wmf"/><Relationship Id="rId12" Type="http://schemas.openxmlformats.org/officeDocument/2006/relationships/oleObject" Target="../embeddings/oleObject2.bin"/><Relationship Id="rId17" Type="http://schemas.openxmlformats.org/officeDocument/2006/relationships/image" Target="../media/image43.wmf"/><Relationship Id="rId2" Type="http://schemas.openxmlformats.org/officeDocument/2006/relationships/slideLayout" Target="../slideLayouts/slideLayout3.xml"/><Relationship Id="rId16" Type="http://schemas.openxmlformats.org/officeDocument/2006/relationships/oleObject" Target="../embeddings/oleObject3.bin"/><Relationship Id="rId20" Type="http://schemas.openxmlformats.org/officeDocument/2006/relationships/oleObject" Target="../embeddings/oleObject4.bin"/><Relationship Id="rId1" Type="http://schemas.openxmlformats.org/officeDocument/2006/relationships/vmlDrawing" Target="../drawings/vmlDrawing2.vml"/><Relationship Id="rId6" Type="http://schemas.openxmlformats.org/officeDocument/2006/relationships/oleObject" Target="../embeddings/oleObject1.bin"/><Relationship Id="rId5" Type="http://schemas.openxmlformats.org/officeDocument/2006/relationships/image" Target="../media/image380.png"/><Relationship Id="rId10" Type="http://schemas.openxmlformats.org/officeDocument/2006/relationships/oleObject" Target="../embeddings/oleObject2.bin"/><Relationship Id="rId19" Type="http://schemas.openxmlformats.org/officeDocument/2006/relationships/image" Target="../media/image43.emf"/><Relationship Id="rId4" Type="http://schemas.openxmlformats.org/officeDocument/2006/relationships/image" Target="../media/image4.png"/><Relationship Id="rId9" Type="http://schemas.openxmlformats.org/officeDocument/2006/relationships/image" Target="../media/image41.wmf"/><Relationship Id="rId14" Type="http://schemas.openxmlformats.org/officeDocument/2006/relationships/oleObject" Target="../embeddings/oleObject3.bin"/></Relationships>
</file>

<file path=ppt/slides/_rels/slide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2.xml"/><Relationship Id="rId1" Type="http://schemas.openxmlformats.org/officeDocument/2006/relationships/slideLayout" Target="../slideLayouts/slideLayout3.xml"/><Relationship Id="rId4" Type="http://schemas.openxmlformats.org/officeDocument/2006/relationships/image" Target="../media/image44.png"/></Relationships>
</file>

<file path=ppt/slides/_rels/slide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4.xml"/><Relationship Id="rId1" Type="http://schemas.openxmlformats.org/officeDocument/2006/relationships/slideLayout" Target="../slideLayouts/slideLayout3.xml"/><Relationship Id="rId5" Type="http://schemas.openxmlformats.org/officeDocument/2006/relationships/image" Target="../media/image46.png"/><Relationship Id="rId4" Type="http://schemas.openxmlformats.org/officeDocument/2006/relationships/image" Target="../media/image45.png"/></Relationships>
</file>

<file path=ppt/slides/_rels/slide3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5.xml"/><Relationship Id="rId1" Type="http://schemas.openxmlformats.org/officeDocument/2006/relationships/slideLayout" Target="../slideLayouts/slideLayout3.xml"/><Relationship Id="rId5" Type="http://schemas.openxmlformats.org/officeDocument/2006/relationships/image" Target="../media/image48.png"/><Relationship Id="rId4" Type="http://schemas.openxmlformats.org/officeDocument/2006/relationships/image" Target="../media/image47.png"/></Relationships>
</file>

<file path=ppt/slides/_rels/slide3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6.xml"/><Relationship Id="rId1" Type="http://schemas.openxmlformats.org/officeDocument/2006/relationships/slideLayout" Target="../slideLayouts/slideLayout3.xml"/><Relationship Id="rId4" Type="http://schemas.openxmlformats.org/officeDocument/2006/relationships/image" Target="../media/image49.png"/></Relationships>
</file>

<file path=ppt/slides/_rels/slide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7.xml"/><Relationship Id="rId1" Type="http://schemas.openxmlformats.org/officeDocument/2006/relationships/slideLayout" Target="../slideLayouts/slideLayout3.xml"/><Relationship Id="rId4" Type="http://schemas.openxmlformats.org/officeDocument/2006/relationships/image" Target="../media/image50.png"/></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6.jpe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7" name="直角三角形 346">
            <a:extLst>
              <a:ext uri="{FF2B5EF4-FFF2-40B4-BE49-F238E27FC236}">
                <a16:creationId xmlns:a16="http://schemas.microsoft.com/office/drawing/2014/main" id="{1A9AF916-AE05-4AE2-B782-32B6C7063C37}"/>
              </a:ext>
            </a:extLst>
          </p:cNvPr>
          <p:cNvSpPr/>
          <p:nvPr/>
        </p:nvSpPr>
        <p:spPr>
          <a:xfrm rot="16200000">
            <a:off x="6392862" y="2392362"/>
            <a:ext cx="2751138" cy="2751138"/>
          </a:xfrm>
          <a:prstGeom prst="rtTriangle">
            <a:avLst/>
          </a:prstGeom>
          <a:solidFill>
            <a:srgbClr val="9D19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直角三角形 11">
            <a:extLst>
              <a:ext uri="{FF2B5EF4-FFF2-40B4-BE49-F238E27FC236}">
                <a16:creationId xmlns:a16="http://schemas.microsoft.com/office/drawing/2014/main" id="{7188C06A-1C9C-456B-AA6F-BBD0BB7FA8DE}"/>
              </a:ext>
            </a:extLst>
          </p:cNvPr>
          <p:cNvSpPr/>
          <p:nvPr/>
        </p:nvSpPr>
        <p:spPr>
          <a:xfrm rot="5400000">
            <a:off x="-28260" y="0"/>
            <a:ext cx="2751138" cy="2751138"/>
          </a:xfrm>
          <a:prstGeom prst="rtTriangle">
            <a:avLst/>
          </a:prstGeom>
          <a:solidFill>
            <a:srgbClr val="9D19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descr="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
          <p:cNvSpPr txBox="1">
            <a:spLocks noChangeArrowheads="1"/>
          </p:cNvSpPr>
          <p:nvPr/>
        </p:nvSpPr>
        <p:spPr bwMode="auto">
          <a:xfrm>
            <a:off x="1875200" y="2335639"/>
            <a:ext cx="5393600" cy="830997"/>
          </a:xfrm>
          <a:prstGeom prst="rect">
            <a:avLst/>
          </a:prstGeom>
          <a:noFill/>
          <a:ln>
            <a:noFill/>
          </a:ln>
        </p:spPr>
        <p:txBody>
          <a:bodyPr wrap="squar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algn="ctr" defTabSz="514350" fontAlgn="base">
              <a:spcBef>
                <a:spcPct val="0"/>
              </a:spcBef>
              <a:spcAft>
                <a:spcPct val="0"/>
              </a:spcAft>
              <a:tabLst>
                <a:tab pos="2149475" algn="l"/>
              </a:tabLst>
            </a:pPr>
            <a:r>
              <a:rPr lang="zh-CN" altLang="en-US" sz="2400" b="1" dirty="0">
                <a:solidFill>
                  <a:schemeClr val="accent1"/>
                </a:solidFill>
                <a:latin typeface="+mj-ea"/>
                <a:ea typeface="+mj-ea"/>
                <a:sym typeface="Calibri" panose="020F0502020204030204" pitchFamily="34" charset="0"/>
              </a:rPr>
              <a:t>基于主题</a:t>
            </a:r>
            <a:r>
              <a:rPr lang="en-US" altLang="zh-CN" sz="2400" b="1" dirty="0">
                <a:solidFill>
                  <a:schemeClr val="accent1"/>
                </a:solidFill>
                <a:latin typeface="+mj-ea"/>
                <a:ea typeface="+mj-ea"/>
                <a:sym typeface="Calibri" panose="020F0502020204030204" pitchFamily="34" charset="0"/>
              </a:rPr>
              <a:t>/</a:t>
            </a:r>
            <a:r>
              <a:rPr lang="zh-CN" altLang="en-US" sz="2400" b="1" dirty="0">
                <a:solidFill>
                  <a:schemeClr val="accent1"/>
                </a:solidFill>
                <a:latin typeface="+mj-ea"/>
                <a:ea typeface="+mj-ea"/>
                <a:sym typeface="Calibri" panose="020F0502020204030204" pitchFamily="34" charset="0"/>
              </a:rPr>
              <a:t>态度模型和意见领袖的社交网络用户影响关系的挖掘方法</a:t>
            </a: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81155" y="559711"/>
            <a:ext cx="2517703" cy="740501"/>
          </a:xfrm>
          <a:prstGeom prst="rect">
            <a:avLst/>
          </a:prstGeom>
        </p:spPr>
      </p:pic>
      <p:grpSp>
        <p:nvGrpSpPr>
          <p:cNvPr id="98" name="Group 66"/>
          <p:cNvGrpSpPr>
            <a:grpSpLocks noChangeAspect="1"/>
          </p:cNvGrpSpPr>
          <p:nvPr/>
        </p:nvGrpSpPr>
        <p:grpSpPr bwMode="auto">
          <a:xfrm>
            <a:off x="1974169" y="3331613"/>
            <a:ext cx="192087" cy="207963"/>
            <a:chOff x="2111" y="2322"/>
            <a:chExt cx="121" cy="131"/>
          </a:xfrm>
          <a:solidFill>
            <a:schemeClr val="bg1"/>
          </a:solidFill>
        </p:grpSpPr>
        <p:sp>
          <p:nvSpPr>
            <p:cNvPr id="99" name="Freeform 67"/>
            <p:cNvSpPr>
              <a:spLocks/>
            </p:cNvSpPr>
            <p:nvPr/>
          </p:nvSpPr>
          <p:spPr bwMode="auto">
            <a:xfrm>
              <a:off x="2159" y="2350"/>
              <a:ext cx="40" cy="37"/>
            </a:xfrm>
            <a:custGeom>
              <a:avLst/>
              <a:gdLst>
                <a:gd name="T0" fmla="*/ 89 w 213"/>
                <a:gd name="T1" fmla="*/ 19 h 198"/>
                <a:gd name="T2" fmla="*/ 196 w 213"/>
                <a:gd name="T3" fmla="*/ 143 h 198"/>
                <a:gd name="T4" fmla="*/ 208 w 213"/>
                <a:gd name="T5" fmla="*/ 189 h 198"/>
                <a:gd name="T6" fmla="*/ 206 w 213"/>
                <a:gd name="T7" fmla="*/ 191 h 198"/>
                <a:gd name="T8" fmla="*/ 158 w 213"/>
                <a:gd name="T9" fmla="*/ 186 h 198"/>
                <a:gd name="T10" fmla="*/ 22 w 213"/>
                <a:gd name="T11" fmla="*/ 92 h 198"/>
                <a:gd name="T12" fmla="*/ 13 w 213"/>
                <a:gd name="T13" fmla="*/ 44 h 198"/>
                <a:gd name="T14" fmla="*/ 40 w 213"/>
                <a:gd name="T15" fmla="*/ 15 h 198"/>
                <a:gd name="T16" fmla="*/ 89 w 213"/>
                <a:gd name="T17" fmla="*/ 19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3" h="198">
                  <a:moveTo>
                    <a:pt x="89" y="19"/>
                  </a:moveTo>
                  <a:cubicBezTo>
                    <a:pt x="196" y="143"/>
                    <a:pt x="196" y="143"/>
                    <a:pt x="196" y="143"/>
                  </a:cubicBezTo>
                  <a:cubicBezTo>
                    <a:pt x="210" y="160"/>
                    <a:pt x="213" y="183"/>
                    <a:pt x="208" y="189"/>
                  </a:cubicBezTo>
                  <a:cubicBezTo>
                    <a:pt x="206" y="191"/>
                    <a:pt x="206" y="191"/>
                    <a:pt x="206" y="191"/>
                  </a:cubicBezTo>
                  <a:cubicBezTo>
                    <a:pt x="200" y="197"/>
                    <a:pt x="176" y="198"/>
                    <a:pt x="158" y="186"/>
                  </a:cubicBezTo>
                  <a:cubicBezTo>
                    <a:pt x="22" y="92"/>
                    <a:pt x="22" y="92"/>
                    <a:pt x="22" y="92"/>
                  </a:cubicBezTo>
                  <a:cubicBezTo>
                    <a:pt x="4" y="80"/>
                    <a:pt x="0" y="58"/>
                    <a:pt x="13" y="44"/>
                  </a:cubicBezTo>
                  <a:cubicBezTo>
                    <a:pt x="40" y="15"/>
                    <a:pt x="40" y="15"/>
                    <a:pt x="40" y="15"/>
                  </a:cubicBezTo>
                  <a:cubicBezTo>
                    <a:pt x="53" y="0"/>
                    <a:pt x="74" y="2"/>
                    <a:pt x="89" y="1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solidFill>
                  <a:schemeClr val="accent1"/>
                </a:solidFill>
              </a:endParaRPr>
            </a:p>
          </p:txBody>
        </p:sp>
        <p:sp>
          <p:nvSpPr>
            <p:cNvPr id="100" name="Freeform 68"/>
            <p:cNvSpPr>
              <a:spLocks noEditPoints="1"/>
            </p:cNvSpPr>
            <p:nvPr/>
          </p:nvSpPr>
          <p:spPr bwMode="auto">
            <a:xfrm>
              <a:off x="2129" y="2322"/>
              <a:ext cx="71" cy="90"/>
            </a:xfrm>
            <a:custGeom>
              <a:avLst/>
              <a:gdLst>
                <a:gd name="T0" fmla="*/ 142 w 381"/>
                <a:gd name="T1" fmla="*/ 449 h 481"/>
                <a:gd name="T2" fmla="*/ 348 w 381"/>
                <a:gd name="T3" fmla="*/ 236 h 481"/>
                <a:gd name="T4" fmla="*/ 374 w 381"/>
                <a:gd name="T5" fmla="*/ 235 h 481"/>
                <a:gd name="T6" fmla="*/ 374 w 381"/>
                <a:gd name="T7" fmla="*/ 260 h 481"/>
                <a:gd name="T8" fmla="*/ 168 w 381"/>
                <a:gd name="T9" fmla="*/ 474 h 481"/>
                <a:gd name="T10" fmla="*/ 142 w 381"/>
                <a:gd name="T11" fmla="*/ 474 h 481"/>
                <a:gd name="T12" fmla="*/ 142 w 381"/>
                <a:gd name="T13" fmla="*/ 449 h 481"/>
                <a:gd name="T14" fmla="*/ 122 w 381"/>
                <a:gd name="T15" fmla="*/ 245 h 481"/>
                <a:gd name="T16" fmla="*/ 0 w 381"/>
                <a:gd name="T17" fmla="*/ 123 h 481"/>
                <a:gd name="T18" fmla="*/ 20 w 381"/>
                <a:gd name="T19" fmla="*/ 56 h 481"/>
                <a:gd name="T20" fmla="*/ 45 w 381"/>
                <a:gd name="T21" fmla="*/ 51 h 481"/>
                <a:gd name="T22" fmla="*/ 50 w 381"/>
                <a:gd name="T23" fmla="*/ 76 h 481"/>
                <a:gd name="T24" fmla="*/ 36 w 381"/>
                <a:gd name="T25" fmla="*/ 123 h 481"/>
                <a:gd name="T26" fmla="*/ 122 w 381"/>
                <a:gd name="T27" fmla="*/ 209 h 481"/>
                <a:gd name="T28" fmla="*/ 209 w 381"/>
                <a:gd name="T29" fmla="*/ 123 h 481"/>
                <a:gd name="T30" fmla="*/ 133 w 381"/>
                <a:gd name="T31" fmla="*/ 37 h 481"/>
                <a:gd name="T32" fmla="*/ 117 w 381"/>
                <a:gd name="T33" fmla="*/ 17 h 481"/>
                <a:gd name="T34" fmla="*/ 137 w 381"/>
                <a:gd name="T35" fmla="*/ 2 h 481"/>
                <a:gd name="T36" fmla="*/ 245 w 381"/>
                <a:gd name="T37" fmla="*/ 123 h 481"/>
                <a:gd name="T38" fmla="*/ 122 w 381"/>
                <a:gd name="T39" fmla="*/ 245 h 481"/>
                <a:gd name="T40" fmla="*/ 67 w 381"/>
                <a:gd name="T41" fmla="*/ 52 h 481"/>
                <a:gd name="T42" fmla="*/ 52 w 381"/>
                <a:gd name="T43" fmla="*/ 44 h 481"/>
                <a:gd name="T44" fmla="*/ 58 w 381"/>
                <a:gd name="T45" fmla="*/ 19 h 481"/>
                <a:gd name="T46" fmla="*/ 81 w 381"/>
                <a:gd name="T47" fmla="*/ 8 h 481"/>
                <a:gd name="T48" fmla="*/ 104 w 381"/>
                <a:gd name="T49" fmla="*/ 19 h 481"/>
                <a:gd name="T50" fmla="*/ 93 w 381"/>
                <a:gd name="T51" fmla="*/ 42 h 481"/>
                <a:gd name="T52" fmla="*/ 77 w 381"/>
                <a:gd name="T53" fmla="*/ 50 h 481"/>
                <a:gd name="T54" fmla="*/ 67 w 381"/>
                <a:gd name="T55" fmla="*/ 52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81" h="481">
                  <a:moveTo>
                    <a:pt x="142" y="449"/>
                  </a:moveTo>
                  <a:cubicBezTo>
                    <a:pt x="348" y="236"/>
                    <a:pt x="348" y="236"/>
                    <a:pt x="348" y="236"/>
                  </a:cubicBezTo>
                  <a:cubicBezTo>
                    <a:pt x="355" y="228"/>
                    <a:pt x="366" y="228"/>
                    <a:pt x="374" y="235"/>
                  </a:cubicBezTo>
                  <a:cubicBezTo>
                    <a:pt x="381" y="242"/>
                    <a:pt x="381" y="253"/>
                    <a:pt x="374" y="260"/>
                  </a:cubicBezTo>
                  <a:cubicBezTo>
                    <a:pt x="168" y="474"/>
                    <a:pt x="168" y="474"/>
                    <a:pt x="168" y="474"/>
                  </a:cubicBezTo>
                  <a:cubicBezTo>
                    <a:pt x="161" y="481"/>
                    <a:pt x="150" y="481"/>
                    <a:pt x="142" y="474"/>
                  </a:cubicBezTo>
                  <a:cubicBezTo>
                    <a:pt x="135" y="467"/>
                    <a:pt x="135" y="456"/>
                    <a:pt x="142" y="449"/>
                  </a:cubicBezTo>
                  <a:close/>
                  <a:moveTo>
                    <a:pt x="122" y="245"/>
                  </a:moveTo>
                  <a:cubicBezTo>
                    <a:pt x="55" y="245"/>
                    <a:pt x="0" y="190"/>
                    <a:pt x="0" y="123"/>
                  </a:cubicBezTo>
                  <a:cubicBezTo>
                    <a:pt x="0" y="99"/>
                    <a:pt x="7" y="76"/>
                    <a:pt x="20" y="56"/>
                  </a:cubicBezTo>
                  <a:cubicBezTo>
                    <a:pt x="26" y="48"/>
                    <a:pt x="37" y="45"/>
                    <a:pt x="45" y="51"/>
                  </a:cubicBezTo>
                  <a:cubicBezTo>
                    <a:pt x="53" y="56"/>
                    <a:pt x="56" y="67"/>
                    <a:pt x="50" y="76"/>
                  </a:cubicBezTo>
                  <a:cubicBezTo>
                    <a:pt x="41" y="90"/>
                    <a:pt x="36" y="106"/>
                    <a:pt x="36" y="123"/>
                  </a:cubicBezTo>
                  <a:cubicBezTo>
                    <a:pt x="36" y="171"/>
                    <a:pt x="75" y="209"/>
                    <a:pt x="122" y="209"/>
                  </a:cubicBezTo>
                  <a:cubicBezTo>
                    <a:pt x="170" y="209"/>
                    <a:pt x="209" y="171"/>
                    <a:pt x="209" y="123"/>
                  </a:cubicBezTo>
                  <a:cubicBezTo>
                    <a:pt x="209" y="79"/>
                    <a:pt x="176" y="42"/>
                    <a:pt x="133" y="37"/>
                  </a:cubicBezTo>
                  <a:cubicBezTo>
                    <a:pt x="123" y="36"/>
                    <a:pt x="116" y="27"/>
                    <a:pt x="117" y="17"/>
                  </a:cubicBezTo>
                  <a:cubicBezTo>
                    <a:pt x="118" y="7"/>
                    <a:pt x="127" y="0"/>
                    <a:pt x="137" y="2"/>
                  </a:cubicBezTo>
                  <a:cubicBezTo>
                    <a:pt x="198" y="9"/>
                    <a:pt x="245" y="61"/>
                    <a:pt x="245" y="123"/>
                  </a:cubicBezTo>
                  <a:cubicBezTo>
                    <a:pt x="245" y="190"/>
                    <a:pt x="190" y="245"/>
                    <a:pt x="122" y="245"/>
                  </a:cubicBezTo>
                  <a:close/>
                  <a:moveTo>
                    <a:pt x="67" y="52"/>
                  </a:moveTo>
                  <a:cubicBezTo>
                    <a:pt x="61" y="52"/>
                    <a:pt x="55" y="50"/>
                    <a:pt x="52" y="44"/>
                  </a:cubicBezTo>
                  <a:cubicBezTo>
                    <a:pt x="47" y="36"/>
                    <a:pt x="49" y="25"/>
                    <a:pt x="58" y="19"/>
                  </a:cubicBezTo>
                  <a:cubicBezTo>
                    <a:pt x="65" y="15"/>
                    <a:pt x="73" y="11"/>
                    <a:pt x="81" y="8"/>
                  </a:cubicBezTo>
                  <a:cubicBezTo>
                    <a:pt x="91" y="5"/>
                    <a:pt x="101" y="9"/>
                    <a:pt x="104" y="19"/>
                  </a:cubicBezTo>
                  <a:cubicBezTo>
                    <a:pt x="107" y="28"/>
                    <a:pt x="103" y="38"/>
                    <a:pt x="93" y="42"/>
                  </a:cubicBezTo>
                  <a:cubicBezTo>
                    <a:pt x="87" y="44"/>
                    <a:pt x="82" y="47"/>
                    <a:pt x="77" y="50"/>
                  </a:cubicBezTo>
                  <a:cubicBezTo>
                    <a:pt x="74" y="52"/>
                    <a:pt x="71" y="52"/>
                    <a:pt x="67" y="5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solidFill>
                  <a:schemeClr val="accent1"/>
                </a:solidFill>
              </a:endParaRPr>
            </a:p>
          </p:txBody>
        </p:sp>
        <p:sp>
          <p:nvSpPr>
            <p:cNvPr id="101" name="Freeform 69"/>
            <p:cNvSpPr>
              <a:spLocks noEditPoints="1"/>
            </p:cNvSpPr>
            <p:nvPr/>
          </p:nvSpPr>
          <p:spPr bwMode="auto">
            <a:xfrm>
              <a:off x="2111" y="2406"/>
              <a:ext cx="121" cy="47"/>
            </a:xfrm>
            <a:custGeom>
              <a:avLst/>
              <a:gdLst>
                <a:gd name="T0" fmla="*/ 597 w 648"/>
                <a:gd name="T1" fmla="*/ 249 h 249"/>
                <a:gd name="T2" fmla="*/ 50 w 648"/>
                <a:gd name="T3" fmla="*/ 249 h 249"/>
                <a:gd name="T4" fmla="*/ 0 w 648"/>
                <a:gd name="T5" fmla="*/ 198 h 249"/>
                <a:gd name="T6" fmla="*/ 0 w 648"/>
                <a:gd name="T7" fmla="*/ 50 h 249"/>
                <a:gd name="T8" fmla="*/ 50 w 648"/>
                <a:gd name="T9" fmla="*/ 0 h 249"/>
                <a:gd name="T10" fmla="*/ 597 w 648"/>
                <a:gd name="T11" fmla="*/ 0 h 249"/>
                <a:gd name="T12" fmla="*/ 648 w 648"/>
                <a:gd name="T13" fmla="*/ 50 h 249"/>
                <a:gd name="T14" fmla="*/ 648 w 648"/>
                <a:gd name="T15" fmla="*/ 198 h 249"/>
                <a:gd name="T16" fmla="*/ 597 w 648"/>
                <a:gd name="T17" fmla="*/ 249 h 249"/>
                <a:gd name="T18" fmla="*/ 50 w 648"/>
                <a:gd name="T19" fmla="*/ 35 h 249"/>
                <a:gd name="T20" fmla="*/ 36 w 648"/>
                <a:gd name="T21" fmla="*/ 50 h 249"/>
                <a:gd name="T22" fmla="*/ 36 w 648"/>
                <a:gd name="T23" fmla="*/ 198 h 249"/>
                <a:gd name="T24" fmla="*/ 50 w 648"/>
                <a:gd name="T25" fmla="*/ 213 h 249"/>
                <a:gd name="T26" fmla="*/ 597 w 648"/>
                <a:gd name="T27" fmla="*/ 213 h 249"/>
                <a:gd name="T28" fmla="*/ 612 w 648"/>
                <a:gd name="T29" fmla="*/ 198 h 249"/>
                <a:gd name="T30" fmla="*/ 612 w 648"/>
                <a:gd name="T31" fmla="*/ 50 h 249"/>
                <a:gd name="T32" fmla="*/ 597 w 648"/>
                <a:gd name="T33" fmla="*/ 35 h 249"/>
                <a:gd name="T34" fmla="*/ 50 w 648"/>
                <a:gd name="T35" fmla="*/ 3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48" h="249">
                  <a:moveTo>
                    <a:pt x="597" y="249"/>
                  </a:moveTo>
                  <a:cubicBezTo>
                    <a:pt x="50" y="249"/>
                    <a:pt x="50" y="249"/>
                    <a:pt x="50" y="249"/>
                  </a:cubicBezTo>
                  <a:cubicBezTo>
                    <a:pt x="22" y="249"/>
                    <a:pt x="0" y="226"/>
                    <a:pt x="0" y="198"/>
                  </a:cubicBezTo>
                  <a:cubicBezTo>
                    <a:pt x="0" y="50"/>
                    <a:pt x="0" y="50"/>
                    <a:pt x="0" y="50"/>
                  </a:cubicBezTo>
                  <a:cubicBezTo>
                    <a:pt x="0" y="22"/>
                    <a:pt x="22" y="0"/>
                    <a:pt x="50" y="0"/>
                  </a:cubicBezTo>
                  <a:cubicBezTo>
                    <a:pt x="597" y="0"/>
                    <a:pt x="597" y="0"/>
                    <a:pt x="597" y="0"/>
                  </a:cubicBezTo>
                  <a:cubicBezTo>
                    <a:pt x="625" y="0"/>
                    <a:pt x="648" y="22"/>
                    <a:pt x="648" y="50"/>
                  </a:cubicBezTo>
                  <a:cubicBezTo>
                    <a:pt x="648" y="198"/>
                    <a:pt x="648" y="198"/>
                    <a:pt x="648" y="198"/>
                  </a:cubicBezTo>
                  <a:cubicBezTo>
                    <a:pt x="648" y="226"/>
                    <a:pt x="625" y="249"/>
                    <a:pt x="597" y="249"/>
                  </a:cubicBezTo>
                  <a:close/>
                  <a:moveTo>
                    <a:pt x="50" y="35"/>
                  </a:moveTo>
                  <a:cubicBezTo>
                    <a:pt x="42" y="35"/>
                    <a:pt x="36" y="42"/>
                    <a:pt x="36" y="50"/>
                  </a:cubicBezTo>
                  <a:cubicBezTo>
                    <a:pt x="36" y="198"/>
                    <a:pt x="36" y="198"/>
                    <a:pt x="36" y="198"/>
                  </a:cubicBezTo>
                  <a:cubicBezTo>
                    <a:pt x="36" y="206"/>
                    <a:pt x="42" y="213"/>
                    <a:pt x="50" y="213"/>
                  </a:cubicBezTo>
                  <a:cubicBezTo>
                    <a:pt x="597" y="213"/>
                    <a:pt x="597" y="213"/>
                    <a:pt x="597" y="213"/>
                  </a:cubicBezTo>
                  <a:cubicBezTo>
                    <a:pt x="605" y="213"/>
                    <a:pt x="612" y="206"/>
                    <a:pt x="612" y="198"/>
                  </a:cubicBezTo>
                  <a:cubicBezTo>
                    <a:pt x="612" y="50"/>
                    <a:pt x="612" y="50"/>
                    <a:pt x="612" y="50"/>
                  </a:cubicBezTo>
                  <a:cubicBezTo>
                    <a:pt x="612" y="42"/>
                    <a:pt x="605" y="35"/>
                    <a:pt x="597" y="35"/>
                  </a:cubicBezTo>
                  <a:lnTo>
                    <a:pt x="50" y="35"/>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solidFill>
                  <a:schemeClr val="accent1"/>
                </a:solidFill>
              </a:endParaRPr>
            </a:p>
          </p:txBody>
        </p:sp>
      </p:grpSp>
    </p:spTree>
    <p:extLst>
      <p:ext uri="{BB962C8B-B14F-4D97-AF65-F5344CB8AC3E}">
        <p14:creationId xmlns:p14="http://schemas.microsoft.com/office/powerpoint/2010/main" val="2021532545"/>
      </p:ext>
    </p:extLst>
  </p:cSld>
  <p:clrMapOvr>
    <a:masterClrMapping/>
  </p:clrMapOvr>
  <mc:AlternateContent xmlns:mc="http://schemas.openxmlformats.org/markup-compatibility/2006" xmlns:p14="http://schemas.microsoft.com/office/powerpoint/2010/main">
    <mc:Choice Requires="p14">
      <p:transition spd="slow" p14:dur="2000" advTm="2115"/>
    </mc:Choice>
    <mc:Fallback xmlns="">
      <p:transition spd="slow" advTm="2115"/>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图片占位符 3">
            <a:extLst>
              <a:ext uri="{FF2B5EF4-FFF2-40B4-BE49-F238E27FC236}">
                <a16:creationId xmlns:a16="http://schemas.microsoft.com/office/drawing/2014/main" id="{61951251-69BD-499A-B459-DC1D1DC9CE9D}"/>
              </a:ext>
            </a:extLst>
          </p:cNvPr>
          <p:cNvPicPr>
            <a:picLocks noGrp="1" noChangeAspect="1"/>
          </p:cNvPicPr>
          <p:nvPr>
            <p:ph type="pic" sz="quarter" idx="17"/>
          </p:nvPr>
        </p:nvPicPr>
        <p:blipFill>
          <a:blip r:embed="rId3"/>
          <a:srcRect t="6597" b="6597"/>
          <a:stretch>
            <a:fillRect/>
          </a:stretch>
        </p:blipFill>
        <p:spPr>
          <a:xfrm>
            <a:off x="0" y="0"/>
            <a:ext cx="9144000" cy="591266"/>
          </a:xfrm>
          <a:prstGeom prst="rect">
            <a:avLst/>
          </a:prstGeom>
        </p:spPr>
      </p:pic>
      <p:sp>
        <p:nvSpPr>
          <p:cNvPr id="33" name="文本框 32">
            <a:extLst>
              <a:ext uri="{FF2B5EF4-FFF2-40B4-BE49-F238E27FC236}">
                <a16:creationId xmlns:a16="http://schemas.microsoft.com/office/drawing/2014/main" id="{BF51749D-0339-4918-9809-730D2F7B7D8B}"/>
              </a:ext>
            </a:extLst>
          </p:cNvPr>
          <p:cNvSpPr txBox="1"/>
          <p:nvPr/>
        </p:nvSpPr>
        <p:spPr>
          <a:xfrm>
            <a:off x="202842" y="95578"/>
            <a:ext cx="4482623" cy="461665"/>
          </a:xfrm>
          <a:prstGeom prst="rect">
            <a:avLst/>
          </a:prstGeom>
          <a:noFill/>
        </p:spPr>
        <p:txBody>
          <a:bodyPr wrap="square" rtlCol="0">
            <a:spAutoFit/>
          </a:bodyPr>
          <a:lstStyle/>
          <a:p>
            <a:r>
              <a:rPr lang="zh-CN" altLang="en-US" sz="2400" dirty="0">
                <a:solidFill>
                  <a:schemeClr val="bg1"/>
                </a:solidFill>
              </a:rPr>
              <a:t>基于态度行为的意见挖掘</a:t>
            </a:r>
          </a:p>
        </p:txBody>
      </p:sp>
      <p:sp>
        <p:nvSpPr>
          <p:cNvPr id="2" name="文本框 1">
            <a:extLst>
              <a:ext uri="{FF2B5EF4-FFF2-40B4-BE49-F238E27FC236}">
                <a16:creationId xmlns:a16="http://schemas.microsoft.com/office/drawing/2014/main" id="{4F68B8EE-B072-3C41-800F-97D7D5684D33}"/>
              </a:ext>
            </a:extLst>
          </p:cNvPr>
          <p:cNvSpPr txBox="1"/>
          <p:nvPr/>
        </p:nvSpPr>
        <p:spPr>
          <a:xfrm>
            <a:off x="844062" y="1055077"/>
            <a:ext cx="7807569" cy="738664"/>
          </a:xfrm>
          <a:prstGeom prst="rect">
            <a:avLst/>
          </a:prstGeom>
          <a:noFill/>
        </p:spPr>
        <p:txBody>
          <a:bodyPr wrap="square" rtlCol="0">
            <a:spAutoFit/>
          </a:bodyPr>
          <a:lstStyle/>
          <a:p>
            <a:r>
              <a:rPr kumimoji="1" lang="zh-CN" altLang="en-US" dirty="0"/>
              <a:t>态度分析模型</a:t>
            </a:r>
            <a:r>
              <a:rPr kumimoji="1" lang="en-US" altLang="zh-CN" dirty="0"/>
              <a:t>: </a:t>
            </a:r>
            <a:r>
              <a:rPr kumimoji="1" lang="zh-CN" altLang="en-US" dirty="0"/>
              <a:t>利用用户的态度</a:t>
            </a:r>
            <a:r>
              <a:rPr kumimoji="1" lang="en-US" altLang="zh-CN" dirty="0"/>
              <a:t>-&gt;</a:t>
            </a:r>
            <a:r>
              <a:rPr kumimoji="1" lang="zh-CN" altLang="en-US" dirty="0"/>
              <a:t>行为网络结构，</a:t>
            </a:r>
            <a:r>
              <a:rPr lang="zh-CN" altLang="en-US" sz="1400" dirty="0">
                <a:latin typeface="+mn-ea"/>
                <a:sym typeface="黑体" panose="02010609060101010101" pitchFamily="49" charset="-122"/>
              </a:rPr>
              <a:t>对于</a:t>
            </a:r>
            <a:r>
              <a:rPr lang="en-US" altLang="zh-CN" sz="1400" dirty="0">
                <a:latin typeface="+mn-ea"/>
                <a:sym typeface="黑体" panose="02010609060101010101" pitchFamily="49" charset="-122"/>
              </a:rPr>
              <a:t>Online Social Network(OSN) </a:t>
            </a:r>
            <a:r>
              <a:rPr lang="zh-CN" altLang="en-US" sz="1400" dirty="0">
                <a:latin typeface="+mn-ea"/>
                <a:sym typeface="黑体" panose="02010609060101010101" pitchFamily="49" charset="-122"/>
              </a:rPr>
              <a:t>数据，所有用户的帖子</a:t>
            </a:r>
            <a:r>
              <a:rPr lang="en-US" altLang="zh-CN" sz="1400" dirty="0">
                <a:latin typeface="+mn-ea"/>
                <a:sym typeface="黑体" panose="02010609060101010101" pitchFamily="49" charset="-122"/>
              </a:rPr>
              <a:t>(Post)</a:t>
            </a:r>
            <a:r>
              <a:rPr lang="zh-CN" altLang="en-US" sz="1400" dirty="0">
                <a:latin typeface="+mn-ea"/>
                <a:sym typeface="黑体" panose="02010609060101010101" pitchFamily="49" charset="-122"/>
              </a:rPr>
              <a:t>，每个用户会保持三种态度</a:t>
            </a:r>
            <a:r>
              <a:rPr lang="en-US" altLang="zh-CN" sz="1400" dirty="0">
                <a:latin typeface="+mn-ea"/>
                <a:sym typeface="黑体" panose="02010609060101010101" pitchFamily="49" charset="-122"/>
              </a:rPr>
              <a:t>(yes | no | neutral)</a:t>
            </a:r>
            <a:r>
              <a:rPr lang="zh-CN" altLang="en-US" sz="1400" dirty="0">
                <a:latin typeface="+mn-ea"/>
                <a:sym typeface="黑体" panose="02010609060101010101" pitchFamily="49" charset="-122"/>
              </a:rPr>
              <a:t>，用户在该态度下，会以一定概率分布产生一些行为</a:t>
            </a:r>
            <a:r>
              <a:rPr lang="en-US" altLang="zh-CN" sz="1400" dirty="0">
                <a:latin typeface="+mn-ea"/>
                <a:sym typeface="黑体" panose="02010609060101010101" pitchFamily="49" charset="-122"/>
              </a:rPr>
              <a:t>(do nothing | ok | fine···), </a:t>
            </a:r>
            <a:r>
              <a:rPr lang="zh-CN" altLang="en-US" sz="1400" dirty="0">
                <a:latin typeface="+mn-ea"/>
                <a:sym typeface="黑体" panose="02010609060101010101" pitchFamily="49" charset="-122"/>
              </a:rPr>
              <a:t>我们可以从每个用户的文本数据中检测到这些行为。</a:t>
            </a:r>
            <a:endParaRPr kumimoji="1" lang="zh-CN" altLang="en-US" dirty="0"/>
          </a:p>
        </p:txBody>
      </p:sp>
      <p:grpSp>
        <p:nvGrpSpPr>
          <p:cNvPr id="74" name="组合 73">
            <a:extLst>
              <a:ext uri="{FF2B5EF4-FFF2-40B4-BE49-F238E27FC236}">
                <a16:creationId xmlns:a16="http://schemas.microsoft.com/office/drawing/2014/main" id="{3175CE95-7BCD-F442-9A36-E1DFD058FFD4}"/>
              </a:ext>
            </a:extLst>
          </p:cNvPr>
          <p:cNvGrpSpPr/>
          <p:nvPr/>
        </p:nvGrpSpPr>
        <p:grpSpPr>
          <a:xfrm>
            <a:off x="2913821" y="2268138"/>
            <a:ext cx="3316358" cy="1820285"/>
            <a:chOff x="4195328" y="2320391"/>
            <a:chExt cx="3316358" cy="1820285"/>
          </a:xfrm>
        </p:grpSpPr>
        <p:pic>
          <p:nvPicPr>
            <p:cNvPr id="75" name="图形 74">
              <a:extLst>
                <a:ext uri="{FF2B5EF4-FFF2-40B4-BE49-F238E27FC236}">
                  <a16:creationId xmlns:a16="http://schemas.microsoft.com/office/drawing/2014/main" id="{0B56F306-1168-5040-B02C-936AD5C974E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083191" y="2346715"/>
              <a:ext cx="196545" cy="196545"/>
            </a:xfrm>
            <a:prstGeom prst="rect">
              <a:avLst/>
            </a:prstGeom>
          </p:spPr>
        </p:pic>
        <p:sp>
          <p:nvSpPr>
            <p:cNvPr id="76" name="文本框 75">
              <a:extLst>
                <a:ext uri="{FF2B5EF4-FFF2-40B4-BE49-F238E27FC236}">
                  <a16:creationId xmlns:a16="http://schemas.microsoft.com/office/drawing/2014/main" id="{C02068DF-D5AC-A849-BB56-95C84BDFC81F}"/>
                </a:ext>
              </a:extLst>
            </p:cNvPr>
            <p:cNvSpPr txBox="1"/>
            <p:nvPr/>
          </p:nvSpPr>
          <p:spPr>
            <a:xfrm>
              <a:off x="4195328" y="2320391"/>
              <a:ext cx="586077" cy="261610"/>
            </a:xfrm>
            <a:prstGeom prst="rect">
              <a:avLst/>
            </a:prstGeom>
            <a:noFill/>
          </p:spPr>
          <p:txBody>
            <a:bodyPr wrap="square" rtlCol="0">
              <a:spAutoFit/>
            </a:bodyPr>
            <a:lstStyle/>
            <a:p>
              <a:r>
                <a:rPr kumimoji="1" lang="zh-CN" altLang="en-US" sz="1100" dirty="0"/>
                <a:t>用户</a:t>
              </a:r>
            </a:p>
          </p:txBody>
        </p:sp>
        <p:sp>
          <p:nvSpPr>
            <p:cNvPr id="77" name="文本框 76">
              <a:extLst>
                <a:ext uri="{FF2B5EF4-FFF2-40B4-BE49-F238E27FC236}">
                  <a16:creationId xmlns:a16="http://schemas.microsoft.com/office/drawing/2014/main" id="{6A986351-DE80-F94C-BFC2-4B0A8184881A}"/>
                </a:ext>
              </a:extLst>
            </p:cNvPr>
            <p:cNvSpPr txBox="1"/>
            <p:nvPr/>
          </p:nvSpPr>
          <p:spPr>
            <a:xfrm>
              <a:off x="4195328" y="3160779"/>
              <a:ext cx="466794" cy="261610"/>
            </a:xfrm>
            <a:prstGeom prst="rect">
              <a:avLst/>
            </a:prstGeom>
            <a:noFill/>
          </p:spPr>
          <p:txBody>
            <a:bodyPr wrap="none" rtlCol="0">
              <a:spAutoFit/>
            </a:bodyPr>
            <a:lstStyle/>
            <a:p>
              <a:r>
                <a:rPr kumimoji="1" lang="zh-CN" altLang="en-US" sz="1100" dirty="0"/>
                <a:t>态度</a:t>
              </a:r>
            </a:p>
          </p:txBody>
        </p:sp>
        <p:sp>
          <p:nvSpPr>
            <p:cNvPr id="78" name="文本框 77">
              <a:extLst>
                <a:ext uri="{FF2B5EF4-FFF2-40B4-BE49-F238E27FC236}">
                  <a16:creationId xmlns:a16="http://schemas.microsoft.com/office/drawing/2014/main" id="{2555B06F-9BBD-E04F-BF1A-15043676C2B9}"/>
                </a:ext>
              </a:extLst>
            </p:cNvPr>
            <p:cNvSpPr txBox="1"/>
            <p:nvPr/>
          </p:nvSpPr>
          <p:spPr>
            <a:xfrm>
              <a:off x="4196506" y="3870362"/>
              <a:ext cx="466794" cy="261610"/>
            </a:xfrm>
            <a:prstGeom prst="rect">
              <a:avLst/>
            </a:prstGeom>
            <a:noFill/>
          </p:spPr>
          <p:txBody>
            <a:bodyPr wrap="none" rtlCol="0">
              <a:spAutoFit/>
            </a:bodyPr>
            <a:lstStyle/>
            <a:p>
              <a:r>
                <a:rPr kumimoji="1" lang="zh-CN" altLang="en-US" sz="1100" dirty="0"/>
                <a:t>行为</a:t>
              </a:r>
            </a:p>
          </p:txBody>
        </p:sp>
        <p:pic>
          <p:nvPicPr>
            <p:cNvPr id="79" name="图形 78">
              <a:extLst>
                <a:ext uri="{FF2B5EF4-FFF2-40B4-BE49-F238E27FC236}">
                  <a16:creationId xmlns:a16="http://schemas.microsoft.com/office/drawing/2014/main" id="{76E4AA23-6135-9341-9BFF-E45C8E68197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581522" y="2341880"/>
              <a:ext cx="196545" cy="196545"/>
            </a:xfrm>
            <a:prstGeom prst="rect">
              <a:avLst/>
            </a:prstGeom>
          </p:spPr>
        </p:pic>
        <p:pic>
          <p:nvPicPr>
            <p:cNvPr id="80" name="图形 79">
              <a:extLst>
                <a:ext uri="{FF2B5EF4-FFF2-40B4-BE49-F238E27FC236}">
                  <a16:creationId xmlns:a16="http://schemas.microsoft.com/office/drawing/2014/main" id="{B5263BA0-C398-9242-9E5F-210A4821E35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079853" y="2341879"/>
              <a:ext cx="196545" cy="196545"/>
            </a:xfrm>
            <a:prstGeom prst="rect">
              <a:avLst/>
            </a:prstGeom>
          </p:spPr>
        </p:pic>
        <p:pic>
          <p:nvPicPr>
            <p:cNvPr id="81" name="图形 80">
              <a:extLst>
                <a:ext uri="{FF2B5EF4-FFF2-40B4-BE49-F238E27FC236}">
                  <a16:creationId xmlns:a16="http://schemas.microsoft.com/office/drawing/2014/main" id="{FA1AEFFC-FC01-1E49-A24E-C99662F4077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578184" y="2352922"/>
              <a:ext cx="196545" cy="196545"/>
            </a:xfrm>
            <a:prstGeom prst="rect">
              <a:avLst/>
            </a:prstGeom>
          </p:spPr>
        </p:pic>
        <p:pic>
          <p:nvPicPr>
            <p:cNvPr id="82" name="图形 81">
              <a:extLst>
                <a:ext uri="{FF2B5EF4-FFF2-40B4-BE49-F238E27FC236}">
                  <a16:creationId xmlns:a16="http://schemas.microsoft.com/office/drawing/2014/main" id="{800BE3F3-85CC-644B-BC29-AF97BB00954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076515" y="2341879"/>
              <a:ext cx="196545" cy="196545"/>
            </a:xfrm>
            <a:prstGeom prst="rect">
              <a:avLst/>
            </a:prstGeom>
          </p:spPr>
        </p:pic>
        <p:sp>
          <p:nvSpPr>
            <p:cNvPr id="83" name="文本框 82">
              <a:extLst>
                <a:ext uri="{FF2B5EF4-FFF2-40B4-BE49-F238E27FC236}">
                  <a16:creationId xmlns:a16="http://schemas.microsoft.com/office/drawing/2014/main" id="{769ABD9B-EEF0-3944-AE7D-ABBA435B0E8F}"/>
                </a:ext>
              </a:extLst>
            </p:cNvPr>
            <p:cNvSpPr txBox="1"/>
            <p:nvPr/>
          </p:nvSpPr>
          <p:spPr>
            <a:xfrm>
              <a:off x="6830281" y="3122307"/>
              <a:ext cx="681405" cy="300082"/>
            </a:xfrm>
            <a:prstGeom prst="rect">
              <a:avLst/>
            </a:prstGeom>
            <a:noFill/>
          </p:spPr>
          <p:txBody>
            <a:bodyPr wrap="none" rtlCol="0">
              <a:spAutoFit/>
            </a:bodyPr>
            <a:lstStyle/>
            <a:p>
              <a:r>
                <a:rPr kumimoji="1" lang="en" altLang="zh-CN" dirty="0"/>
                <a:t>neutral</a:t>
              </a:r>
              <a:endParaRPr kumimoji="1" lang="zh-CN" altLang="en-US" dirty="0"/>
            </a:p>
          </p:txBody>
        </p:sp>
        <p:sp>
          <p:nvSpPr>
            <p:cNvPr id="84" name="文本框 83">
              <a:extLst>
                <a:ext uri="{FF2B5EF4-FFF2-40B4-BE49-F238E27FC236}">
                  <a16:creationId xmlns:a16="http://schemas.microsoft.com/office/drawing/2014/main" id="{280010C2-AED3-104A-BA33-C5596566A9AD}"/>
                </a:ext>
              </a:extLst>
            </p:cNvPr>
            <p:cNvSpPr txBox="1"/>
            <p:nvPr/>
          </p:nvSpPr>
          <p:spPr>
            <a:xfrm>
              <a:off x="4975573" y="3122307"/>
              <a:ext cx="411779" cy="300082"/>
            </a:xfrm>
            <a:prstGeom prst="rect">
              <a:avLst/>
            </a:prstGeom>
            <a:noFill/>
          </p:spPr>
          <p:txBody>
            <a:bodyPr wrap="none" rtlCol="0">
              <a:spAutoFit/>
            </a:bodyPr>
            <a:lstStyle/>
            <a:p>
              <a:r>
                <a:rPr kumimoji="1" lang="en-US" altLang="zh-CN" dirty="0"/>
                <a:t>yes</a:t>
              </a:r>
              <a:endParaRPr kumimoji="1" lang="zh-CN" altLang="en-US" dirty="0"/>
            </a:p>
          </p:txBody>
        </p:sp>
        <p:sp>
          <p:nvSpPr>
            <p:cNvPr id="85" name="文本框 84">
              <a:extLst>
                <a:ext uri="{FF2B5EF4-FFF2-40B4-BE49-F238E27FC236}">
                  <a16:creationId xmlns:a16="http://schemas.microsoft.com/office/drawing/2014/main" id="{7A035F03-4B4F-C642-BB9B-7F537C26B5F8}"/>
                </a:ext>
              </a:extLst>
            </p:cNvPr>
            <p:cNvSpPr txBox="1"/>
            <p:nvPr/>
          </p:nvSpPr>
          <p:spPr>
            <a:xfrm>
              <a:off x="5975460" y="3122307"/>
              <a:ext cx="364202" cy="300082"/>
            </a:xfrm>
            <a:prstGeom prst="rect">
              <a:avLst/>
            </a:prstGeom>
            <a:noFill/>
          </p:spPr>
          <p:txBody>
            <a:bodyPr wrap="none" rtlCol="0">
              <a:spAutoFit/>
            </a:bodyPr>
            <a:lstStyle/>
            <a:p>
              <a:r>
                <a:rPr kumimoji="1" lang="en-US" altLang="zh-CN" dirty="0"/>
                <a:t>no</a:t>
              </a:r>
              <a:endParaRPr kumimoji="1" lang="zh-CN" altLang="en-US" dirty="0"/>
            </a:p>
          </p:txBody>
        </p:sp>
        <p:sp>
          <p:nvSpPr>
            <p:cNvPr id="86" name="文本框 85">
              <a:extLst>
                <a:ext uri="{FF2B5EF4-FFF2-40B4-BE49-F238E27FC236}">
                  <a16:creationId xmlns:a16="http://schemas.microsoft.com/office/drawing/2014/main" id="{E455B472-77F6-0245-8474-056CA1E5E366}"/>
                </a:ext>
              </a:extLst>
            </p:cNvPr>
            <p:cNvSpPr txBox="1"/>
            <p:nvPr/>
          </p:nvSpPr>
          <p:spPr>
            <a:xfrm>
              <a:off x="4825881" y="3870362"/>
              <a:ext cx="813043" cy="261610"/>
            </a:xfrm>
            <a:prstGeom prst="rect">
              <a:avLst/>
            </a:prstGeom>
            <a:noFill/>
          </p:spPr>
          <p:txBody>
            <a:bodyPr wrap="none" rtlCol="0">
              <a:spAutoFit/>
            </a:bodyPr>
            <a:lstStyle/>
            <a:p>
              <a:r>
                <a:rPr kumimoji="1" lang="en-US" altLang="zh-CN" sz="1100" dirty="0"/>
                <a:t>Do</a:t>
              </a:r>
              <a:r>
                <a:rPr kumimoji="1" lang="zh-CN" altLang="en-US" sz="1100" dirty="0"/>
                <a:t> </a:t>
              </a:r>
              <a:r>
                <a:rPr kumimoji="1" lang="en-US" altLang="zh-CN" sz="1100" dirty="0"/>
                <a:t>nothing</a:t>
              </a:r>
              <a:endParaRPr kumimoji="1" lang="zh-CN" altLang="en-US" sz="1100" dirty="0"/>
            </a:p>
          </p:txBody>
        </p:sp>
        <p:sp>
          <p:nvSpPr>
            <p:cNvPr id="87" name="文本框 86">
              <a:extLst>
                <a:ext uri="{FF2B5EF4-FFF2-40B4-BE49-F238E27FC236}">
                  <a16:creationId xmlns:a16="http://schemas.microsoft.com/office/drawing/2014/main" id="{ECA505BA-555B-D843-B726-B7533BEFEDE6}"/>
                </a:ext>
              </a:extLst>
            </p:cNvPr>
            <p:cNvSpPr txBox="1"/>
            <p:nvPr/>
          </p:nvSpPr>
          <p:spPr>
            <a:xfrm>
              <a:off x="5701715" y="3873771"/>
              <a:ext cx="320922" cy="261610"/>
            </a:xfrm>
            <a:prstGeom prst="rect">
              <a:avLst/>
            </a:prstGeom>
            <a:noFill/>
          </p:spPr>
          <p:txBody>
            <a:bodyPr wrap="none" rtlCol="0">
              <a:spAutoFit/>
            </a:bodyPr>
            <a:lstStyle/>
            <a:p>
              <a:r>
                <a:rPr kumimoji="1" lang="en-US" altLang="zh-CN" sz="1100" dirty="0"/>
                <a:t>ok</a:t>
              </a:r>
              <a:endParaRPr kumimoji="1" lang="zh-CN" altLang="en-US" sz="1100" dirty="0"/>
            </a:p>
          </p:txBody>
        </p:sp>
        <p:sp>
          <p:nvSpPr>
            <p:cNvPr id="88" name="文本框 87">
              <a:extLst>
                <a:ext uri="{FF2B5EF4-FFF2-40B4-BE49-F238E27FC236}">
                  <a16:creationId xmlns:a16="http://schemas.microsoft.com/office/drawing/2014/main" id="{1070DE65-9EA3-2140-9404-3D6C0080E02C}"/>
                </a:ext>
              </a:extLst>
            </p:cNvPr>
            <p:cNvSpPr txBox="1"/>
            <p:nvPr/>
          </p:nvSpPr>
          <p:spPr>
            <a:xfrm>
              <a:off x="6198293" y="3870362"/>
              <a:ext cx="399468" cy="261610"/>
            </a:xfrm>
            <a:prstGeom prst="rect">
              <a:avLst/>
            </a:prstGeom>
            <a:noFill/>
          </p:spPr>
          <p:txBody>
            <a:bodyPr wrap="none" rtlCol="0">
              <a:spAutoFit/>
            </a:bodyPr>
            <a:lstStyle/>
            <a:p>
              <a:r>
                <a:rPr kumimoji="1" lang="en-US" altLang="zh-CN" sz="1100" dirty="0"/>
                <a:t>fine</a:t>
              </a:r>
              <a:endParaRPr kumimoji="1" lang="zh-CN" altLang="en-US" sz="1100" dirty="0"/>
            </a:p>
          </p:txBody>
        </p:sp>
        <p:sp>
          <p:nvSpPr>
            <p:cNvPr id="89" name="文本框 88">
              <a:extLst>
                <a:ext uri="{FF2B5EF4-FFF2-40B4-BE49-F238E27FC236}">
                  <a16:creationId xmlns:a16="http://schemas.microsoft.com/office/drawing/2014/main" id="{7F6DFE67-A73C-934A-BAAA-AE684B2A9591}"/>
                </a:ext>
              </a:extLst>
            </p:cNvPr>
            <p:cNvSpPr txBox="1"/>
            <p:nvPr/>
          </p:nvSpPr>
          <p:spPr>
            <a:xfrm>
              <a:off x="7139420" y="3840594"/>
              <a:ext cx="280846" cy="300082"/>
            </a:xfrm>
            <a:prstGeom prst="rect">
              <a:avLst/>
            </a:prstGeom>
            <a:noFill/>
          </p:spPr>
          <p:txBody>
            <a:bodyPr wrap="none" rtlCol="0">
              <a:spAutoFit/>
            </a:bodyPr>
            <a:lstStyle/>
            <a:p>
              <a:r>
                <a:rPr kumimoji="1" lang="en-US" altLang="zh-CN" dirty="0"/>
                <a:t>:)</a:t>
              </a:r>
              <a:endParaRPr kumimoji="1" lang="zh-CN" altLang="en-US" dirty="0"/>
            </a:p>
          </p:txBody>
        </p:sp>
        <p:sp>
          <p:nvSpPr>
            <p:cNvPr id="90" name="文本框 89">
              <a:extLst>
                <a:ext uri="{FF2B5EF4-FFF2-40B4-BE49-F238E27FC236}">
                  <a16:creationId xmlns:a16="http://schemas.microsoft.com/office/drawing/2014/main" id="{7BAE596C-0165-4849-92E1-1879299F0151}"/>
                </a:ext>
              </a:extLst>
            </p:cNvPr>
            <p:cNvSpPr txBox="1"/>
            <p:nvPr/>
          </p:nvSpPr>
          <p:spPr>
            <a:xfrm>
              <a:off x="6706620" y="3859830"/>
              <a:ext cx="263214" cy="261610"/>
            </a:xfrm>
            <a:prstGeom prst="rect">
              <a:avLst/>
            </a:prstGeom>
            <a:noFill/>
          </p:spPr>
          <p:txBody>
            <a:bodyPr wrap="none" rtlCol="0">
              <a:spAutoFit/>
            </a:bodyPr>
            <a:lstStyle/>
            <a:p>
              <a:r>
                <a:rPr kumimoji="1" lang="en-US" altLang="zh-CN" sz="1100" dirty="0"/>
                <a:t>;)</a:t>
              </a:r>
              <a:endParaRPr kumimoji="1" lang="zh-CN" altLang="en-US" sz="1100" dirty="0"/>
            </a:p>
          </p:txBody>
        </p:sp>
        <p:cxnSp>
          <p:nvCxnSpPr>
            <p:cNvPr id="91" name="直线箭头连接符 90">
              <a:extLst>
                <a:ext uri="{FF2B5EF4-FFF2-40B4-BE49-F238E27FC236}">
                  <a16:creationId xmlns:a16="http://schemas.microsoft.com/office/drawing/2014/main" id="{31F7574B-0714-934A-B151-DC5871F29169}"/>
                </a:ext>
              </a:extLst>
            </p:cNvPr>
            <p:cNvCxnSpPr>
              <a:stCxn id="75" idx="2"/>
              <a:endCxn id="84" idx="0"/>
            </p:cNvCxnSpPr>
            <p:nvPr/>
          </p:nvCxnSpPr>
          <p:spPr>
            <a:xfrm flipH="1">
              <a:off x="5181463" y="2543260"/>
              <a:ext cx="1" cy="5790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2" name="直线箭头连接符 91">
              <a:extLst>
                <a:ext uri="{FF2B5EF4-FFF2-40B4-BE49-F238E27FC236}">
                  <a16:creationId xmlns:a16="http://schemas.microsoft.com/office/drawing/2014/main" id="{697002D2-3922-6B47-ABAB-484AC67E77CB}"/>
                </a:ext>
              </a:extLst>
            </p:cNvPr>
            <p:cNvCxnSpPr>
              <a:cxnSpLocks/>
              <a:stCxn id="75" idx="2"/>
              <a:endCxn id="85" idx="0"/>
            </p:cNvCxnSpPr>
            <p:nvPr/>
          </p:nvCxnSpPr>
          <p:spPr>
            <a:xfrm>
              <a:off x="5181464" y="2543260"/>
              <a:ext cx="976097" cy="5790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3" name="直线箭头连接符 92">
              <a:extLst>
                <a:ext uri="{FF2B5EF4-FFF2-40B4-BE49-F238E27FC236}">
                  <a16:creationId xmlns:a16="http://schemas.microsoft.com/office/drawing/2014/main" id="{A4DE7ECA-7D66-9040-B3D8-72173DD10948}"/>
                </a:ext>
              </a:extLst>
            </p:cNvPr>
            <p:cNvCxnSpPr>
              <a:cxnSpLocks/>
              <a:stCxn id="75" idx="2"/>
              <a:endCxn id="83" idx="0"/>
            </p:cNvCxnSpPr>
            <p:nvPr/>
          </p:nvCxnSpPr>
          <p:spPr>
            <a:xfrm>
              <a:off x="5181464" y="2543260"/>
              <a:ext cx="1989520" cy="5790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4" name="直线箭头连接符 93">
              <a:extLst>
                <a:ext uri="{FF2B5EF4-FFF2-40B4-BE49-F238E27FC236}">
                  <a16:creationId xmlns:a16="http://schemas.microsoft.com/office/drawing/2014/main" id="{1B535313-1774-794B-870D-864428E7AF49}"/>
                </a:ext>
              </a:extLst>
            </p:cNvPr>
            <p:cNvCxnSpPr>
              <a:cxnSpLocks/>
              <a:stCxn id="79" idx="2"/>
              <a:endCxn id="84" idx="0"/>
            </p:cNvCxnSpPr>
            <p:nvPr/>
          </p:nvCxnSpPr>
          <p:spPr>
            <a:xfrm flipH="1">
              <a:off x="5181463" y="2538425"/>
              <a:ext cx="498332" cy="5838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5" name="直线箭头连接符 94">
              <a:extLst>
                <a:ext uri="{FF2B5EF4-FFF2-40B4-BE49-F238E27FC236}">
                  <a16:creationId xmlns:a16="http://schemas.microsoft.com/office/drawing/2014/main" id="{CF477C9B-B6A6-F648-8300-608A2EB65D37}"/>
                </a:ext>
              </a:extLst>
            </p:cNvPr>
            <p:cNvCxnSpPr>
              <a:cxnSpLocks/>
              <a:stCxn id="79" idx="2"/>
              <a:endCxn id="85" idx="0"/>
            </p:cNvCxnSpPr>
            <p:nvPr/>
          </p:nvCxnSpPr>
          <p:spPr>
            <a:xfrm>
              <a:off x="5679795" y="2538425"/>
              <a:ext cx="477766" cy="5838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6" name="直线箭头连接符 95">
              <a:extLst>
                <a:ext uri="{FF2B5EF4-FFF2-40B4-BE49-F238E27FC236}">
                  <a16:creationId xmlns:a16="http://schemas.microsoft.com/office/drawing/2014/main" id="{7F2F10D1-2799-CC45-A98F-B0B5B9D9C741}"/>
                </a:ext>
              </a:extLst>
            </p:cNvPr>
            <p:cNvCxnSpPr>
              <a:cxnSpLocks/>
              <a:stCxn id="79" idx="2"/>
              <a:endCxn id="83" idx="0"/>
            </p:cNvCxnSpPr>
            <p:nvPr/>
          </p:nvCxnSpPr>
          <p:spPr>
            <a:xfrm>
              <a:off x="5679795" y="2538425"/>
              <a:ext cx="1491189" cy="5838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7" name="直线箭头连接符 96">
              <a:extLst>
                <a:ext uri="{FF2B5EF4-FFF2-40B4-BE49-F238E27FC236}">
                  <a16:creationId xmlns:a16="http://schemas.microsoft.com/office/drawing/2014/main" id="{945D5589-A002-EB44-AD83-770BD14CEDC6}"/>
                </a:ext>
              </a:extLst>
            </p:cNvPr>
            <p:cNvCxnSpPr>
              <a:cxnSpLocks/>
              <a:stCxn id="80" idx="2"/>
              <a:endCxn id="84" idx="0"/>
            </p:cNvCxnSpPr>
            <p:nvPr/>
          </p:nvCxnSpPr>
          <p:spPr>
            <a:xfrm flipH="1">
              <a:off x="5181463" y="2538424"/>
              <a:ext cx="996663" cy="5838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8" name="直线箭头连接符 97">
              <a:extLst>
                <a:ext uri="{FF2B5EF4-FFF2-40B4-BE49-F238E27FC236}">
                  <a16:creationId xmlns:a16="http://schemas.microsoft.com/office/drawing/2014/main" id="{6B0BBD6C-2E4D-E34D-AADA-0BE03579348E}"/>
                </a:ext>
              </a:extLst>
            </p:cNvPr>
            <p:cNvCxnSpPr>
              <a:cxnSpLocks/>
              <a:stCxn id="80" idx="2"/>
              <a:endCxn id="85" idx="0"/>
            </p:cNvCxnSpPr>
            <p:nvPr/>
          </p:nvCxnSpPr>
          <p:spPr>
            <a:xfrm flipH="1">
              <a:off x="6157561" y="2538424"/>
              <a:ext cx="20565" cy="5838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9" name="直线箭头连接符 98">
              <a:extLst>
                <a:ext uri="{FF2B5EF4-FFF2-40B4-BE49-F238E27FC236}">
                  <a16:creationId xmlns:a16="http://schemas.microsoft.com/office/drawing/2014/main" id="{1679BCC3-1AF3-1B4F-8E44-C43F3D3490EC}"/>
                </a:ext>
              </a:extLst>
            </p:cNvPr>
            <p:cNvCxnSpPr>
              <a:cxnSpLocks/>
              <a:stCxn id="80" idx="2"/>
              <a:endCxn id="83" idx="0"/>
            </p:cNvCxnSpPr>
            <p:nvPr/>
          </p:nvCxnSpPr>
          <p:spPr>
            <a:xfrm>
              <a:off x="6178126" y="2538424"/>
              <a:ext cx="992858" cy="5838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0" name="直线箭头连接符 99">
              <a:extLst>
                <a:ext uri="{FF2B5EF4-FFF2-40B4-BE49-F238E27FC236}">
                  <a16:creationId xmlns:a16="http://schemas.microsoft.com/office/drawing/2014/main" id="{3ED93190-2FF9-BF4D-AC64-C407D7B1FA2C}"/>
                </a:ext>
              </a:extLst>
            </p:cNvPr>
            <p:cNvCxnSpPr>
              <a:cxnSpLocks/>
              <a:stCxn id="81" idx="2"/>
              <a:endCxn id="84" idx="0"/>
            </p:cNvCxnSpPr>
            <p:nvPr/>
          </p:nvCxnSpPr>
          <p:spPr>
            <a:xfrm flipH="1">
              <a:off x="5181463" y="2549467"/>
              <a:ext cx="1494994" cy="5728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1" name="直线箭头连接符 100">
              <a:extLst>
                <a:ext uri="{FF2B5EF4-FFF2-40B4-BE49-F238E27FC236}">
                  <a16:creationId xmlns:a16="http://schemas.microsoft.com/office/drawing/2014/main" id="{A56BEADD-7095-294E-8D4B-91A2BBCD4979}"/>
                </a:ext>
              </a:extLst>
            </p:cNvPr>
            <p:cNvCxnSpPr>
              <a:cxnSpLocks/>
              <a:stCxn id="81" idx="2"/>
              <a:endCxn id="85" idx="0"/>
            </p:cNvCxnSpPr>
            <p:nvPr/>
          </p:nvCxnSpPr>
          <p:spPr>
            <a:xfrm flipH="1">
              <a:off x="6157561" y="2549467"/>
              <a:ext cx="518896" cy="5728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2" name="直线箭头连接符 101">
              <a:extLst>
                <a:ext uri="{FF2B5EF4-FFF2-40B4-BE49-F238E27FC236}">
                  <a16:creationId xmlns:a16="http://schemas.microsoft.com/office/drawing/2014/main" id="{EA5ABEDB-D56B-FC42-A33A-AE447DFF6DA0}"/>
                </a:ext>
              </a:extLst>
            </p:cNvPr>
            <p:cNvCxnSpPr>
              <a:cxnSpLocks/>
              <a:stCxn id="81" idx="2"/>
              <a:endCxn id="83" idx="0"/>
            </p:cNvCxnSpPr>
            <p:nvPr/>
          </p:nvCxnSpPr>
          <p:spPr>
            <a:xfrm>
              <a:off x="6676457" y="2549467"/>
              <a:ext cx="494527" cy="5728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3" name="直线箭头连接符 102">
              <a:extLst>
                <a:ext uri="{FF2B5EF4-FFF2-40B4-BE49-F238E27FC236}">
                  <a16:creationId xmlns:a16="http://schemas.microsoft.com/office/drawing/2014/main" id="{48BA7F8E-B6ED-4B42-8959-FB0953DA7198}"/>
                </a:ext>
              </a:extLst>
            </p:cNvPr>
            <p:cNvCxnSpPr>
              <a:cxnSpLocks/>
              <a:stCxn id="82" idx="2"/>
              <a:endCxn id="84" idx="0"/>
            </p:cNvCxnSpPr>
            <p:nvPr/>
          </p:nvCxnSpPr>
          <p:spPr>
            <a:xfrm flipH="1">
              <a:off x="5181463" y="2538424"/>
              <a:ext cx="1993325" cy="5838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4" name="直线箭头连接符 103">
              <a:extLst>
                <a:ext uri="{FF2B5EF4-FFF2-40B4-BE49-F238E27FC236}">
                  <a16:creationId xmlns:a16="http://schemas.microsoft.com/office/drawing/2014/main" id="{E4D9CC4E-14C7-934E-8EE3-35A7BDD55B86}"/>
                </a:ext>
              </a:extLst>
            </p:cNvPr>
            <p:cNvCxnSpPr>
              <a:cxnSpLocks/>
              <a:stCxn id="82" idx="2"/>
              <a:endCxn id="85" idx="0"/>
            </p:cNvCxnSpPr>
            <p:nvPr/>
          </p:nvCxnSpPr>
          <p:spPr>
            <a:xfrm flipH="1">
              <a:off x="6157561" y="2538424"/>
              <a:ext cx="1017227" cy="5838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5" name="直线箭头连接符 104">
              <a:extLst>
                <a:ext uri="{FF2B5EF4-FFF2-40B4-BE49-F238E27FC236}">
                  <a16:creationId xmlns:a16="http://schemas.microsoft.com/office/drawing/2014/main" id="{DA2C0499-EA06-214E-A52F-A864C931C81A}"/>
                </a:ext>
              </a:extLst>
            </p:cNvPr>
            <p:cNvCxnSpPr>
              <a:cxnSpLocks/>
              <a:stCxn id="82" idx="2"/>
              <a:endCxn id="83" idx="0"/>
            </p:cNvCxnSpPr>
            <p:nvPr/>
          </p:nvCxnSpPr>
          <p:spPr>
            <a:xfrm flipH="1">
              <a:off x="7170984" y="2538424"/>
              <a:ext cx="3804" cy="5838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6" name="直线箭头连接符 105">
              <a:extLst>
                <a:ext uri="{FF2B5EF4-FFF2-40B4-BE49-F238E27FC236}">
                  <a16:creationId xmlns:a16="http://schemas.microsoft.com/office/drawing/2014/main" id="{F16B6A66-C6A3-274E-B549-E7BFB21684A7}"/>
                </a:ext>
              </a:extLst>
            </p:cNvPr>
            <p:cNvCxnSpPr>
              <a:cxnSpLocks/>
              <a:stCxn id="84" idx="2"/>
              <a:endCxn id="86" idx="0"/>
            </p:cNvCxnSpPr>
            <p:nvPr/>
          </p:nvCxnSpPr>
          <p:spPr>
            <a:xfrm>
              <a:off x="5181463" y="3422389"/>
              <a:ext cx="50940" cy="4479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7" name="直线箭头连接符 106">
              <a:extLst>
                <a:ext uri="{FF2B5EF4-FFF2-40B4-BE49-F238E27FC236}">
                  <a16:creationId xmlns:a16="http://schemas.microsoft.com/office/drawing/2014/main" id="{1BA01788-7D41-FB4A-9F4F-0CB060528F51}"/>
                </a:ext>
              </a:extLst>
            </p:cNvPr>
            <p:cNvCxnSpPr>
              <a:cxnSpLocks/>
              <a:stCxn id="84" idx="2"/>
              <a:endCxn id="87" idx="0"/>
            </p:cNvCxnSpPr>
            <p:nvPr/>
          </p:nvCxnSpPr>
          <p:spPr>
            <a:xfrm>
              <a:off x="5181463" y="3422389"/>
              <a:ext cx="680713" cy="4513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8" name="直线箭头连接符 107">
              <a:extLst>
                <a:ext uri="{FF2B5EF4-FFF2-40B4-BE49-F238E27FC236}">
                  <a16:creationId xmlns:a16="http://schemas.microsoft.com/office/drawing/2014/main" id="{D605A579-4D66-3647-89DC-7505FDFB4639}"/>
                </a:ext>
              </a:extLst>
            </p:cNvPr>
            <p:cNvCxnSpPr>
              <a:cxnSpLocks/>
              <a:stCxn id="84" idx="2"/>
              <a:endCxn id="88" idx="0"/>
            </p:cNvCxnSpPr>
            <p:nvPr/>
          </p:nvCxnSpPr>
          <p:spPr>
            <a:xfrm>
              <a:off x="5181463" y="3422389"/>
              <a:ext cx="1216564" cy="4479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9" name="直线箭头连接符 108">
              <a:extLst>
                <a:ext uri="{FF2B5EF4-FFF2-40B4-BE49-F238E27FC236}">
                  <a16:creationId xmlns:a16="http://schemas.microsoft.com/office/drawing/2014/main" id="{3A54FF6A-71E0-3747-8058-416C1CE56A83}"/>
                </a:ext>
              </a:extLst>
            </p:cNvPr>
            <p:cNvCxnSpPr>
              <a:cxnSpLocks/>
              <a:stCxn id="84" idx="2"/>
              <a:endCxn id="90" idx="0"/>
            </p:cNvCxnSpPr>
            <p:nvPr/>
          </p:nvCxnSpPr>
          <p:spPr>
            <a:xfrm>
              <a:off x="5181463" y="3422389"/>
              <a:ext cx="1656764" cy="4374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1" name="直线箭头连接符 110">
              <a:extLst>
                <a:ext uri="{FF2B5EF4-FFF2-40B4-BE49-F238E27FC236}">
                  <a16:creationId xmlns:a16="http://schemas.microsoft.com/office/drawing/2014/main" id="{849AD4A9-E05B-2842-8FA9-7C320D8D56BD}"/>
                </a:ext>
              </a:extLst>
            </p:cNvPr>
            <p:cNvCxnSpPr>
              <a:cxnSpLocks/>
              <a:stCxn id="84" idx="2"/>
              <a:endCxn id="89" idx="0"/>
            </p:cNvCxnSpPr>
            <p:nvPr/>
          </p:nvCxnSpPr>
          <p:spPr>
            <a:xfrm>
              <a:off x="5181463" y="3422389"/>
              <a:ext cx="2098380" cy="4182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2" name="直线箭头连接符 111">
              <a:extLst>
                <a:ext uri="{FF2B5EF4-FFF2-40B4-BE49-F238E27FC236}">
                  <a16:creationId xmlns:a16="http://schemas.microsoft.com/office/drawing/2014/main" id="{135E3AB2-2496-4048-B43D-FBB8E52F55CA}"/>
                </a:ext>
              </a:extLst>
            </p:cNvPr>
            <p:cNvCxnSpPr>
              <a:cxnSpLocks/>
              <a:stCxn id="85" idx="2"/>
              <a:endCxn id="86" idx="0"/>
            </p:cNvCxnSpPr>
            <p:nvPr/>
          </p:nvCxnSpPr>
          <p:spPr>
            <a:xfrm flipH="1">
              <a:off x="5232403" y="3422389"/>
              <a:ext cx="925158" cy="4479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3" name="直线箭头连接符 112">
              <a:extLst>
                <a:ext uri="{FF2B5EF4-FFF2-40B4-BE49-F238E27FC236}">
                  <a16:creationId xmlns:a16="http://schemas.microsoft.com/office/drawing/2014/main" id="{2D791598-14ED-0744-AD26-464D526FDF6B}"/>
                </a:ext>
              </a:extLst>
            </p:cNvPr>
            <p:cNvCxnSpPr>
              <a:cxnSpLocks/>
              <a:stCxn id="85" idx="2"/>
              <a:endCxn id="87" idx="0"/>
            </p:cNvCxnSpPr>
            <p:nvPr/>
          </p:nvCxnSpPr>
          <p:spPr>
            <a:xfrm flipH="1">
              <a:off x="5862176" y="3422389"/>
              <a:ext cx="295385" cy="4513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4" name="直线箭头连接符 113">
              <a:extLst>
                <a:ext uri="{FF2B5EF4-FFF2-40B4-BE49-F238E27FC236}">
                  <a16:creationId xmlns:a16="http://schemas.microsoft.com/office/drawing/2014/main" id="{A2EA2E66-9C96-0A4C-9AD0-A351990FACCB}"/>
                </a:ext>
              </a:extLst>
            </p:cNvPr>
            <p:cNvCxnSpPr>
              <a:cxnSpLocks/>
              <a:stCxn id="85" idx="2"/>
              <a:endCxn id="88" idx="0"/>
            </p:cNvCxnSpPr>
            <p:nvPr/>
          </p:nvCxnSpPr>
          <p:spPr>
            <a:xfrm>
              <a:off x="6157561" y="3422389"/>
              <a:ext cx="240466" cy="4479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5" name="直线箭头连接符 114">
              <a:extLst>
                <a:ext uri="{FF2B5EF4-FFF2-40B4-BE49-F238E27FC236}">
                  <a16:creationId xmlns:a16="http://schemas.microsoft.com/office/drawing/2014/main" id="{924C9A10-351F-CA4E-BAAA-3F12FA2CD6BE}"/>
                </a:ext>
              </a:extLst>
            </p:cNvPr>
            <p:cNvCxnSpPr>
              <a:cxnSpLocks/>
              <a:stCxn id="85" idx="2"/>
              <a:endCxn id="90" idx="0"/>
            </p:cNvCxnSpPr>
            <p:nvPr/>
          </p:nvCxnSpPr>
          <p:spPr>
            <a:xfrm>
              <a:off x="6157561" y="3422389"/>
              <a:ext cx="680666" cy="4374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6" name="直线箭头连接符 115">
              <a:extLst>
                <a:ext uri="{FF2B5EF4-FFF2-40B4-BE49-F238E27FC236}">
                  <a16:creationId xmlns:a16="http://schemas.microsoft.com/office/drawing/2014/main" id="{A117434B-CD43-C84A-B9FD-96B9120ED20C}"/>
                </a:ext>
              </a:extLst>
            </p:cNvPr>
            <p:cNvCxnSpPr>
              <a:cxnSpLocks/>
              <a:stCxn id="85" idx="2"/>
              <a:endCxn id="89" idx="0"/>
            </p:cNvCxnSpPr>
            <p:nvPr/>
          </p:nvCxnSpPr>
          <p:spPr>
            <a:xfrm>
              <a:off x="6157561" y="3422389"/>
              <a:ext cx="1122282" cy="4182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7" name="直线箭头连接符 116">
              <a:extLst>
                <a:ext uri="{FF2B5EF4-FFF2-40B4-BE49-F238E27FC236}">
                  <a16:creationId xmlns:a16="http://schemas.microsoft.com/office/drawing/2014/main" id="{B90DD545-1720-664A-889C-394E1057CF71}"/>
                </a:ext>
              </a:extLst>
            </p:cNvPr>
            <p:cNvCxnSpPr>
              <a:cxnSpLocks/>
              <a:stCxn id="83" idx="2"/>
              <a:endCxn id="86" idx="0"/>
            </p:cNvCxnSpPr>
            <p:nvPr/>
          </p:nvCxnSpPr>
          <p:spPr>
            <a:xfrm flipH="1">
              <a:off x="5232403" y="3422389"/>
              <a:ext cx="1938581" cy="4479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8" name="直线箭头连接符 117">
              <a:extLst>
                <a:ext uri="{FF2B5EF4-FFF2-40B4-BE49-F238E27FC236}">
                  <a16:creationId xmlns:a16="http://schemas.microsoft.com/office/drawing/2014/main" id="{236BAE4B-D651-A942-A9CE-3F31B4FC12DE}"/>
                </a:ext>
              </a:extLst>
            </p:cNvPr>
            <p:cNvCxnSpPr>
              <a:cxnSpLocks/>
              <a:stCxn id="83" idx="2"/>
              <a:endCxn id="87" idx="0"/>
            </p:cNvCxnSpPr>
            <p:nvPr/>
          </p:nvCxnSpPr>
          <p:spPr>
            <a:xfrm flipH="1">
              <a:off x="5862176" y="3422389"/>
              <a:ext cx="1308808" cy="4513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9" name="直线箭头连接符 118">
              <a:extLst>
                <a:ext uri="{FF2B5EF4-FFF2-40B4-BE49-F238E27FC236}">
                  <a16:creationId xmlns:a16="http://schemas.microsoft.com/office/drawing/2014/main" id="{0573A661-2D25-2E48-9538-3ABFFAD772F9}"/>
                </a:ext>
              </a:extLst>
            </p:cNvPr>
            <p:cNvCxnSpPr>
              <a:cxnSpLocks/>
              <a:stCxn id="83" idx="2"/>
              <a:endCxn id="88" idx="0"/>
            </p:cNvCxnSpPr>
            <p:nvPr/>
          </p:nvCxnSpPr>
          <p:spPr>
            <a:xfrm flipH="1">
              <a:off x="6398027" y="3422389"/>
              <a:ext cx="772957" cy="4479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0" name="直线箭头连接符 119">
              <a:extLst>
                <a:ext uri="{FF2B5EF4-FFF2-40B4-BE49-F238E27FC236}">
                  <a16:creationId xmlns:a16="http://schemas.microsoft.com/office/drawing/2014/main" id="{6DA35AD1-8C65-7149-A11B-0AFFDEFABBDE}"/>
                </a:ext>
              </a:extLst>
            </p:cNvPr>
            <p:cNvCxnSpPr>
              <a:cxnSpLocks/>
              <a:stCxn id="83" idx="2"/>
              <a:endCxn id="90" idx="0"/>
            </p:cNvCxnSpPr>
            <p:nvPr/>
          </p:nvCxnSpPr>
          <p:spPr>
            <a:xfrm flipH="1">
              <a:off x="6838227" y="3422389"/>
              <a:ext cx="332757" cy="4374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1" name="直线箭头连接符 120">
              <a:extLst>
                <a:ext uri="{FF2B5EF4-FFF2-40B4-BE49-F238E27FC236}">
                  <a16:creationId xmlns:a16="http://schemas.microsoft.com/office/drawing/2014/main" id="{316A8AA1-BBE1-1045-95E6-A969E1D787AF}"/>
                </a:ext>
              </a:extLst>
            </p:cNvPr>
            <p:cNvCxnSpPr>
              <a:cxnSpLocks/>
              <a:stCxn id="83" idx="2"/>
              <a:endCxn id="89" idx="0"/>
            </p:cNvCxnSpPr>
            <p:nvPr/>
          </p:nvCxnSpPr>
          <p:spPr>
            <a:xfrm>
              <a:off x="7170984" y="3422389"/>
              <a:ext cx="108859" cy="4182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140304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图片占位符 3">
            <a:extLst>
              <a:ext uri="{FF2B5EF4-FFF2-40B4-BE49-F238E27FC236}">
                <a16:creationId xmlns:a16="http://schemas.microsoft.com/office/drawing/2014/main" id="{61951251-69BD-499A-B459-DC1D1DC9CE9D}"/>
              </a:ext>
            </a:extLst>
          </p:cNvPr>
          <p:cNvPicPr>
            <a:picLocks noGrp="1" noChangeAspect="1"/>
          </p:cNvPicPr>
          <p:nvPr>
            <p:ph type="pic" sz="quarter" idx="17"/>
          </p:nvPr>
        </p:nvPicPr>
        <p:blipFill>
          <a:blip r:embed="rId3"/>
          <a:srcRect t="6597" b="6597"/>
          <a:stretch>
            <a:fillRect/>
          </a:stretch>
        </p:blipFill>
        <p:spPr>
          <a:xfrm>
            <a:off x="0" y="0"/>
            <a:ext cx="9144000" cy="591266"/>
          </a:xfrm>
          <a:prstGeom prst="rect">
            <a:avLst/>
          </a:prstGeom>
        </p:spPr>
      </p:pic>
      <p:sp>
        <p:nvSpPr>
          <p:cNvPr id="33" name="文本框 32">
            <a:extLst>
              <a:ext uri="{FF2B5EF4-FFF2-40B4-BE49-F238E27FC236}">
                <a16:creationId xmlns:a16="http://schemas.microsoft.com/office/drawing/2014/main" id="{BF51749D-0339-4918-9809-730D2F7B7D8B}"/>
              </a:ext>
            </a:extLst>
          </p:cNvPr>
          <p:cNvSpPr txBox="1"/>
          <p:nvPr/>
        </p:nvSpPr>
        <p:spPr>
          <a:xfrm>
            <a:off x="202842" y="95578"/>
            <a:ext cx="4482623" cy="461665"/>
          </a:xfrm>
          <a:prstGeom prst="rect">
            <a:avLst/>
          </a:prstGeom>
          <a:noFill/>
        </p:spPr>
        <p:txBody>
          <a:bodyPr wrap="square" rtlCol="0">
            <a:spAutoFit/>
          </a:bodyPr>
          <a:lstStyle/>
          <a:p>
            <a:r>
              <a:rPr lang="zh-CN" altLang="en-US" sz="2400" dirty="0">
                <a:solidFill>
                  <a:schemeClr val="bg1"/>
                </a:solidFill>
              </a:rPr>
              <a:t>基于态度行为的意见挖掘</a:t>
            </a:r>
          </a:p>
        </p:txBody>
      </p:sp>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BC851275-258B-FF46-93BA-F797BD45E4DD}"/>
                  </a:ext>
                </a:extLst>
              </p:cNvPr>
              <p:cNvSpPr txBox="1"/>
              <p:nvPr/>
            </p:nvSpPr>
            <p:spPr>
              <a:xfrm>
                <a:off x="381028" y="872519"/>
                <a:ext cx="8381943" cy="932435"/>
              </a:xfrm>
              <a:prstGeom prst="rect">
                <a:avLst/>
              </a:prstGeom>
              <a:noFill/>
            </p:spPr>
            <p:txBody>
              <a:bodyPr wrap="square" rtlCol="0">
                <a:spAutoFit/>
              </a:bodyPr>
              <a:lstStyle/>
              <a:p>
                <a:r>
                  <a:rPr kumimoji="1" lang="zh-CN" altLang="en-US" dirty="0"/>
                  <a:t>对于每个用户</a:t>
                </a:r>
                <a14:m>
                  <m:oMath xmlns:m="http://schemas.openxmlformats.org/officeDocument/2006/math">
                    <m:r>
                      <a:rPr kumimoji="1" lang="en-US" altLang="zh-CN" b="0" i="1" smtClean="0">
                        <a:latin typeface="Cambria Math" panose="02040503050406030204" pitchFamily="18" charset="0"/>
                      </a:rPr>
                      <m:t>𝑖</m:t>
                    </m:r>
                  </m:oMath>
                </a14:m>
                <a:r>
                  <a:rPr kumimoji="1" lang="zh-CN" altLang="en-US" dirty="0"/>
                  <a:t>，我们可以从用户的</a:t>
                </a:r>
                <a:r>
                  <a:rPr kumimoji="1" lang="en-US" altLang="zh-CN" dirty="0"/>
                  <a:t>OSN</a:t>
                </a:r>
                <a:r>
                  <a:rPr kumimoji="1" lang="zh-CN" altLang="en-US" dirty="0"/>
                  <a:t>文本数据中，得到每个用户的</a:t>
                </a:r>
                <a:r>
                  <a:rPr kumimoji="1" lang="en-US" altLang="zh-CN" dirty="0"/>
                  <a:t>term-document </a:t>
                </a:r>
                <a:r>
                  <a:rPr kumimoji="1" lang="zh-CN" altLang="en-US" dirty="0"/>
                  <a:t>矩阵，即</a:t>
                </a:r>
                <a14:m>
                  <m:oMath xmlns:m="http://schemas.openxmlformats.org/officeDocument/2006/math">
                    <m:sSub>
                      <m:sSubPr>
                        <m:ctrlPr>
                          <a:rPr kumimoji="1" lang="en-US" altLang="zh-CN" i="1" smtClean="0">
                            <a:latin typeface="Cambria Math" panose="02040503050406030204" pitchFamily="18" charset="0"/>
                          </a:rPr>
                        </m:ctrlPr>
                      </m:sSubPr>
                      <m:e>
                        <m:r>
                          <a:rPr kumimoji="1" lang="en-US" altLang="zh-CN" b="0" i="1" smtClean="0">
                            <a:latin typeface="Cambria Math" panose="02040503050406030204" pitchFamily="18" charset="0"/>
                          </a:rPr>
                          <m:t>𝐶</m:t>
                        </m:r>
                      </m:e>
                      <m:sub>
                        <m:r>
                          <a:rPr kumimoji="1" lang="en-US" altLang="zh-CN" b="0" i="1" smtClean="0">
                            <a:latin typeface="Cambria Math" panose="02040503050406030204" pitchFamily="18" charset="0"/>
                          </a:rPr>
                          <m:t>𝑖</m:t>
                        </m:r>
                      </m:sub>
                    </m:sSub>
                    <m:r>
                      <a:rPr kumimoji="1" lang="en-US" altLang="zh-CN" i="1" smtClean="0">
                        <a:latin typeface="Cambria Math" panose="02040503050406030204" pitchFamily="18" charset="0"/>
                        <a:ea typeface="Cambria Math" panose="02040503050406030204" pitchFamily="18" charset="0"/>
                      </a:rPr>
                      <m:t>∈</m:t>
                    </m:r>
                    <m:sSup>
                      <m:sSupPr>
                        <m:ctrlPr>
                          <a:rPr kumimoji="1" lang="en-US" altLang="zh-CN" i="1" smtClean="0">
                            <a:latin typeface="Cambria Math" panose="02040503050406030204" pitchFamily="18" charset="0"/>
                            <a:ea typeface="Cambria Math" panose="02040503050406030204" pitchFamily="18" charset="0"/>
                          </a:rPr>
                        </m:ctrlPr>
                      </m:sSupPr>
                      <m:e>
                        <m:r>
                          <a:rPr kumimoji="1" lang="en-US" altLang="zh-CN" b="0" i="1" smtClean="0">
                            <a:latin typeface="Cambria Math" panose="02040503050406030204" pitchFamily="18" charset="0"/>
                            <a:ea typeface="Cambria Math" panose="02040503050406030204" pitchFamily="18" charset="0"/>
                          </a:rPr>
                          <m:t>𝑁</m:t>
                        </m:r>
                      </m:e>
                      <m:sup>
                        <m:r>
                          <a:rPr kumimoji="1" lang="en-US" altLang="zh-CN" b="0" i="1" smtClean="0">
                            <a:latin typeface="Cambria Math" panose="02040503050406030204" pitchFamily="18" charset="0"/>
                            <a:ea typeface="Cambria Math" panose="02040503050406030204" pitchFamily="18" charset="0"/>
                          </a:rPr>
                          <m:t>𝐿</m:t>
                        </m:r>
                        <m:r>
                          <a:rPr kumimoji="1" lang="en-US" altLang="zh-CN" b="0" i="1" smtClean="0">
                            <a:latin typeface="Cambria Math" panose="02040503050406030204" pitchFamily="18" charset="0"/>
                            <a:ea typeface="Cambria Math" panose="02040503050406030204" pitchFamily="18" charset="0"/>
                          </a:rPr>
                          <m:t>×</m:t>
                        </m:r>
                        <m:r>
                          <a:rPr kumimoji="1" lang="en-US" altLang="zh-CN" b="0" i="1" smtClean="0">
                            <a:latin typeface="Cambria Math" panose="02040503050406030204" pitchFamily="18" charset="0"/>
                            <a:ea typeface="Cambria Math" panose="02040503050406030204" pitchFamily="18" charset="0"/>
                          </a:rPr>
                          <m:t>𝐾</m:t>
                        </m:r>
                      </m:sup>
                    </m:sSup>
                  </m:oMath>
                </a14:m>
                <a:r>
                  <a:rPr kumimoji="1" lang="en-US" altLang="zh-CN" dirty="0"/>
                  <a:t>(L</a:t>
                </a:r>
                <a:r>
                  <a:rPr kumimoji="1" lang="zh-CN" altLang="en-US" dirty="0"/>
                  <a:t>为用户的行为数量</a:t>
                </a:r>
                <a:r>
                  <a:rPr kumimoji="1" lang="en-US" altLang="zh-CN" dirty="0"/>
                  <a:t>K</a:t>
                </a:r>
                <a:r>
                  <a:rPr kumimoji="1" lang="zh-CN" altLang="en-US" dirty="0"/>
                  <a:t>为数据中</a:t>
                </a:r>
                <a:r>
                  <a:rPr kumimoji="1" lang="en-US" altLang="zh-CN" dirty="0"/>
                  <a:t>Post</a:t>
                </a:r>
                <a:r>
                  <a:rPr kumimoji="1" lang="zh-CN" altLang="en-US" dirty="0"/>
                  <a:t>的数量</a:t>
                </a:r>
                <a:r>
                  <a:rPr kumimoji="1" lang="en-US" altLang="zh-CN" dirty="0"/>
                  <a:t>)</a:t>
                </a:r>
                <a:r>
                  <a:rPr kumimoji="1" lang="zh-CN" altLang="en-US" dirty="0"/>
                  <a:t>，对于</a:t>
                </a:r>
                <a:r>
                  <a:rPr kumimoji="1" lang="en-US" altLang="zh-CN" dirty="0"/>
                  <a:t>L=1</a:t>
                </a:r>
                <a:r>
                  <a:rPr kumimoji="1" lang="zh-CN" altLang="en-US" dirty="0"/>
                  <a:t>，</a:t>
                </a:r>
                <a:r>
                  <a:rPr kumimoji="1" lang="en-US" altLang="zh-CN" dirty="0"/>
                  <a:t>2</a:t>
                </a:r>
                <a:r>
                  <a:rPr kumimoji="1" lang="zh-CN" altLang="en-US" dirty="0"/>
                  <a:t>，</a:t>
                </a:r>
                <a:r>
                  <a:rPr kumimoji="1" lang="en-US" altLang="zh-CN" dirty="0"/>
                  <a:t>3</a:t>
                </a:r>
                <a:r>
                  <a:rPr kumimoji="1" lang="zh-CN" altLang="en-US" dirty="0"/>
                  <a:t>，如果用户有</a:t>
                </a:r>
                <a:r>
                  <a:rPr kumimoji="1" lang="en-US" altLang="zh-CN" dirty="0"/>
                  <a:t>posted/liked/done nothing</a:t>
                </a:r>
                <a:r>
                  <a:rPr kumimoji="1" lang="zh-CN" altLang="en-US" dirty="0"/>
                  <a:t>三种行为，我们令</a:t>
                </a:r>
                <a14:m>
                  <m:oMath xmlns:m="http://schemas.openxmlformats.org/officeDocument/2006/math">
                    <m:sSub>
                      <m:sSubPr>
                        <m:ctrlPr>
                          <a:rPr kumimoji="1" lang="en-US" altLang="zh-CN" i="1" smtClean="0">
                            <a:latin typeface="Cambria Math" panose="02040503050406030204" pitchFamily="18" charset="0"/>
                          </a:rPr>
                        </m:ctrlPr>
                      </m:sSubPr>
                      <m:e>
                        <m:r>
                          <a:rPr kumimoji="1" lang="en-US" altLang="zh-CN" b="0" i="1" smtClean="0">
                            <a:latin typeface="Cambria Math" panose="02040503050406030204" pitchFamily="18" charset="0"/>
                          </a:rPr>
                          <m:t>[</m:t>
                        </m:r>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𝐶</m:t>
                            </m:r>
                          </m:e>
                          <m:sub>
                            <m:r>
                              <a:rPr kumimoji="1" lang="en-US" altLang="zh-CN" b="0" i="1" smtClean="0">
                                <a:latin typeface="Cambria Math" panose="02040503050406030204" pitchFamily="18" charset="0"/>
                              </a:rPr>
                              <m:t>𝑖</m:t>
                            </m:r>
                          </m:sub>
                        </m:sSub>
                        <m:r>
                          <a:rPr kumimoji="1" lang="en-US" altLang="zh-CN" b="0" i="1" smtClean="0">
                            <a:latin typeface="Cambria Math" panose="02040503050406030204" pitchFamily="18" charset="0"/>
                          </a:rPr>
                          <m:t>]</m:t>
                        </m:r>
                      </m:e>
                      <m:sub>
                        <m:r>
                          <a:rPr kumimoji="1" lang="en-US" altLang="zh-CN" b="0" i="1" smtClean="0">
                            <a:latin typeface="Cambria Math" panose="02040503050406030204" pitchFamily="18" charset="0"/>
                          </a:rPr>
                          <m:t>𝑙</m:t>
                        </m:r>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𝑘</m:t>
                        </m:r>
                      </m:sub>
                    </m:sSub>
                    <m:r>
                      <a:rPr kumimoji="1" lang="en-US" altLang="zh-CN" b="0" i="1" smtClean="0">
                        <a:latin typeface="Cambria Math" panose="02040503050406030204" pitchFamily="18" charset="0"/>
                      </a:rPr>
                      <m:t>=1</m:t>
                    </m:r>
                  </m:oMath>
                </a14:m>
                <a:r>
                  <a:rPr kumimoji="1" lang="zh-CN" altLang="en-US" dirty="0"/>
                  <a:t>，对于</a:t>
                </a:r>
                <a:r>
                  <a:rPr kumimoji="1" lang="en-US" altLang="zh-CN" dirty="0"/>
                  <a:t>L&gt;3, </a:t>
                </a:r>
                <a14:m>
                  <m:oMath xmlns:m="http://schemas.openxmlformats.org/officeDocument/2006/math">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m:t>
                        </m:r>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𝐶</m:t>
                            </m:r>
                          </m:e>
                          <m:sub>
                            <m:r>
                              <a:rPr kumimoji="1" lang="en-US" altLang="zh-CN" i="1">
                                <a:latin typeface="Cambria Math" panose="02040503050406030204" pitchFamily="18" charset="0"/>
                              </a:rPr>
                              <m:t>𝑖</m:t>
                            </m:r>
                          </m:sub>
                        </m:sSub>
                        <m:r>
                          <a:rPr kumimoji="1" lang="en-US" altLang="zh-CN" i="1">
                            <a:latin typeface="Cambria Math" panose="02040503050406030204" pitchFamily="18" charset="0"/>
                          </a:rPr>
                          <m:t>]</m:t>
                        </m:r>
                      </m:e>
                      <m:sub>
                        <m:r>
                          <a:rPr kumimoji="1" lang="en-US" altLang="zh-CN" i="1">
                            <a:latin typeface="Cambria Math" panose="02040503050406030204" pitchFamily="18" charset="0"/>
                          </a:rPr>
                          <m:t>𝑙</m:t>
                        </m:r>
                        <m:r>
                          <a:rPr kumimoji="1" lang="en-US" altLang="zh-CN" i="1">
                            <a:latin typeface="Cambria Math" panose="02040503050406030204" pitchFamily="18" charset="0"/>
                          </a:rPr>
                          <m:t>,</m:t>
                        </m:r>
                        <m:r>
                          <a:rPr kumimoji="1" lang="en-US" altLang="zh-CN" i="1">
                            <a:latin typeface="Cambria Math" panose="02040503050406030204" pitchFamily="18" charset="0"/>
                          </a:rPr>
                          <m:t>𝑘</m:t>
                        </m:r>
                      </m:sub>
                    </m:sSub>
                  </m:oMath>
                </a14:m>
                <a:r>
                  <a:rPr kumimoji="1" lang="zh-CN" altLang="en-US" dirty="0"/>
                  <a:t>则为第</a:t>
                </a:r>
                <a:r>
                  <a:rPr kumimoji="1" lang="en-US" altLang="zh-CN" dirty="0"/>
                  <a:t>L</a:t>
                </a:r>
                <a:r>
                  <a:rPr kumimoji="1" lang="zh-CN" altLang="en-US" dirty="0"/>
                  <a:t>个单词在</a:t>
                </a:r>
                <a:r>
                  <a:rPr kumimoji="1" lang="en-US" altLang="zh-CN" dirty="0"/>
                  <a:t>Post</a:t>
                </a:r>
                <a:r>
                  <a:rPr kumimoji="1" lang="zh-CN" altLang="en-US" dirty="0"/>
                  <a:t> </a:t>
                </a:r>
                <a:r>
                  <a:rPr kumimoji="1" lang="en-US" altLang="zh-CN" dirty="0"/>
                  <a:t>k</a:t>
                </a:r>
                <a:r>
                  <a:rPr kumimoji="1" lang="zh-CN" altLang="en-US" dirty="0"/>
                  <a:t>中出现的次数统计。利用此方法，从数据中可以得到</a:t>
                </a:r>
                <a14:m>
                  <m:oMath xmlns:m="http://schemas.openxmlformats.org/officeDocument/2006/math">
                    <m:sSub>
                      <m:sSubPr>
                        <m:ctrlPr>
                          <a:rPr kumimoji="1" lang="en-US" altLang="zh-CN" i="1" smtClean="0">
                            <a:latin typeface="Cambria Math" panose="02040503050406030204" pitchFamily="18" charset="0"/>
                          </a:rPr>
                        </m:ctrlPr>
                      </m:sSubPr>
                      <m:e>
                        <m:acc>
                          <m:accPr>
                            <m:chr m:val="̅"/>
                            <m:ctrlPr>
                              <a:rPr kumimoji="1" lang="en-US" altLang="zh-CN" i="1" smtClean="0">
                                <a:latin typeface="Cambria Math" panose="02040503050406030204" pitchFamily="18" charset="0"/>
                              </a:rPr>
                            </m:ctrlPr>
                          </m:accPr>
                          <m:e>
                            <m:r>
                              <a:rPr kumimoji="1" lang="en-US" altLang="zh-CN" b="0" i="1" smtClean="0">
                                <a:latin typeface="Cambria Math" panose="02040503050406030204" pitchFamily="18" charset="0"/>
                              </a:rPr>
                              <m:t>𝐶</m:t>
                            </m:r>
                          </m:e>
                        </m:acc>
                      </m:e>
                      <m:sub>
                        <m:r>
                          <a:rPr kumimoji="1" lang="en-US" altLang="zh-CN" b="0" i="1" smtClean="0">
                            <a:latin typeface="Cambria Math" panose="02040503050406030204" pitchFamily="18" charset="0"/>
                          </a:rPr>
                          <m:t>𝑖</m:t>
                        </m:r>
                      </m:sub>
                    </m:sSub>
                    <m:r>
                      <a:rPr kumimoji="1" lang="en-US" altLang="zh-CN" b="0" i="1" smtClean="0">
                        <a:latin typeface="Cambria Math" panose="02040503050406030204" pitchFamily="18" charset="0"/>
                      </a:rPr>
                      <m:t>=</m:t>
                    </m:r>
                    <m:d>
                      <m:dPr>
                        <m:begChr m:val="{"/>
                        <m:endChr m:val=""/>
                        <m:ctrlPr>
                          <a:rPr kumimoji="1" lang="en-US" altLang="zh-CN" b="0" i="1" smtClean="0">
                            <a:latin typeface="Cambria Math" panose="02040503050406030204" pitchFamily="18" charset="0"/>
                          </a:rPr>
                        </m:ctrlPr>
                      </m:dPr>
                      <m:e>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 </m:t>
                            </m:r>
                            <m:r>
                              <a:rPr kumimoji="1" lang="en-US" altLang="zh-CN" b="0" i="1" smtClean="0">
                                <a:latin typeface="Cambria Math" panose="02040503050406030204" pitchFamily="18" charset="0"/>
                              </a:rPr>
                              <m:t>𝐶</m:t>
                            </m:r>
                          </m:e>
                          <m:sub>
                            <m:r>
                              <a:rPr kumimoji="1" lang="en-US" altLang="zh-CN" b="0" i="1" smtClean="0">
                                <a:latin typeface="Cambria Math" panose="02040503050406030204" pitchFamily="18" charset="0"/>
                              </a:rPr>
                              <m:t>𝑖</m:t>
                            </m:r>
                          </m:sub>
                        </m:sSub>
                        <m:d>
                          <m:dPr>
                            <m:begChr m:val=""/>
                            <m:endChr m:val="}"/>
                            <m:ctrlPr>
                              <a:rPr kumimoji="1" lang="en-US" altLang="zh-CN" b="0" i="1" smtClean="0">
                                <a:latin typeface="Cambria Math" panose="02040503050406030204" pitchFamily="18" charset="0"/>
                              </a:rPr>
                            </m:ctrlPr>
                          </m:dPr>
                          <m:e>
                            <m:r>
                              <a:rPr kumimoji="1" lang="en-US" altLang="zh-CN" b="0" i="1" smtClean="0">
                                <a:latin typeface="Cambria Math" panose="02040503050406030204" pitchFamily="18" charset="0"/>
                              </a:rPr>
                              <m:t> </m:t>
                            </m:r>
                          </m:e>
                        </m:d>
                      </m:e>
                    </m:d>
                  </m:oMath>
                </a14:m>
                <a:r>
                  <a:rPr kumimoji="1" lang="zh-CN" altLang="en-US" dirty="0"/>
                  <a:t>。</a:t>
                </a:r>
                <a:endParaRPr kumimoji="1" lang="en-US" altLang="zh-CN" dirty="0"/>
              </a:p>
            </p:txBody>
          </p:sp>
        </mc:Choice>
        <mc:Fallback xmlns="">
          <p:sp>
            <p:nvSpPr>
              <p:cNvPr id="2" name="文本框 1">
                <a:extLst>
                  <a:ext uri="{FF2B5EF4-FFF2-40B4-BE49-F238E27FC236}">
                    <a16:creationId xmlns:a16="http://schemas.microsoft.com/office/drawing/2014/main" id="{BC851275-258B-FF46-93BA-F797BD45E4DD}"/>
                  </a:ext>
                </a:extLst>
              </p:cNvPr>
              <p:cNvSpPr txBox="1">
                <a:spLocks noRot="1" noChangeAspect="1" noMove="1" noResize="1" noEditPoints="1" noAdjustHandles="1" noChangeArrowheads="1" noChangeShapeType="1" noTextEdit="1"/>
              </p:cNvSpPr>
              <p:nvPr/>
            </p:nvSpPr>
            <p:spPr>
              <a:xfrm>
                <a:off x="381028" y="872519"/>
                <a:ext cx="8381943" cy="932435"/>
              </a:xfrm>
              <a:prstGeom prst="rect">
                <a:avLst/>
              </a:prstGeom>
              <a:blipFill>
                <a:blip r:embed="rId4"/>
                <a:stretch>
                  <a:fillRect l="-2879" b="-5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837893F2-D3AE-6F4B-B8FE-5CE2FE828E47}"/>
                  </a:ext>
                </a:extLst>
              </p:cNvPr>
              <p:cNvSpPr txBox="1"/>
              <p:nvPr/>
            </p:nvSpPr>
            <p:spPr>
              <a:xfrm>
                <a:off x="2830452" y="2142907"/>
                <a:ext cx="3600729" cy="5841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i="1" smtClean="0">
                              <a:latin typeface="Cambria Math" panose="02040503050406030204" pitchFamily="18" charset="0"/>
                            </a:rPr>
                          </m:ctrlPr>
                        </m:sSubPr>
                        <m:e>
                          <m:r>
                            <a:rPr kumimoji="1" lang="en-US" altLang="zh-CN" i="1">
                              <a:latin typeface="Cambria Math" panose="02040503050406030204" pitchFamily="18" charset="0"/>
                            </a:rPr>
                            <m:t>[</m:t>
                          </m:r>
                          <m:sSub>
                            <m:sSubPr>
                              <m:ctrlPr>
                                <a:rPr kumimoji="1" lang="en-US" altLang="zh-CN" i="1">
                                  <a:latin typeface="Cambria Math" panose="02040503050406030204" pitchFamily="18" charset="0"/>
                                </a:rPr>
                              </m:ctrlPr>
                            </m:sSubPr>
                            <m:e>
                              <m:acc>
                                <m:accPr>
                                  <m:chr m:val="̅"/>
                                  <m:ctrlPr>
                                    <a:rPr kumimoji="1" lang="en-US" altLang="zh-CN" i="1" smtClean="0">
                                      <a:latin typeface="Cambria Math" panose="02040503050406030204" pitchFamily="18" charset="0"/>
                                    </a:rPr>
                                  </m:ctrlPr>
                                </m:accPr>
                                <m:e>
                                  <m:r>
                                    <a:rPr kumimoji="1" lang="en-US" altLang="zh-CN" b="0" i="1" smtClean="0">
                                      <a:latin typeface="Cambria Math" panose="02040503050406030204" pitchFamily="18" charset="0"/>
                                    </a:rPr>
                                    <m:t>𝐶</m:t>
                                  </m:r>
                                </m:e>
                              </m:acc>
                            </m:e>
                            <m:sub>
                              <m:r>
                                <a:rPr kumimoji="1" lang="en-US" altLang="zh-CN" b="0" i="1" smtClean="0">
                                  <a:latin typeface="Cambria Math" panose="02040503050406030204" pitchFamily="18" charset="0"/>
                                </a:rPr>
                                <m:t>𝑖</m:t>
                              </m:r>
                            </m:sub>
                          </m:sSub>
                          <m:r>
                            <a:rPr kumimoji="1" lang="en-US" altLang="zh-CN" i="1">
                              <a:latin typeface="Cambria Math" panose="02040503050406030204" pitchFamily="18" charset="0"/>
                            </a:rPr>
                            <m:t>]</m:t>
                          </m:r>
                        </m:e>
                        <m:sub>
                          <m:r>
                            <a:rPr kumimoji="1" lang="en-US" altLang="zh-CN" i="1">
                              <a:latin typeface="Cambria Math" panose="02040503050406030204" pitchFamily="18" charset="0"/>
                            </a:rPr>
                            <m:t>𝑙</m:t>
                          </m:r>
                          <m:r>
                            <a:rPr kumimoji="1" lang="en-US" altLang="zh-CN" i="1">
                              <a:latin typeface="Cambria Math" panose="02040503050406030204" pitchFamily="18" charset="0"/>
                            </a:rPr>
                            <m:t>,</m:t>
                          </m:r>
                          <m:r>
                            <a:rPr kumimoji="1" lang="en-US" altLang="zh-CN" i="1">
                              <a:latin typeface="Cambria Math" panose="02040503050406030204" pitchFamily="18" charset="0"/>
                            </a:rPr>
                            <m:t>𝑘</m:t>
                          </m:r>
                        </m:sub>
                      </m:sSub>
                      <m:r>
                        <a:rPr kumimoji="1" lang="en-US" altLang="zh-CN" b="0" i="1" smtClean="0">
                          <a:latin typeface="Cambria Math" panose="02040503050406030204" pitchFamily="18" charset="0"/>
                        </a:rPr>
                        <m:t>=</m:t>
                      </m:r>
                      <m:nary>
                        <m:naryPr>
                          <m:chr m:val="∑"/>
                          <m:ctrlPr>
                            <a:rPr kumimoji="1" lang="en-US" altLang="zh-CN" b="0" i="1" smtClean="0">
                              <a:latin typeface="Cambria Math" panose="02040503050406030204" pitchFamily="18" charset="0"/>
                            </a:rPr>
                          </m:ctrlPr>
                        </m:naryPr>
                        <m:sub>
                          <m:r>
                            <m:rPr>
                              <m:brk m:alnAt="23"/>
                            </m:rPr>
                            <a:rPr kumimoji="1" lang="en-US" altLang="zh-CN" b="0" i="1" smtClean="0">
                              <a:latin typeface="Cambria Math" panose="02040503050406030204" pitchFamily="18" charset="0"/>
                            </a:rPr>
                            <m:t>𝑚</m:t>
                          </m:r>
                          <m:r>
                            <a:rPr kumimoji="1" lang="en-US" altLang="zh-CN" b="0" i="1" smtClean="0">
                              <a:latin typeface="Cambria Math" panose="02040503050406030204" pitchFamily="18" charset="0"/>
                            </a:rPr>
                            <m:t>=1</m:t>
                          </m:r>
                        </m:sub>
                        <m:sup>
                          <m:r>
                            <a:rPr kumimoji="1" lang="en-US" altLang="zh-CN" b="0" i="1" smtClean="0">
                              <a:latin typeface="Cambria Math" panose="02040503050406030204" pitchFamily="18" charset="0"/>
                            </a:rPr>
                            <m:t>𝑀</m:t>
                          </m:r>
                        </m:sup>
                        <m:e>
                          <m:r>
                            <a:rPr kumimoji="1" lang="en-US" altLang="zh-CN" b="0" i="1" smtClean="0">
                              <a:latin typeface="Cambria Math" panose="02040503050406030204" pitchFamily="18" charset="0"/>
                            </a:rPr>
                            <m:t>𝑝</m:t>
                          </m:r>
                          <m:d>
                            <m:dPr>
                              <m:ctrlPr>
                                <a:rPr kumimoji="1" lang="en-US" altLang="zh-CN" b="0" i="1" smtClean="0">
                                  <a:latin typeface="Cambria Math" panose="02040503050406030204" pitchFamily="18" charset="0"/>
                                </a:rPr>
                              </m:ctrlPr>
                            </m:dPr>
                            <m:e>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𝑑</m:t>
                                  </m:r>
                                </m:e>
                                <m:sub>
                                  <m:r>
                                    <a:rPr kumimoji="1" lang="en-US" altLang="zh-CN" b="0" i="1" smtClean="0">
                                      <a:latin typeface="Cambria Math" panose="02040503050406030204" pitchFamily="18" charset="0"/>
                                    </a:rPr>
                                    <m:t>𝑙</m:t>
                                  </m:r>
                                </m:sub>
                              </m:sSub>
                            </m:e>
                            <m:e>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ea typeface="Cambria Math" panose="02040503050406030204" pitchFamily="18" charset="0"/>
                                    </a:rPr>
                                    <m:t>𝜃</m:t>
                                  </m:r>
                                </m:e>
                                <m:sub>
                                  <m:r>
                                    <a:rPr kumimoji="1" lang="en-US" altLang="zh-CN" b="0" i="1" smtClean="0">
                                      <a:latin typeface="Cambria Math" panose="02040503050406030204" pitchFamily="18" charset="0"/>
                                    </a:rPr>
                                    <m:t>𝑘</m:t>
                                  </m:r>
                                </m:sub>
                              </m:sSub>
                              <m:r>
                                <a:rPr kumimoji="1" lang="en-US" altLang="zh-CN" b="0" i="1" smtClean="0">
                                  <a:latin typeface="Cambria Math" panose="02040503050406030204" pitchFamily="18" charset="0"/>
                                </a:rPr>
                                <m:t>=</m:t>
                              </m:r>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ea typeface="Cambria Math" panose="02040503050406030204" pitchFamily="18" charset="0"/>
                                    </a:rPr>
                                    <m:t>𝜔</m:t>
                                  </m:r>
                                </m:e>
                                <m:sub>
                                  <m:r>
                                    <a:rPr kumimoji="1" lang="en-US" altLang="zh-CN" b="0" i="1" smtClean="0">
                                      <a:latin typeface="Cambria Math" panose="02040503050406030204" pitchFamily="18" charset="0"/>
                                    </a:rPr>
                                    <m:t>𝑚</m:t>
                                  </m:r>
                                </m:sub>
                              </m:sSub>
                            </m:e>
                          </m:d>
                          <m:sSub>
                            <m:sSubPr>
                              <m:ctrlPr>
                                <a:rPr kumimoji="1" lang="en-US" altLang="zh-CN" b="0" i="1" smtClean="0">
                                  <a:latin typeface="Cambria Math" panose="02040503050406030204" pitchFamily="18" charset="0"/>
                                </a:rPr>
                              </m:ctrlPr>
                            </m:sSubPr>
                            <m:e>
                              <m:d>
                                <m:dPr>
                                  <m:begChr m:val="["/>
                                  <m:endChr m:val="]"/>
                                  <m:ctrlPr>
                                    <a:rPr kumimoji="1" lang="en-US" altLang="zh-CN" b="0" i="1" smtClean="0">
                                      <a:latin typeface="Cambria Math" panose="02040503050406030204" pitchFamily="18" charset="0"/>
                                    </a:rPr>
                                  </m:ctrlPr>
                                </m:dPr>
                                <m:e>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𝑥</m:t>
                                      </m:r>
                                    </m:e>
                                    <m:sub>
                                      <m:r>
                                        <a:rPr kumimoji="1" lang="en-US" altLang="zh-CN" b="0" i="1" smtClean="0">
                                          <a:latin typeface="Cambria Math" panose="02040503050406030204" pitchFamily="18" charset="0"/>
                                        </a:rPr>
                                        <m:t>𝑖</m:t>
                                      </m:r>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𝑘</m:t>
                                      </m:r>
                                    </m:sub>
                                  </m:sSub>
                                </m:e>
                              </m:d>
                            </m:e>
                            <m:sub>
                              <m:r>
                                <a:rPr kumimoji="1" lang="en-US" altLang="zh-CN" b="0" i="1" smtClean="0">
                                  <a:latin typeface="Cambria Math" panose="02040503050406030204" pitchFamily="18" charset="0"/>
                                </a:rPr>
                                <m:t>𝑚</m:t>
                              </m:r>
                            </m:sub>
                          </m:sSub>
                          <m:r>
                            <a:rPr kumimoji="1" lang="en-US" altLang="zh-CN" b="0" i="1" smtClean="0">
                              <a:latin typeface="Cambria Math" panose="02040503050406030204" pitchFamily="18" charset="0"/>
                            </a:rPr>
                            <m:t>,  </m:t>
                          </m:r>
                          <m:r>
                            <a:rPr kumimoji="1" lang="en-US" altLang="zh-CN" b="0" i="1" smtClean="0">
                              <a:latin typeface="Cambria Math" panose="02040503050406030204" pitchFamily="18" charset="0"/>
                            </a:rPr>
                            <m:t>𝑙</m:t>
                          </m:r>
                          <m:r>
                            <a:rPr kumimoji="1" lang="en-US" altLang="zh-CN" b="0" i="1" smtClean="0">
                              <a:latin typeface="Cambria Math" panose="02040503050406030204" pitchFamily="18" charset="0"/>
                            </a:rPr>
                            <m:t>=1,2,3</m:t>
                          </m:r>
                        </m:e>
                      </m:nary>
                    </m:oMath>
                  </m:oMathPara>
                </a14:m>
                <a:endParaRPr kumimoji="1" lang="zh-CN" altLang="en-US" dirty="0"/>
              </a:p>
            </p:txBody>
          </p:sp>
        </mc:Choice>
        <mc:Fallback xmlns="">
          <p:sp>
            <p:nvSpPr>
              <p:cNvPr id="5" name="文本框 4">
                <a:extLst>
                  <a:ext uri="{FF2B5EF4-FFF2-40B4-BE49-F238E27FC236}">
                    <a16:creationId xmlns:a16="http://schemas.microsoft.com/office/drawing/2014/main" id="{837893F2-D3AE-6F4B-B8FE-5CE2FE828E47}"/>
                  </a:ext>
                </a:extLst>
              </p:cNvPr>
              <p:cNvSpPr txBox="1">
                <a:spLocks noRot="1" noChangeAspect="1" noMove="1" noResize="1" noEditPoints="1" noAdjustHandles="1" noChangeArrowheads="1" noChangeShapeType="1" noTextEdit="1"/>
              </p:cNvSpPr>
              <p:nvPr/>
            </p:nvSpPr>
            <p:spPr>
              <a:xfrm>
                <a:off x="2830452" y="2142907"/>
                <a:ext cx="3600729" cy="584199"/>
              </a:xfrm>
              <a:prstGeom prst="rect">
                <a:avLst/>
              </a:prstGeom>
              <a:blipFill>
                <a:blip r:embed="rId5"/>
                <a:stretch>
                  <a:fillRect l="-1404" t="-119149" r="-702" b="-18510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A7FA2E9F-2D9C-E34C-91C0-71E5A7BFE05E}"/>
                  </a:ext>
                </a:extLst>
              </p:cNvPr>
              <p:cNvSpPr txBox="1"/>
              <p:nvPr/>
            </p:nvSpPr>
            <p:spPr>
              <a:xfrm>
                <a:off x="2344816" y="3712256"/>
                <a:ext cx="4572000" cy="6765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1" lang="en-US" altLang="zh-CN" i="1" smtClean="0">
                              <a:latin typeface="Cambria Math" panose="02040503050406030204" pitchFamily="18" charset="0"/>
                            </a:rPr>
                          </m:ctrlPr>
                        </m:sSubPr>
                        <m:e>
                          <m:r>
                            <a:rPr kumimoji="1" lang="en-US" altLang="zh-CN" i="1">
                              <a:latin typeface="Cambria Math" panose="02040503050406030204" pitchFamily="18" charset="0"/>
                            </a:rPr>
                            <m:t>[</m:t>
                          </m:r>
                          <m:sSub>
                            <m:sSubPr>
                              <m:ctrlPr>
                                <a:rPr kumimoji="1" lang="en-US" altLang="zh-CN" i="1">
                                  <a:latin typeface="Cambria Math" panose="02040503050406030204" pitchFamily="18" charset="0"/>
                                </a:rPr>
                              </m:ctrlPr>
                            </m:sSubPr>
                            <m:e>
                              <m:acc>
                                <m:accPr>
                                  <m:chr m:val="̅"/>
                                  <m:ctrlPr>
                                    <a:rPr kumimoji="1" lang="en-US" altLang="zh-CN" i="1" smtClean="0">
                                      <a:latin typeface="Cambria Math" panose="02040503050406030204" pitchFamily="18" charset="0"/>
                                    </a:rPr>
                                  </m:ctrlPr>
                                </m:accPr>
                                <m:e>
                                  <m:r>
                                    <a:rPr kumimoji="1" lang="en-US" altLang="zh-CN" b="0" i="1" smtClean="0">
                                      <a:latin typeface="Cambria Math" panose="02040503050406030204" pitchFamily="18" charset="0"/>
                                    </a:rPr>
                                    <m:t>𝐶</m:t>
                                  </m:r>
                                </m:e>
                              </m:acc>
                            </m:e>
                            <m:sub>
                              <m:r>
                                <a:rPr kumimoji="1" lang="en-US" altLang="zh-CN" b="0" i="1" smtClean="0">
                                  <a:latin typeface="Cambria Math" panose="02040503050406030204" pitchFamily="18" charset="0"/>
                                </a:rPr>
                                <m:t>𝑖</m:t>
                              </m:r>
                            </m:sub>
                          </m:sSub>
                          <m:r>
                            <a:rPr kumimoji="1" lang="en-US" altLang="zh-CN" i="1">
                              <a:latin typeface="Cambria Math" panose="02040503050406030204" pitchFamily="18" charset="0"/>
                            </a:rPr>
                            <m:t>]</m:t>
                          </m:r>
                        </m:e>
                        <m:sub>
                          <m:r>
                            <a:rPr kumimoji="1" lang="en-US" altLang="zh-CN" i="1">
                              <a:latin typeface="Cambria Math" panose="02040503050406030204" pitchFamily="18" charset="0"/>
                            </a:rPr>
                            <m:t>𝑙</m:t>
                          </m:r>
                          <m:r>
                            <a:rPr kumimoji="1" lang="en-US" altLang="zh-CN" i="1">
                              <a:latin typeface="Cambria Math" panose="02040503050406030204" pitchFamily="18" charset="0"/>
                            </a:rPr>
                            <m:t>,</m:t>
                          </m:r>
                          <m:r>
                            <a:rPr kumimoji="1" lang="en-US" altLang="zh-CN" i="1">
                              <a:latin typeface="Cambria Math" panose="02040503050406030204" pitchFamily="18" charset="0"/>
                            </a:rPr>
                            <m:t>𝑘</m:t>
                          </m:r>
                        </m:sub>
                      </m:sSub>
                      <m:r>
                        <a:rPr kumimoji="1" lang="en-US" altLang="zh-CN" b="0" i="1" smtClean="0">
                          <a:latin typeface="Cambria Math" panose="02040503050406030204" pitchFamily="18" charset="0"/>
                        </a:rPr>
                        <m:t>=</m:t>
                      </m:r>
                      <m:nary>
                        <m:naryPr>
                          <m:chr m:val="∑"/>
                          <m:ctrlPr>
                            <a:rPr kumimoji="1" lang="en-US" altLang="zh-CN" b="0" i="1" smtClean="0">
                              <a:latin typeface="Cambria Math" panose="02040503050406030204" pitchFamily="18" charset="0"/>
                            </a:rPr>
                          </m:ctrlPr>
                        </m:naryPr>
                        <m:sub>
                          <m:r>
                            <m:rPr>
                              <m:brk m:alnAt="23"/>
                            </m:rPr>
                            <a:rPr kumimoji="1" lang="en-US" altLang="zh-CN" b="0" i="1" smtClean="0">
                              <a:latin typeface="Cambria Math" panose="02040503050406030204" pitchFamily="18" charset="0"/>
                            </a:rPr>
                            <m:t>𝑚</m:t>
                          </m:r>
                          <m:r>
                            <a:rPr kumimoji="1" lang="en-US" altLang="zh-CN" b="0" i="1" smtClean="0">
                              <a:latin typeface="Cambria Math" panose="02040503050406030204" pitchFamily="18" charset="0"/>
                            </a:rPr>
                            <m:t>=1</m:t>
                          </m:r>
                        </m:sub>
                        <m:sup>
                          <m:r>
                            <a:rPr kumimoji="1" lang="en-US" altLang="zh-CN" b="0" i="1" smtClean="0">
                              <a:latin typeface="Cambria Math" panose="02040503050406030204" pitchFamily="18" charset="0"/>
                            </a:rPr>
                            <m:t>𝑀</m:t>
                          </m:r>
                        </m:sup>
                        <m:e>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ea typeface="Cambria Math" panose="02040503050406030204" pitchFamily="18" charset="0"/>
                                </a:rPr>
                                <m:t>𝜆</m:t>
                              </m:r>
                            </m:e>
                            <m:sub>
                              <m:r>
                                <a:rPr kumimoji="1" lang="en-US" altLang="zh-CN" b="0" i="1" smtClean="0">
                                  <a:latin typeface="Cambria Math" panose="02040503050406030204" pitchFamily="18" charset="0"/>
                                </a:rPr>
                                <m:t>𝑖</m:t>
                              </m:r>
                            </m:sub>
                          </m:sSub>
                          <m:r>
                            <a:rPr kumimoji="1" lang="en-US" altLang="zh-CN" b="0" i="1" smtClean="0">
                              <a:latin typeface="Cambria Math" panose="02040503050406030204" pitchFamily="18" charset="0"/>
                            </a:rPr>
                            <m:t>𝑝</m:t>
                          </m:r>
                          <m:d>
                            <m:dPr>
                              <m:ctrlPr>
                                <a:rPr kumimoji="1" lang="en-US" altLang="zh-CN" b="0" i="1" smtClean="0">
                                  <a:latin typeface="Cambria Math" panose="02040503050406030204" pitchFamily="18" charset="0"/>
                                </a:rPr>
                              </m:ctrlPr>
                            </m:dPr>
                            <m:e>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𝑑</m:t>
                                  </m:r>
                                </m:e>
                                <m:sub>
                                  <m:r>
                                    <a:rPr kumimoji="1" lang="en-US" altLang="zh-CN" b="0" i="1" smtClean="0">
                                      <a:latin typeface="Cambria Math" panose="02040503050406030204" pitchFamily="18" charset="0"/>
                                    </a:rPr>
                                    <m:t>𝑙</m:t>
                                  </m:r>
                                </m:sub>
                              </m:sSub>
                            </m:e>
                            <m:e>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ea typeface="Cambria Math" panose="02040503050406030204" pitchFamily="18" charset="0"/>
                                    </a:rPr>
                                    <m:t>𝜃</m:t>
                                  </m:r>
                                </m:e>
                                <m:sub>
                                  <m:r>
                                    <a:rPr kumimoji="1" lang="en-US" altLang="zh-CN" b="0" i="1" smtClean="0">
                                      <a:latin typeface="Cambria Math" panose="02040503050406030204" pitchFamily="18" charset="0"/>
                                    </a:rPr>
                                    <m:t>𝑘</m:t>
                                  </m:r>
                                </m:sub>
                              </m:sSub>
                              <m:r>
                                <a:rPr kumimoji="1" lang="en-US" altLang="zh-CN" b="0" i="1" smtClean="0">
                                  <a:latin typeface="Cambria Math" panose="02040503050406030204" pitchFamily="18" charset="0"/>
                                </a:rPr>
                                <m:t>=</m:t>
                              </m:r>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ea typeface="Cambria Math" panose="02040503050406030204" pitchFamily="18" charset="0"/>
                                    </a:rPr>
                                    <m:t>𝜔</m:t>
                                  </m:r>
                                </m:e>
                                <m:sub>
                                  <m:r>
                                    <a:rPr kumimoji="1" lang="en-US" altLang="zh-CN" b="0" i="1" smtClean="0">
                                      <a:latin typeface="Cambria Math" panose="02040503050406030204" pitchFamily="18" charset="0"/>
                                    </a:rPr>
                                    <m:t>𝑚</m:t>
                                  </m:r>
                                </m:sub>
                              </m:sSub>
                            </m:e>
                          </m:d>
                          <m:sSub>
                            <m:sSubPr>
                              <m:ctrlPr>
                                <a:rPr kumimoji="1" lang="en-US" altLang="zh-CN" b="0" i="1" smtClean="0">
                                  <a:latin typeface="Cambria Math" panose="02040503050406030204" pitchFamily="18" charset="0"/>
                                </a:rPr>
                              </m:ctrlPr>
                            </m:sSubPr>
                            <m:e>
                              <m:d>
                                <m:dPr>
                                  <m:begChr m:val="["/>
                                  <m:endChr m:val="]"/>
                                  <m:ctrlPr>
                                    <a:rPr kumimoji="1" lang="en-US" altLang="zh-CN" b="0" i="1" smtClean="0">
                                      <a:latin typeface="Cambria Math" panose="02040503050406030204" pitchFamily="18" charset="0"/>
                                    </a:rPr>
                                  </m:ctrlPr>
                                </m:dPr>
                                <m:e>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𝑥</m:t>
                                      </m:r>
                                    </m:e>
                                    <m:sub>
                                      <m:r>
                                        <a:rPr kumimoji="1" lang="en-US" altLang="zh-CN" b="0" i="1" smtClean="0">
                                          <a:latin typeface="Cambria Math" panose="02040503050406030204" pitchFamily="18" charset="0"/>
                                        </a:rPr>
                                        <m:t>𝑖</m:t>
                                      </m:r>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𝑘</m:t>
                                      </m:r>
                                    </m:sub>
                                  </m:sSub>
                                </m:e>
                              </m:d>
                            </m:e>
                            <m:sub>
                              <m:r>
                                <a:rPr kumimoji="1" lang="en-US" altLang="zh-CN" b="0" i="1" smtClean="0">
                                  <a:latin typeface="Cambria Math" panose="02040503050406030204" pitchFamily="18" charset="0"/>
                                </a:rPr>
                                <m:t>𝑚</m:t>
                              </m:r>
                            </m:sub>
                          </m:sSub>
                          <m:r>
                            <a:rPr kumimoji="1" lang="en-US" altLang="zh-CN" b="0" i="1" smtClean="0">
                              <a:latin typeface="Cambria Math" panose="02040503050406030204" pitchFamily="18" charset="0"/>
                            </a:rPr>
                            <m:t>,  </m:t>
                          </m:r>
                          <m:r>
                            <a:rPr kumimoji="1" lang="en-US" altLang="zh-CN" b="0" i="1" smtClean="0">
                              <a:latin typeface="Cambria Math" panose="02040503050406030204" pitchFamily="18" charset="0"/>
                            </a:rPr>
                            <m:t>𝑙</m:t>
                          </m:r>
                          <m:r>
                            <a:rPr kumimoji="1" lang="en-US" altLang="zh-CN" b="0" i="1" smtClean="0">
                              <a:latin typeface="Cambria Math" panose="02040503050406030204" pitchFamily="18" charset="0"/>
                              <a:ea typeface="Cambria Math" panose="02040503050406030204" pitchFamily="18" charset="0"/>
                            </a:rPr>
                            <m:t>≥4</m:t>
                          </m:r>
                        </m:e>
                      </m:nary>
                    </m:oMath>
                  </m:oMathPara>
                </a14:m>
                <a:endParaRPr kumimoji="1" lang="zh-CN" altLang="en-US" dirty="0"/>
              </a:p>
            </p:txBody>
          </p:sp>
        </mc:Choice>
        <mc:Fallback xmlns="">
          <p:sp>
            <p:nvSpPr>
              <p:cNvPr id="9" name="文本框 8">
                <a:extLst>
                  <a:ext uri="{FF2B5EF4-FFF2-40B4-BE49-F238E27FC236}">
                    <a16:creationId xmlns:a16="http://schemas.microsoft.com/office/drawing/2014/main" id="{A7FA2E9F-2D9C-E34C-91C0-71E5A7BFE05E}"/>
                  </a:ext>
                </a:extLst>
              </p:cNvPr>
              <p:cNvSpPr txBox="1">
                <a:spLocks noRot="1" noChangeAspect="1" noMove="1" noResize="1" noEditPoints="1" noAdjustHandles="1" noChangeArrowheads="1" noChangeShapeType="1" noTextEdit="1"/>
              </p:cNvSpPr>
              <p:nvPr/>
            </p:nvSpPr>
            <p:spPr>
              <a:xfrm>
                <a:off x="2344816" y="3712256"/>
                <a:ext cx="4572000" cy="676532"/>
              </a:xfrm>
              <a:prstGeom prst="rect">
                <a:avLst/>
              </a:prstGeom>
              <a:blipFill>
                <a:blip r:embed="rId6"/>
                <a:stretch>
                  <a:fillRect t="-98148" b="-15555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000494EB-3BE3-8D48-A3BC-791A461E9297}"/>
                  </a:ext>
                </a:extLst>
              </p:cNvPr>
              <p:cNvSpPr txBox="1"/>
              <p:nvPr/>
            </p:nvSpPr>
            <p:spPr>
              <a:xfrm>
                <a:off x="381028" y="1816675"/>
                <a:ext cx="5952783" cy="314510"/>
              </a:xfrm>
              <a:prstGeom prst="rect">
                <a:avLst/>
              </a:prstGeom>
              <a:noFill/>
            </p:spPr>
            <p:txBody>
              <a:bodyPr wrap="none" rtlCol="0">
                <a:spAutoFit/>
              </a:bodyPr>
              <a:lstStyle/>
              <a:p>
                <a:r>
                  <a:rPr kumimoji="1" lang="zh-CN" altLang="en-US" dirty="0"/>
                  <a:t>前面三行中，</a:t>
                </a:r>
                <a:r>
                  <a:rPr kumimoji="1" lang="en-US" altLang="zh-CN" dirty="0"/>
                  <a:t> </a:t>
                </a:r>
                <a14:m>
                  <m:oMath xmlns:m="http://schemas.openxmlformats.org/officeDocument/2006/math">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m:t>
                        </m:r>
                        <m:sSub>
                          <m:sSubPr>
                            <m:ctrlPr>
                              <a:rPr kumimoji="1" lang="en-US" altLang="zh-CN" i="1">
                                <a:latin typeface="Cambria Math" panose="02040503050406030204" pitchFamily="18" charset="0"/>
                              </a:rPr>
                            </m:ctrlPr>
                          </m:sSubPr>
                          <m:e>
                            <m:acc>
                              <m:accPr>
                                <m:chr m:val="̅"/>
                                <m:ctrlPr>
                                  <a:rPr kumimoji="1" lang="en-US" altLang="zh-CN" i="1">
                                    <a:latin typeface="Cambria Math" panose="02040503050406030204" pitchFamily="18" charset="0"/>
                                  </a:rPr>
                                </m:ctrlPr>
                              </m:accPr>
                              <m:e>
                                <m:r>
                                  <a:rPr kumimoji="1" lang="en-US" altLang="zh-CN" i="1">
                                    <a:latin typeface="Cambria Math" panose="02040503050406030204" pitchFamily="18" charset="0"/>
                                  </a:rPr>
                                  <m:t>𝐶</m:t>
                                </m:r>
                              </m:e>
                            </m:acc>
                          </m:e>
                          <m:sub>
                            <m:r>
                              <a:rPr kumimoji="1" lang="en-US" altLang="zh-CN" i="1">
                                <a:latin typeface="Cambria Math" panose="02040503050406030204" pitchFamily="18" charset="0"/>
                              </a:rPr>
                              <m:t>𝑖</m:t>
                            </m:r>
                          </m:sub>
                        </m:sSub>
                        <m:r>
                          <a:rPr kumimoji="1" lang="en-US" altLang="zh-CN" i="1">
                            <a:latin typeface="Cambria Math" panose="02040503050406030204" pitchFamily="18" charset="0"/>
                          </a:rPr>
                          <m:t>]</m:t>
                        </m:r>
                      </m:e>
                      <m:sub>
                        <m:r>
                          <a:rPr kumimoji="1" lang="en-US" altLang="zh-CN" i="1">
                            <a:latin typeface="Cambria Math" panose="02040503050406030204" pitchFamily="18" charset="0"/>
                          </a:rPr>
                          <m:t>𝑙</m:t>
                        </m:r>
                        <m:r>
                          <a:rPr kumimoji="1" lang="en-US" altLang="zh-CN" i="1">
                            <a:latin typeface="Cambria Math" panose="02040503050406030204" pitchFamily="18" charset="0"/>
                          </a:rPr>
                          <m:t>,</m:t>
                        </m:r>
                        <m:r>
                          <a:rPr kumimoji="1" lang="en-US" altLang="zh-CN" i="1">
                            <a:latin typeface="Cambria Math" panose="02040503050406030204" pitchFamily="18" charset="0"/>
                          </a:rPr>
                          <m:t>𝑘</m:t>
                        </m:r>
                      </m:sub>
                    </m:sSub>
                  </m:oMath>
                </a14:m>
                <a:r>
                  <a:rPr kumimoji="1" lang="zh-CN" altLang="en-US" dirty="0"/>
                  <a:t>可以看成是</a:t>
                </a:r>
                <a:r>
                  <a:rPr kumimoji="1" lang="en" altLang="zh-CN" dirty="0"/>
                  <a:t>Bernoulli</a:t>
                </a:r>
                <a:r>
                  <a:rPr kumimoji="1" lang="zh-CN" altLang="en" dirty="0"/>
                  <a:t>随机</a:t>
                </a:r>
                <a:r>
                  <a:rPr kumimoji="1" lang="zh-CN" altLang="en-US" dirty="0"/>
                  <a:t>变量，并可以用以下公式求得：</a:t>
                </a:r>
              </a:p>
            </p:txBody>
          </p:sp>
        </mc:Choice>
        <mc:Fallback xmlns="">
          <p:sp>
            <p:nvSpPr>
              <p:cNvPr id="7" name="文本框 6">
                <a:extLst>
                  <a:ext uri="{FF2B5EF4-FFF2-40B4-BE49-F238E27FC236}">
                    <a16:creationId xmlns:a16="http://schemas.microsoft.com/office/drawing/2014/main" id="{000494EB-3BE3-8D48-A3BC-791A461E9297}"/>
                  </a:ext>
                </a:extLst>
              </p:cNvPr>
              <p:cNvSpPr txBox="1">
                <a:spLocks noRot="1" noChangeAspect="1" noMove="1" noResize="1" noEditPoints="1" noAdjustHandles="1" noChangeArrowheads="1" noChangeShapeType="1" noTextEdit="1"/>
              </p:cNvSpPr>
              <p:nvPr/>
            </p:nvSpPr>
            <p:spPr>
              <a:xfrm>
                <a:off x="381028" y="1816675"/>
                <a:ext cx="5952783" cy="314510"/>
              </a:xfrm>
              <a:prstGeom prst="rect">
                <a:avLst/>
              </a:prstGeom>
              <a:blipFill>
                <a:blip r:embed="rId7"/>
                <a:stretch>
                  <a:fillRect l="-426" t="-4000" b="-16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01D9316F-A9FF-D043-A90E-7452EE547AB7}"/>
                  </a:ext>
                </a:extLst>
              </p:cNvPr>
              <p:cNvSpPr txBox="1"/>
              <p:nvPr/>
            </p:nvSpPr>
            <p:spPr>
              <a:xfrm>
                <a:off x="381028" y="3181292"/>
                <a:ext cx="6314486" cy="314510"/>
              </a:xfrm>
              <a:prstGeom prst="rect">
                <a:avLst/>
              </a:prstGeom>
              <a:noFill/>
            </p:spPr>
            <p:txBody>
              <a:bodyPr wrap="none" rtlCol="0">
                <a:spAutoFit/>
              </a:bodyPr>
              <a:lstStyle/>
              <a:p>
                <a:r>
                  <a:rPr kumimoji="1" lang="zh-CN" altLang="en-US" dirty="0"/>
                  <a:t>对于第三行以外的</a:t>
                </a:r>
                <a14:m>
                  <m:oMath xmlns:m="http://schemas.openxmlformats.org/officeDocument/2006/math">
                    <m:sSub>
                      <m:sSubPr>
                        <m:ctrlPr>
                          <a:rPr kumimoji="1" lang="en-US" altLang="zh-CN" i="1">
                            <a:latin typeface="Cambria Math" panose="02040503050406030204" pitchFamily="18" charset="0"/>
                          </a:rPr>
                        </m:ctrlPr>
                      </m:sSubPr>
                      <m:e>
                        <m:r>
                          <a:rPr kumimoji="1" lang="en-US" altLang="zh-CN" i="1">
                            <a:latin typeface="Cambria Math" panose="02040503050406030204" pitchFamily="18" charset="0"/>
                          </a:rPr>
                          <m:t>[</m:t>
                        </m:r>
                        <m:sSub>
                          <m:sSubPr>
                            <m:ctrlPr>
                              <a:rPr kumimoji="1" lang="en-US" altLang="zh-CN" i="1">
                                <a:latin typeface="Cambria Math" panose="02040503050406030204" pitchFamily="18" charset="0"/>
                              </a:rPr>
                            </m:ctrlPr>
                          </m:sSubPr>
                          <m:e>
                            <m:acc>
                              <m:accPr>
                                <m:chr m:val="̅"/>
                                <m:ctrlPr>
                                  <a:rPr kumimoji="1" lang="en-US" altLang="zh-CN" i="1">
                                    <a:latin typeface="Cambria Math" panose="02040503050406030204" pitchFamily="18" charset="0"/>
                                  </a:rPr>
                                </m:ctrlPr>
                              </m:accPr>
                              <m:e>
                                <m:r>
                                  <a:rPr kumimoji="1" lang="en-US" altLang="zh-CN" i="1">
                                    <a:latin typeface="Cambria Math" panose="02040503050406030204" pitchFamily="18" charset="0"/>
                                  </a:rPr>
                                  <m:t>𝐶</m:t>
                                </m:r>
                              </m:e>
                            </m:acc>
                          </m:e>
                          <m:sub>
                            <m:r>
                              <a:rPr kumimoji="1" lang="en-US" altLang="zh-CN" i="1">
                                <a:latin typeface="Cambria Math" panose="02040503050406030204" pitchFamily="18" charset="0"/>
                              </a:rPr>
                              <m:t>𝑖</m:t>
                            </m:r>
                          </m:sub>
                        </m:sSub>
                        <m:r>
                          <a:rPr kumimoji="1" lang="en-US" altLang="zh-CN" i="1">
                            <a:latin typeface="Cambria Math" panose="02040503050406030204" pitchFamily="18" charset="0"/>
                          </a:rPr>
                          <m:t>]</m:t>
                        </m:r>
                      </m:e>
                      <m:sub>
                        <m:r>
                          <a:rPr kumimoji="1" lang="en-US" altLang="zh-CN" i="1">
                            <a:latin typeface="Cambria Math" panose="02040503050406030204" pitchFamily="18" charset="0"/>
                          </a:rPr>
                          <m:t>𝑙</m:t>
                        </m:r>
                        <m:r>
                          <a:rPr kumimoji="1" lang="en-US" altLang="zh-CN" i="1">
                            <a:latin typeface="Cambria Math" panose="02040503050406030204" pitchFamily="18" charset="0"/>
                          </a:rPr>
                          <m:t>,</m:t>
                        </m:r>
                        <m:r>
                          <a:rPr kumimoji="1" lang="en-US" altLang="zh-CN" i="1">
                            <a:latin typeface="Cambria Math" panose="02040503050406030204" pitchFamily="18" charset="0"/>
                          </a:rPr>
                          <m:t>𝑘</m:t>
                        </m:r>
                      </m:sub>
                    </m:sSub>
                  </m:oMath>
                </a14:m>
                <a:r>
                  <a:rPr kumimoji="1" lang="zh-CN" altLang="en-US" dirty="0"/>
                  <a:t>可以看成是</a:t>
                </a:r>
                <a:r>
                  <a:rPr kumimoji="1" lang="en" altLang="zh-CN" dirty="0"/>
                  <a:t>Poisson</a:t>
                </a:r>
                <a:r>
                  <a:rPr kumimoji="1" lang="zh-CN" altLang="en-US" dirty="0"/>
                  <a:t>随机变量，同时可以用以下公式表示：</a:t>
                </a:r>
              </a:p>
            </p:txBody>
          </p:sp>
        </mc:Choice>
        <mc:Fallback xmlns="">
          <p:sp>
            <p:nvSpPr>
              <p:cNvPr id="8" name="文本框 7">
                <a:extLst>
                  <a:ext uri="{FF2B5EF4-FFF2-40B4-BE49-F238E27FC236}">
                    <a16:creationId xmlns:a16="http://schemas.microsoft.com/office/drawing/2014/main" id="{01D9316F-A9FF-D043-A90E-7452EE547AB7}"/>
                  </a:ext>
                </a:extLst>
              </p:cNvPr>
              <p:cNvSpPr txBox="1">
                <a:spLocks noRot="1" noChangeAspect="1" noMove="1" noResize="1" noEditPoints="1" noAdjustHandles="1" noChangeArrowheads="1" noChangeShapeType="1" noTextEdit="1"/>
              </p:cNvSpPr>
              <p:nvPr/>
            </p:nvSpPr>
            <p:spPr>
              <a:xfrm>
                <a:off x="381028" y="3181292"/>
                <a:ext cx="6314486" cy="314510"/>
              </a:xfrm>
              <a:prstGeom prst="rect">
                <a:avLst/>
              </a:prstGeom>
              <a:blipFill>
                <a:blip r:embed="rId8"/>
                <a:stretch>
                  <a:fillRect l="-402" b="-1538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5380543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图片占位符 3">
            <a:extLst>
              <a:ext uri="{FF2B5EF4-FFF2-40B4-BE49-F238E27FC236}">
                <a16:creationId xmlns:a16="http://schemas.microsoft.com/office/drawing/2014/main" id="{61951251-69BD-499A-B459-DC1D1DC9CE9D}"/>
              </a:ext>
            </a:extLst>
          </p:cNvPr>
          <p:cNvPicPr>
            <a:picLocks noGrp="1" noChangeAspect="1"/>
          </p:cNvPicPr>
          <p:nvPr>
            <p:ph type="pic" sz="quarter" idx="17"/>
          </p:nvPr>
        </p:nvPicPr>
        <p:blipFill>
          <a:blip r:embed="rId3"/>
          <a:srcRect t="6597" b="6597"/>
          <a:stretch>
            <a:fillRect/>
          </a:stretch>
        </p:blipFill>
        <p:spPr>
          <a:xfrm>
            <a:off x="0" y="0"/>
            <a:ext cx="9144000" cy="591266"/>
          </a:xfrm>
          <a:prstGeom prst="rect">
            <a:avLst/>
          </a:prstGeom>
        </p:spPr>
      </p:pic>
      <p:sp>
        <p:nvSpPr>
          <p:cNvPr id="33" name="文本框 32">
            <a:extLst>
              <a:ext uri="{FF2B5EF4-FFF2-40B4-BE49-F238E27FC236}">
                <a16:creationId xmlns:a16="http://schemas.microsoft.com/office/drawing/2014/main" id="{BF51749D-0339-4918-9809-730D2F7B7D8B}"/>
              </a:ext>
            </a:extLst>
          </p:cNvPr>
          <p:cNvSpPr txBox="1"/>
          <p:nvPr/>
        </p:nvSpPr>
        <p:spPr>
          <a:xfrm>
            <a:off x="202842" y="95578"/>
            <a:ext cx="4482623" cy="461665"/>
          </a:xfrm>
          <a:prstGeom prst="rect">
            <a:avLst/>
          </a:prstGeom>
          <a:noFill/>
        </p:spPr>
        <p:txBody>
          <a:bodyPr wrap="square" rtlCol="0">
            <a:spAutoFit/>
          </a:bodyPr>
          <a:lstStyle/>
          <a:p>
            <a:r>
              <a:rPr lang="zh-CN" altLang="en-US" sz="2400" dirty="0">
                <a:solidFill>
                  <a:schemeClr val="bg1"/>
                </a:solidFill>
              </a:rPr>
              <a:t>基于态度行为的意见挖掘</a:t>
            </a:r>
          </a:p>
        </p:txBody>
      </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31EFF81C-12C7-3745-B48A-F4C7407EF6B7}"/>
                  </a:ext>
                </a:extLst>
              </p:cNvPr>
              <p:cNvSpPr txBox="1"/>
              <p:nvPr/>
            </p:nvSpPr>
            <p:spPr>
              <a:xfrm>
                <a:off x="684055" y="1123805"/>
                <a:ext cx="4942892" cy="300595"/>
              </a:xfrm>
              <a:prstGeom prst="rect">
                <a:avLst/>
              </a:prstGeom>
              <a:noFill/>
            </p:spPr>
            <p:txBody>
              <a:bodyPr wrap="none" rtlCol="0">
                <a:spAutoFit/>
              </a:bodyPr>
              <a:lstStyle/>
              <a:p>
                <a:r>
                  <a:rPr kumimoji="1" lang="zh-CN" altLang="en-US" dirty="0"/>
                  <a:t>利用该公式，我们可以从</a:t>
                </a:r>
                <a14:m>
                  <m:oMath xmlns:m="http://schemas.openxmlformats.org/officeDocument/2006/math">
                    <m:sSub>
                      <m:sSubPr>
                        <m:ctrlPr>
                          <a:rPr kumimoji="1" lang="en-US" altLang="zh-CN" i="1">
                            <a:latin typeface="Cambria Math" panose="02040503050406030204" pitchFamily="18" charset="0"/>
                          </a:rPr>
                        </m:ctrlPr>
                      </m:sSubPr>
                      <m:e>
                        <m:acc>
                          <m:accPr>
                            <m:chr m:val="̅"/>
                            <m:ctrlPr>
                              <a:rPr kumimoji="1" lang="en-US" altLang="zh-CN" i="1">
                                <a:latin typeface="Cambria Math" panose="02040503050406030204" pitchFamily="18" charset="0"/>
                              </a:rPr>
                            </m:ctrlPr>
                          </m:accPr>
                          <m:e>
                            <m:r>
                              <a:rPr kumimoji="1" lang="en-US" altLang="zh-CN" i="1">
                                <a:latin typeface="Cambria Math" panose="02040503050406030204" pitchFamily="18" charset="0"/>
                              </a:rPr>
                              <m:t>𝐶</m:t>
                            </m:r>
                          </m:e>
                        </m:acc>
                      </m:e>
                      <m:sub>
                        <m:r>
                          <a:rPr kumimoji="1" lang="en-US" altLang="zh-CN" i="1">
                            <a:latin typeface="Cambria Math" panose="02040503050406030204" pitchFamily="18" charset="0"/>
                          </a:rPr>
                          <m:t>𝑖</m:t>
                        </m:r>
                      </m:sub>
                    </m:sSub>
                  </m:oMath>
                </a14:m>
                <a:r>
                  <a:rPr kumimoji="1" lang="zh-CN" altLang="en-US" dirty="0"/>
                  <a:t>矩阵中，学习出用户意见矩阵</a:t>
                </a:r>
                <a14:m>
                  <m:oMath xmlns:m="http://schemas.openxmlformats.org/officeDocument/2006/math">
                    <m:sSub>
                      <m:sSubPr>
                        <m:ctrlPr>
                          <a:rPr kumimoji="1" lang="en-US" altLang="zh-CN" i="1" smtClean="0">
                            <a:latin typeface="Cambria Math" panose="02040503050406030204" pitchFamily="18" charset="0"/>
                          </a:rPr>
                        </m:ctrlPr>
                      </m:sSubPr>
                      <m:e>
                        <m:r>
                          <m:rPr>
                            <m:sty m:val="p"/>
                          </m:rPr>
                          <a:rPr kumimoji="1" lang="en-US" altLang="zh-CN" i="1">
                            <a:latin typeface="Cambria Math" panose="02040503050406030204" pitchFamily="18" charset="0"/>
                          </a:rPr>
                          <m:t>X</m:t>
                        </m:r>
                      </m:e>
                      <m:sub>
                        <m:r>
                          <a:rPr kumimoji="1" lang="en-US" altLang="zh-CN" b="0" i="1" smtClean="0">
                            <a:latin typeface="Cambria Math" panose="02040503050406030204" pitchFamily="18" charset="0"/>
                          </a:rPr>
                          <m:t>𝑖</m:t>
                        </m:r>
                      </m:sub>
                    </m:sSub>
                  </m:oMath>
                </a14:m>
                <a:r>
                  <a:rPr kumimoji="1" lang="zh-CN" altLang="en-US" dirty="0"/>
                  <a:t>：</a:t>
                </a:r>
              </a:p>
            </p:txBody>
          </p:sp>
        </mc:Choice>
        <mc:Fallback xmlns="">
          <p:sp>
            <p:nvSpPr>
              <p:cNvPr id="6" name="文本框 5">
                <a:extLst>
                  <a:ext uri="{FF2B5EF4-FFF2-40B4-BE49-F238E27FC236}">
                    <a16:creationId xmlns:a16="http://schemas.microsoft.com/office/drawing/2014/main" id="{31EFF81C-12C7-3745-B48A-F4C7407EF6B7}"/>
                  </a:ext>
                </a:extLst>
              </p:cNvPr>
              <p:cNvSpPr txBox="1">
                <a:spLocks noRot="1" noChangeAspect="1" noMove="1" noResize="1" noEditPoints="1" noAdjustHandles="1" noChangeArrowheads="1" noChangeShapeType="1" noTextEdit="1"/>
              </p:cNvSpPr>
              <p:nvPr/>
            </p:nvSpPr>
            <p:spPr>
              <a:xfrm>
                <a:off x="684055" y="1123805"/>
                <a:ext cx="4942892" cy="300595"/>
              </a:xfrm>
              <a:prstGeom prst="rect">
                <a:avLst/>
              </a:prstGeom>
              <a:blipFill>
                <a:blip r:embed="rId6"/>
                <a:stretch>
                  <a:fillRect l="-256" t="-4000" b="-16000"/>
                </a:stretch>
              </a:blipFill>
            </p:spPr>
            <p:txBody>
              <a:bodyPr/>
              <a:lstStyle/>
              <a:p>
                <a:r>
                  <a:rPr lang="zh-CN" altLang="en-US">
                    <a:noFill/>
                  </a:rPr>
                  <a:t> </a:t>
                </a:r>
              </a:p>
            </p:txBody>
          </p:sp>
        </mc:Fallback>
      </mc:AlternateContent>
      <p:sp>
        <p:nvSpPr>
          <p:cNvPr id="9" name="文本框 8">
            <a:extLst>
              <a:ext uri="{FF2B5EF4-FFF2-40B4-BE49-F238E27FC236}">
                <a16:creationId xmlns:a16="http://schemas.microsoft.com/office/drawing/2014/main" id="{B92E3B01-1CEC-5D4B-B5B1-2BD48E502382}"/>
              </a:ext>
            </a:extLst>
          </p:cNvPr>
          <p:cNvSpPr txBox="1"/>
          <p:nvPr/>
        </p:nvSpPr>
        <p:spPr>
          <a:xfrm>
            <a:off x="676239" y="2783255"/>
            <a:ext cx="4859022" cy="300082"/>
          </a:xfrm>
          <a:prstGeom prst="rect">
            <a:avLst/>
          </a:prstGeom>
          <a:noFill/>
        </p:spPr>
        <p:txBody>
          <a:bodyPr wrap="none" rtlCol="0">
            <a:spAutoFit/>
          </a:bodyPr>
          <a:lstStyle/>
          <a:p>
            <a:r>
              <a:rPr kumimoji="1" lang="zh-CN" altLang="en-US" dirty="0"/>
              <a:t>要求出意见矩阵，可以转换成一个非凸优化问题，表示如下：</a:t>
            </a:r>
          </a:p>
        </p:txBody>
      </p:sp>
      <p:pic>
        <p:nvPicPr>
          <p:cNvPr id="12" name="图形 11">
            <a:extLst>
              <a:ext uri="{FF2B5EF4-FFF2-40B4-BE49-F238E27FC236}">
                <a16:creationId xmlns:a16="http://schemas.microsoft.com/office/drawing/2014/main" id="{5EED81CB-6C97-194C-A67D-7FC91CF7078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400300" y="3295795"/>
            <a:ext cx="4962822" cy="1654274"/>
          </a:xfrm>
          <a:prstGeom prst="rect">
            <a:avLst/>
          </a:prstGeom>
        </p:spPr>
      </p:pic>
      <p:pic>
        <p:nvPicPr>
          <p:cNvPr id="3" name="图形 2">
            <a:extLst>
              <a:ext uri="{FF2B5EF4-FFF2-40B4-BE49-F238E27FC236}">
                <a16:creationId xmlns:a16="http://schemas.microsoft.com/office/drawing/2014/main" id="{51B0B195-0E92-DD4B-A484-18BEECBD21D4}"/>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352800" y="1771625"/>
            <a:ext cx="2438399" cy="554182"/>
          </a:xfrm>
          <a:prstGeom prst="rect">
            <a:avLst/>
          </a:prstGeom>
        </p:spPr>
      </p:pic>
    </p:spTree>
    <p:extLst>
      <p:ext uri="{BB962C8B-B14F-4D97-AF65-F5344CB8AC3E}">
        <p14:creationId xmlns:p14="http://schemas.microsoft.com/office/powerpoint/2010/main" val="9860225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图片占位符 3">
            <a:extLst>
              <a:ext uri="{FF2B5EF4-FFF2-40B4-BE49-F238E27FC236}">
                <a16:creationId xmlns:a16="http://schemas.microsoft.com/office/drawing/2014/main" id="{61951251-69BD-499A-B459-DC1D1DC9CE9D}"/>
              </a:ext>
            </a:extLst>
          </p:cNvPr>
          <p:cNvPicPr>
            <a:picLocks noGrp="1" noChangeAspect="1"/>
          </p:cNvPicPr>
          <p:nvPr>
            <p:ph type="pic" sz="quarter" idx="17"/>
          </p:nvPr>
        </p:nvPicPr>
        <p:blipFill>
          <a:blip r:embed="rId3"/>
          <a:srcRect t="6597" b="6597"/>
          <a:stretch>
            <a:fillRect/>
          </a:stretch>
        </p:blipFill>
        <p:spPr>
          <a:xfrm>
            <a:off x="0" y="0"/>
            <a:ext cx="9144000" cy="591266"/>
          </a:xfrm>
          <a:prstGeom prst="rect">
            <a:avLst/>
          </a:prstGeom>
        </p:spPr>
      </p:pic>
      <p:sp>
        <p:nvSpPr>
          <p:cNvPr id="33" name="文本框 32">
            <a:extLst>
              <a:ext uri="{FF2B5EF4-FFF2-40B4-BE49-F238E27FC236}">
                <a16:creationId xmlns:a16="http://schemas.microsoft.com/office/drawing/2014/main" id="{BF51749D-0339-4918-9809-730D2F7B7D8B}"/>
              </a:ext>
            </a:extLst>
          </p:cNvPr>
          <p:cNvSpPr txBox="1"/>
          <p:nvPr/>
        </p:nvSpPr>
        <p:spPr>
          <a:xfrm>
            <a:off x="202842" y="95578"/>
            <a:ext cx="4482623" cy="461665"/>
          </a:xfrm>
          <a:prstGeom prst="rect">
            <a:avLst/>
          </a:prstGeom>
          <a:noFill/>
        </p:spPr>
        <p:txBody>
          <a:bodyPr wrap="square" rtlCol="0">
            <a:spAutoFit/>
          </a:bodyPr>
          <a:lstStyle/>
          <a:p>
            <a:r>
              <a:rPr lang="zh-CN" altLang="en-US" sz="2400" dirty="0">
                <a:solidFill>
                  <a:schemeClr val="bg1"/>
                </a:solidFill>
              </a:rPr>
              <a:t>基于态度行为的意见挖掘</a:t>
            </a:r>
          </a:p>
        </p:txBody>
      </p:sp>
      <p:sp>
        <p:nvSpPr>
          <p:cNvPr id="2" name="文本框 1">
            <a:extLst>
              <a:ext uri="{FF2B5EF4-FFF2-40B4-BE49-F238E27FC236}">
                <a16:creationId xmlns:a16="http://schemas.microsoft.com/office/drawing/2014/main" id="{856F4273-E9C2-C24F-B131-DB928DF9A116}"/>
              </a:ext>
            </a:extLst>
          </p:cNvPr>
          <p:cNvSpPr txBox="1"/>
          <p:nvPr/>
        </p:nvSpPr>
        <p:spPr>
          <a:xfrm>
            <a:off x="1010582" y="1019907"/>
            <a:ext cx="7349765" cy="507831"/>
          </a:xfrm>
          <a:prstGeom prst="rect">
            <a:avLst/>
          </a:prstGeom>
          <a:noFill/>
        </p:spPr>
        <p:txBody>
          <a:bodyPr wrap="square" rtlCol="0">
            <a:spAutoFit/>
          </a:bodyPr>
          <a:lstStyle/>
          <a:p>
            <a:r>
              <a:rPr kumimoji="1" lang="zh-CN" altLang="en-US" dirty="0"/>
              <a:t>该非凸优化问题可以利用算法</a:t>
            </a:r>
            <a:r>
              <a:rPr kumimoji="1" lang="en" altLang="zh-CN" dirty="0"/>
              <a:t>block coordinate descent</a:t>
            </a:r>
            <a:r>
              <a:rPr kumimoji="1" lang="en-US" altLang="zh-CN" dirty="0"/>
              <a:t>(BCD)</a:t>
            </a:r>
            <a:r>
              <a:rPr kumimoji="1" lang="zh-CN" altLang="en-US" dirty="0"/>
              <a:t>求解，最后求的用户的意见分布矩阵。算法流程如下：</a:t>
            </a:r>
          </a:p>
        </p:txBody>
      </p:sp>
      <p:pic>
        <p:nvPicPr>
          <p:cNvPr id="3" name="图片 2">
            <a:extLst>
              <a:ext uri="{FF2B5EF4-FFF2-40B4-BE49-F238E27FC236}">
                <a16:creationId xmlns:a16="http://schemas.microsoft.com/office/drawing/2014/main" id="{8426CE15-1A4D-6941-961C-2ABE614CAD85}"/>
              </a:ext>
            </a:extLst>
          </p:cNvPr>
          <p:cNvPicPr>
            <a:picLocks noChangeAspect="1"/>
          </p:cNvPicPr>
          <p:nvPr/>
        </p:nvPicPr>
        <p:blipFill>
          <a:blip r:embed="rId4"/>
          <a:stretch>
            <a:fillRect/>
          </a:stretch>
        </p:blipFill>
        <p:spPr>
          <a:xfrm>
            <a:off x="2566273" y="1810720"/>
            <a:ext cx="3555322" cy="2146121"/>
          </a:xfrm>
          <a:prstGeom prst="rect">
            <a:avLst/>
          </a:prstGeom>
        </p:spPr>
      </p:pic>
    </p:spTree>
    <p:extLst>
      <p:ext uri="{BB962C8B-B14F-4D97-AF65-F5344CB8AC3E}">
        <p14:creationId xmlns:p14="http://schemas.microsoft.com/office/powerpoint/2010/main" val="34840517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图片占位符 3">
            <a:extLst>
              <a:ext uri="{FF2B5EF4-FFF2-40B4-BE49-F238E27FC236}">
                <a16:creationId xmlns:a16="http://schemas.microsoft.com/office/drawing/2014/main" id="{61951251-69BD-499A-B459-DC1D1DC9CE9D}"/>
              </a:ext>
            </a:extLst>
          </p:cNvPr>
          <p:cNvPicPr>
            <a:picLocks noGrp="1" noChangeAspect="1"/>
          </p:cNvPicPr>
          <p:nvPr>
            <p:ph type="pic" sz="quarter" idx="17"/>
          </p:nvPr>
        </p:nvPicPr>
        <p:blipFill>
          <a:blip r:embed="rId3"/>
          <a:srcRect t="6597" b="6597"/>
          <a:stretch>
            <a:fillRect/>
          </a:stretch>
        </p:blipFill>
        <p:spPr>
          <a:xfrm>
            <a:off x="0" y="0"/>
            <a:ext cx="9144000" cy="591266"/>
          </a:xfrm>
          <a:prstGeom prst="rect">
            <a:avLst/>
          </a:prstGeom>
        </p:spPr>
      </p:pic>
      <p:sp>
        <p:nvSpPr>
          <p:cNvPr id="33" name="文本框 32">
            <a:extLst>
              <a:ext uri="{FF2B5EF4-FFF2-40B4-BE49-F238E27FC236}">
                <a16:creationId xmlns:a16="http://schemas.microsoft.com/office/drawing/2014/main" id="{BF51749D-0339-4918-9809-730D2F7B7D8B}"/>
              </a:ext>
            </a:extLst>
          </p:cNvPr>
          <p:cNvSpPr txBox="1"/>
          <p:nvPr/>
        </p:nvSpPr>
        <p:spPr>
          <a:xfrm>
            <a:off x="202842" y="95578"/>
            <a:ext cx="4482623" cy="461665"/>
          </a:xfrm>
          <a:prstGeom prst="rect">
            <a:avLst/>
          </a:prstGeom>
          <a:noFill/>
        </p:spPr>
        <p:txBody>
          <a:bodyPr wrap="square" rtlCol="0">
            <a:spAutoFit/>
          </a:bodyPr>
          <a:lstStyle/>
          <a:p>
            <a:r>
              <a:rPr lang="zh-CN" altLang="en-US" sz="2400" dirty="0">
                <a:solidFill>
                  <a:schemeClr val="bg1"/>
                </a:solidFill>
              </a:rPr>
              <a:t>基于主题分析的意见挖掘</a:t>
            </a:r>
          </a:p>
        </p:txBody>
      </p:sp>
      <p:sp>
        <p:nvSpPr>
          <p:cNvPr id="38" name="文本框 37">
            <a:extLst>
              <a:ext uri="{FF2B5EF4-FFF2-40B4-BE49-F238E27FC236}">
                <a16:creationId xmlns:a16="http://schemas.microsoft.com/office/drawing/2014/main" id="{FE14B034-0601-4799-AE56-1CCFE1AFDB8C}"/>
              </a:ext>
            </a:extLst>
          </p:cNvPr>
          <p:cNvSpPr txBox="1"/>
          <p:nvPr/>
        </p:nvSpPr>
        <p:spPr>
          <a:xfrm>
            <a:off x="463993" y="923011"/>
            <a:ext cx="8232331" cy="1321452"/>
          </a:xfrm>
          <a:prstGeom prst="rect">
            <a:avLst/>
          </a:prstGeom>
          <a:noFill/>
        </p:spPr>
        <p:txBody>
          <a:bodyPr wrap="square" rtlCol="0">
            <a:spAutoFit/>
          </a:bodyPr>
          <a:lstStyle/>
          <a:p>
            <a:pPr>
              <a:lnSpc>
                <a:spcPct val="200000"/>
              </a:lnSpc>
            </a:pPr>
            <a:r>
              <a:rPr lang="zh-CN" altLang="en-US" b="1" dirty="0">
                <a:latin typeface="+mn-ea"/>
                <a:sym typeface="黑体" panose="02010609060101010101" pitchFamily="49" charset="-122"/>
              </a:rPr>
              <a:t>以</a:t>
            </a:r>
            <a:r>
              <a:rPr lang="en-US" altLang="zh-CN" b="1" dirty="0">
                <a:latin typeface="+mn-ea"/>
                <a:sym typeface="黑体" panose="02010609060101010101" pitchFamily="49" charset="-122"/>
              </a:rPr>
              <a:t>LDA</a:t>
            </a:r>
            <a:r>
              <a:rPr lang="zh-CN" altLang="en-US" b="1" dirty="0">
                <a:latin typeface="+mn-ea"/>
                <a:sym typeface="黑体" panose="02010609060101010101" pitchFamily="49" charset="-122"/>
              </a:rPr>
              <a:t>模型为例</a:t>
            </a:r>
            <a:r>
              <a:rPr lang="zh-CN" altLang="en-US" dirty="0">
                <a:latin typeface="+mn-ea"/>
                <a:sym typeface="黑体" panose="02010609060101010101" pitchFamily="49" charset="-122"/>
              </a:rPr>
              <a:t>：</a:t>
            </a:r>
            <a:r>
              <a:rPr lang="zh-CN" altLang="zh-CN" sz="1400" dirty="0"/>
              <a:t>它将每位用户看作是一篇文档，每篇文档有着自己</a:t>
            </a:r>
            <a:r>
              <a:rPr lang="zh-CN" altLang="en-US" sz="1400" dirty="0"/>
              <a:t>特定</a:t>
            </a:r>
            <a:r>
              <a:rPr lang="zh-CN" altLang="zh-CN" sz="1400" dirty="0"/>
              <a:t>的主题占比</a:t>
            </a:r>
            <a:r>
              <a:rPr lang="zh-CN" altLang="en-US" sz="1400" dirty="0"/>
              <a:t>，</a:t>
            </a:r>
            <a:r>
              <a:rPr lang="zh-CN" altLang="zh-CN" sz="1400" dirty="0"/>
              <a:t>而对于每个主题来说，不同的词语出现的概率也</a:t>
            </a:r>
            <a:r>
              <a:rPr lang="zh-CN" altLang="en-US" sz="1400" dirty="0"/>
              <a:t>不</a:t>
            </a:r>
            <a:r>
              <a:rPr lang="zh-CN" altLang="zh-CN" sz="1400" dirty="0"/>
              <a:t>一样。因此可以看作</a:t>
            </a:r>
            <a:r>
              <a:rPr lang="zh-CN" altLang="en-US" sz="1400" dirty="0"/>
              <a:t>右图</a:t>
            </a:r>
            <a:r>
              <a:rPr lang="zh-CN" altLang="zh-CN" sz="1400" dirty="0"/>
              <a:t>这样的带权重</a:t>
            </a:r>
            <a:r>
              <a:rPr lang="zh-CN" altLang="en-US" sz="1400" dirty="0"/>
              <a:t>从用户到主题再到词语的</a:t>
            </a:r>
            <a:r>
              <a:rPr lang="zh-CN" altLang="zh-CN" sz="1400" dirty="0"/>
              <a:t>网络结构</a:t>
            </a:r>
            <a:endParaRPr lang="en-US" altLang="zh-CN" dirty="0">
              <a:latin typeface="+mn-ea"/>
              <a:sym typeface="黑体" panose="02010609060101010101" pitchFamily="49" charset="-122"/>
            </a:endParaRPr>
          </a:p>
        </p:txBody>
      </p:sp>
      <p:sp>
        <p:nvSpPr>
          <p:cNvPr id="65" name="右箭头 64"/>
          <p:cNvSpPr/>
          <p:nvPr/>
        </p:nvSpPr>
        <p:spPr>
          <a:xfrm>
            <a:off x="4308803" y="3171008"/>
            <a:ext cx="456995" cy="307372"/>
          </a:xfrm>
          <a:prstGeom prst="rightArrow">
            <a:avLst/>
          </a:prstGeom>
        </p:spPr>
        <p:style>
          <a:lnRef idx="2">
            <a:schemeClr val="accent1"/>
          </a:lnRef>
          <a:fillRef idx="1">
            <a:schemeClr val="lt1"/>
          </a:fillRef>
          <a:effectRef idx="0">
            <a:schemeClr val="accent1"/>
          </a:effectRef>
          <a:fontRef idx="minor">
            <a:schemeClr val="dk1"/>
          </a:fontRef>
        </p:style>
        <p:txBody>
          <a:bodyPr wrap="square" anchor="ctr">
            <a:spAutoFit/>
          </a:bodyPr>
          <a:lstStyle/>
          <a:p>
            <a:pPr algn="ctr">
              <a:defRPr/>
            </a:pPr>
            <a:endParaRPr lang="zh-CN" altLang="en-US" dirty="0">
              <a:solidFill>
                <a:schemeClr val="bg1"/>
              </a:solidFill>
            </a:endParaRPr>
          </a:p>
        </p:txBody>
      </p:sp>
      <p:grpSp>
        <p:nvGrpSpPr>
          <p:cNvPr id="135" name="组合 134"/>
          <p:cNvGrpSpPr/>
          <p:nvPr/>
        </p:nvGrpSpPr>
        <p:grpSpPr>
          <a:xfrm>
            <a:off x="504441" y="2399281"/>
            <a:ext cx="3696997" cy="1947597"/>
            <a:chOff x="202842" y="2708110"/>
            <a:chExt cx="3696997" cy="1947597"/>
          </a:xfrm>
        </p:grpSpPr>
        <p:grpSp>
          <p:nvGrpSpPr>
            <p:cNvPr id="5" name="组合 1"/>
            <p:cNvGrpSpPr>
              <a:grpSpLocks/>
            </p:cNvGrpSpPr>
            <p:nvPr/>
          </p:nvGrpSpPr>
          <p:grpSpPr bwMode="auto">
            <a:xfrm>
              <a:off x="749190" y="2980405"/>
              <a:ext cx="3056143" cy="1508890"/>
              <a:chOff x="2576516" y="1782949"/>
              <a:chExt cx="6684264" cy="2958259"/>
            </a:xfrm>
          </p:grpSpPr>
          <p:sp>
            <p:nvSpPr>
              <p:cNvPr id="6" name="文本框 2"/>
              <p:cNvSpPr txBox="1">
                <a:spLocks noChangeArrowheads="1"/>
              </p:cNvSpPr>
              <p:nvPr/>
            </p:nvSpPr>
            <p:spPr bwMode="auto">
              <a:xfrm>
                <a:off x="2576516" y="4149079"/>
                <a:ext cx="1382073" cy="588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lang="en-US" altLang="zh-CN" dirty="0">
                    <a:latin typeface="+mn-ea"/>
                    <a:ea typeface="+mn-ea"/>
                  </a:rPr>
                  <a:t>space</a:t>
                </a:r>
                <a:endParaRPr lang="zh-CN" altLang="en-US" dirty="0">
                  <a:latin typeface="+mn-ea"/>
                  <a:ea typeface="+mn-ea"/>
                </a:endParaRPr>
              </a:p>
            </p:txBody>
          </p:sp>
          <p:sp>
            <p:nvSpPr>
              <p:cNvPr id="7" name="文本框 3"/>
              <p:cNvSpPr txBox="1">
                <a:spLocks noChangeArrowheads="1"/>
              </p:cNvSpPr>
              <p:nvPr/>
            </p:nvSpPr>
            <p:spPr bwMode="auto">
              <a:xfrm>
                <a:off x="5268318" y="4149079"/>
                <a:ext cx="901747" cy="588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lang="en-US" altLang="zh-CN" dirty="0">
                    <a:latin typeface="+mn-ea"/>
                    <a:ea typeface="+mn-ea"/>
                  </a:rPr>
                  <a:t>tax</a:t>
                </a:r>
                <a:endParaRPr lang="zh-CN" altLang="en-US" dirty="0">
                  <a:latin typeface="+mn-ea"/>
                  <a:ea typeface="+mn-ea"/>
                </a:endParaRPr>
              </a:p>
            </p:txBody>
          </p:sp>
          <p:sp>
            <p:nvSpPr>
              <p:cNvPr id="8" name="文本框 4"/>
              <p:cNvSpPr txBox="1">
                <a:spLocks noChangeArrowheads="1"/>
              </p:cNvSpPr>
              <p:nvPr/>
            </p:nvSpPr>
            <p:spPr bwMode="auto">
              <a:xfrm>
                <a:off x="6988779" y="4152881"/>
                <a:ext cx="1135530" cy="588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lang="en-US" altLang="zh-CN" dirty="0">
                    <a:latin typeface="+mn-ea"/>
                    <a:ea typeface="+mn-ea"/>
                  </a:rPr>
                  <a:t>cure</a:t>
                </a:r>
                <a:endParaRPr lang="zh-CN" altLang="en-US" dirty="0">
                  <a:latin typeface="+mn-ea"/>
                  <a:ea typeface="+mn-ea"/>
                </a:endParaRPr>
              </a:p>
            </p:txBody>
          </p:sp>
          <p:pic>
            <p:nvPicPr>
              <p:cNvPr id="9" name="图片 3"/>
              <p:cNvPicPr>
                <a:picLocks noChangeAspect="1"/>
              </p:cNvPicPr>
              <p:nvPr/>
            </p:nvPicPr>
            <p:blipFill>
              <a:blip r:embed="rId4" cstate="print">
                <a:extLst>
                  <a:ext uri="{28A0092B-C50C-407E-A947-70E740481C1C}">
                    <a14:useLocalDpi xmlns:a14="http://schemas.microsoft.com/office/drawing/2010/main" val="0"/>
                  </a:ext>
                </a:extLst>
              </a:blip>
              <a:srcRect l="27856" t="43265" r="64531" b="39038"/>
              <a:stretch>
                <a:fillRect/>
              </a:stretch>
            </p:blipFill>
            <p:spPr bwMode="auto">
              <a:xfrm>
                <a:off x="2955734" y="1792301"/>
                <a:ext cx="385455" cy="504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图片 3"/>
              <p:cNvPicPr>
                <a:picLocks noChangeAspect="1"/>
              </p:cNvPicPr>
              <p:nvPr/>
            </p:nvPicPr>
            <p:blipFill>
              <a:blip r:embed="rId4" cstate="print">
                <a:extLst>
                  <a:ext uri="{28A0092B-C50C-407E-A947-70E740481C1C}">
                    <a14:useLocalDpi xmlns:a14="http://schemas.microsoft.com/office/drawing/2010/main" val="0"/>
                  </a:ext>
                </a:extLst>
              </a:blip>
              <a:srcRect l="27856" t="43265" r="64531" b="39038"/>
              <a:stretch>
                <a:fillRect/>
              </a:stretch>
            </p:blipFill>
            <p:spPr bwMode="auto">
              <a:xfrm>
                <a:off x="4238666" y="1792301"/>
                <a:ext cx="385455" cy="504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图片 3"/>
              <p:cNvPicPr>
                <a:picLocks noChangeAspect="1"/>
              </p:cNvPicPr>
              <p:nvPr/>
            </p:nvPicPr>
            <p:blipFill>
              <a:blip r:embed="rId4" cstate="print">
                <a:extLst>
                  <a:ext uri="{28A0092B-C50C-407E-A947-70E740481C1C}">
                    <a14:useLocalDpi xmlns:a14="http://schemas.microsoft.com/office/drawing/2010/main" val="0"/>
                  </a:ext>
                </a:extLst>
              </a:blip>
              <a:srcRect l="27856" t="43265" r="64531" b="39038"/>
              <a:stretch>
                <a:fillRect/>
              </a:stretch>
            </p:blipFill>
            <p:spPr bwMode="auto">
              <a:xfrm>
                <a:off x="5516445" y="1782949"/>
                <a:ext cx="385455" cy="504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图片 3"/>
              <p:cNvPicPr>
                <a:picLocks noChangeAspect="1"/>
              </p:cNvPicPr>
              <p:nvPr/>
            </p:nvPicPr>
            <p:blipFill>
              <a:blip r:embed="rId4" cstate="print">
                <a:extLst>
                  <a:ext uri="{28A0092B-C50C-407E-A947-70E740481C1C}">
                    <a14:useLocalDpi xmlns:a14="http://schemas.microsoft.com/office/drawing/2010/main" val="0"/>
                  </a:ext>
                </a:extLst>
              </a:blip>
              <a:srcRect l="27856" t="43265" r="64531" b="39038"/>
              <a:stretch>
                <a:fillRect/>
              </a:stretch>
            </p:blipFill>
            <p:spPr bwMode="auto">
              <a:xfrm>
                <a:off x="6851302" y="1792301"/>
                <a:ext cx="385455" cy="504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图片 3"/>
              <p:cNvPicPr>
                <a:picLocks noChangeAspect="1"/>
              </p:cNvPicPr>
              <p:nvPr/>
            </p:nvPicPr>
            <p:blipFill>
              <a:blip r:embed="rId4" cstate="print">
                <a:extLst>
                  <a:ext uri="{28A0092B-C50C-407E-A947-70E740481C1C}">
                    <a14:useLocalDpi xmlns:a14="http://schemas.microsoft.com/office/drawing/2010/main" val="0"/>
                  </a:ext>
                </a:extLst>
              </a:blip>
              <a:srcRect l="27856" t="43265" r="64531" b="39038"/>
              <a:stretch>
                <a:fillRect/>
              </a:stretch>
            </p:blipFill>
            <p:spPr bwMode="auto">
              <a:xfrm>
                <a:off x="8184232" y="1782949"/>
                <a:ext cx="385455" cy="504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文本框 11"/>
              <p:cNvSpPr txBox="1">
                <a:spLocks noChangeArrowheads="1"/>
              </p:cNvSpPr>
              <p:nvPr/>
            </p:nvSpPr>
            <p:spPr bwMode="auto">
              <a:xfrm>
                <a:off x="3888653" y="4149079"/>
                <a:ext cx="1623988" cy="588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lang="en-US" altLang="zh-CN" dirty="0">
                    <a:latin typeface="+mn-ea"/>
                    <a:ea typeface="+mn-ea"/>
                  </a:rPr>
                  <a:t>climate</a:t>
                </a:r>
                <a:endParaRPr lang="zh-CN" altLang="en-US" dirty="0">
                  <a:latin typeface="+mn-ea"/>
                  <a:ea typeface="+mn-ea"/>
                </a:endParaRPr>
              </a:p>
            </p:txBody>
          </p:sp>
          <p:sp>
            <p:nvSpPr>
              <p:cNvPr id="15" name="文本框 12"/>
              <p:cNvSpPr txBox="1">
                <a:spLocks noChangeArrowheads="1"/>
              </p:cNvSpPr>
              <p:nvPr/>
            </p:nvSpPr>
            <p:spPr bwMode="auto">
              <a:xfrm>
                <a:off x="6052457" y="4149079"/>
                <a:ext cx="1045496" cy="588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lang="en-US" altLang="zh-CN" dirty="0">
                    <a:latin typeface="+mn-ea"/>
                    <a:ea typeface="+mn-ea"/>
                  </a:rPr>
                  <a:t>rule</a:t>
                </a:r>
                <a:endParaRPr lang="zh-CN" altLang="en-US" dirty="0">
                  <a:latin typeface="+mn-ea"/>
                  <a:ea typeface="+mn-ea"/>
                </a:endParaRPr>
              </a:p>
            </p:txBody>
          </p:sp>
          <p:sp>
            <p:nvSpPr>
              <p:cNvPr id="16" name="文本框 13"/>
              <p:cNvSpPr txBox="1">
                <a:spLocks noChangeArrowheads="1"/>
              </p:cNvSpPr>
              <p:nvPr/>
            </p:nvSpPr>
            <p:spPr bwMode="auto">
              <a:xfrm>
                <a:off x="8113610" y="4149082"/>
                <a:ext cx="1147170" cy="588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lang="en-US" altLang="zh-CN" dirty="0">
                    <a:latin typeface="+mn-ea"/>
                    <a:ea typeface="+mn-ea"/>
                  </a:rPr>
                  <a:t>vote</a:t>
                </a:r>
                <a:endParaRPr lang="zh-CN" altLang="en-US" dirty="0">
                  <a:latin typeface="+mn-ea"/>
                  <a:ea typeface="+mn-ea"/>
                </a:endParaRPr>
              </a:p>
            </p:txBody>
          </p:sp>
          <p:cxnSp>
            <p:nvCxnSpPr>
              <p:cNvPr id="17" name="直接箭头连接符 16"/>
              <p:cNvCxnSpPr>
                <a:stCxn id="9" idx="2"/>
                <a:endCxn id="6" idx="0"/>
              </p:cNvCxnSpPr>
              <p:nvPr/>
            </p:nvCxnSpPr>
            <p:spPr bwMode="auto">
              <a:xfrm>
                <a:off x="3148462" y="2296357"/>
                <a:ext cx="119091" cy="1852722"/>
              </a:xfrm>
              <a:prstGeom prst="straightConnector1">
                <a:avLst/>
              </a:prstGeom>
              <a:ln>
                <a:headEnd type="none" w="med" len="med"/>
                <a:tailEnd type="triangle"/>
              </a:ln>
            </p:spPr>
            <p:style>
              <a:lnRef idx="1">
                <a:schemeClr val="accent6"/>
              </a:lnRef>
              <a:fillRef idx="0">
                <a:schemeClr val="accent6"/>
              </a:fillRef>
              <a:effectRef idx="0">
                <a:schemeClr val="accent6"/>
              </a:effectRef>
              <a:fontRef idx="minor">
                <a:schemeClr val="tx1"/>
              </a:fontRef>
            </p:style>
          </p:cxnSp>
          <p:cxnSp>
            <p:nvCxnSpPr>
              <p:cNvPr id="18" name="直接箭头连接符 17"/>
              <p:cNvCxnSpPr>
                <a:stCxn id="9" idx="2"/>
                <a:endCxn id="7" idx="0"/>
              </p:cNvCxnSpPr>
              <p:nvPr/>
            </p:nvCxnSpPr>
            <p:spPr bwMode="auto">
              <a:xfrm>
                <a:off x="3148462" y="2296357"/>
                <a:ext cx="2570730" cy="1852722"/>
              </a:xfrm>
              <a:prstGeom prst="straightConnector1">
                <a:avLst/>
              </a:prstGeom>
              <a:ln>
                <a:headEnd type="none" w="med" len="med"/>
                <a:tailEnd type="triangle"/>
              </a:ln>
            </p:spPr>
            <p:style>
              <a:lnRef idx="1">
                <a:schemeClr val="accent6"/>
              </a:lnRef>
              <a:fillRef idx="0">
                <a:schemeClr val="accent6"/>
              </a:fillRef>
              <a:effectRef idx="0">
                <a:schemeClr val="accent6"/>
              </a:effectRef>
              <a:fontRef idx="minor">
                <a:schemeClr val="tx1"/>
              </a:fontRef>
            </p:style>
          </p:cxnSp>
          <p:cxnSp>
            <p:nvCxnSpPr>
              <p:cNvPr id="19" name="直接箭头连接符 18"/>
              <p:cNvCxnSpPr>
                <a:stCxn id="10" idx="2"/>
                <a:endCxn id="14" idx="0"/>
              </p:cNvCxnSpPr>
              <p:nvPr/>
            </p:nvCxnSpPr>
            <p:spPr bwMode="auto">
              <a:xfrm>
                <a:off x="4431394" y="2296357"/>
                <a:ext cx="269254" cy="1852722"/>
              </a:xfrm>
              <a:prstGeom prst="straightConnector1">
                <a:avLst/>
              </a:prstGeom>
              <a:ln>
                <a:headEnd type="none" w="med" len="med"/>
                <a:tailEnd type="triangle"/>
              </a:ln>
            </p:spPr>
            <p:style>
              <a:lnRef idx="1">
                <a:schemeClr val="accent6"/>
              </a:lnRef>
              <a:fillRef idx="0">
                <a:schemeClr val="accent6"/>
              </a:fillRef>
              <a:effectRef idx="0">
                <a:schemeClr val="accent6"/>
              </a:effectRef>
              <a:fontRef idx="minor">
                <a:schemeClr val="tx1"/>
              </a:fontRef>
            </p:style>
          </p:cxnSp>
          <p:cxnSp>
            <p:nvCxnSpPr>
              <p:cNvPr id="20" name="直接箭头连接符 19"/>
              <p:cNvCxnSpPr>
                <a:stCxn id="10" idx="2"/>
                <a:endCxn id="6" idx="0"/>
              </p:cNvCxnSpPr>
              <p:nvPr/>
            </p:nvCxnSpPr>
            <p:spPr bwMode="auto">
              <a:xfrm flipH="1">
                <a:off x="3267553" y="2296357"/>
                <a:ext cx="1163841" cy="1852722"/>
              </a:xfrm>
              <a:prstGeom prst="straightConnector1">
                <a:avLst/>
              </a:prstGeom>
              <a:ln>
                <a:headEnd type="none" w="med" len="med"/>
                <a:tailEnd type="triangle"/>
              </a:ln>
            </p:spPr>
            <p:style>
              <a:lnRef idx="1">
                <a:schemeClr val="accent6"/>
              </a:lnRef>
              <a:fillRef idx="0">
                <a:schemeClr val="accent6"/>
              </a:fillRef>
              <a:effectRef idx="0">
                <a:schemeClr val="accent6"/>
              </a:effectRef>
              <a:fontRef idx="minor">
                <a:schemeClr val="tx1"/>
              </a:fontRef>
            </p:style>
          </p:cxnSp>
          <p:cxnSp>
            <p:nvCxnSpPr>
              <p:cNvPr id="21" name="直接箭头连接符 20"/>
              <p:cNvCxnSpPr>
                <a:stCxn id="11" idx="2"/>
                <a:endCxn id="14" idx="0"/>
              </p:cNvCxnSpPr>
              <p:nvPr/>
            </p:nvCxnSpPr>
            <p:spPr bwMode="auto">
              <a:xfrm flipH="1">
                <a:off x="4700648" y="2287005"/>
                <a:ext cx="1008524" cy="1862074"/>
              </a:xfrm>
              <a:prstGeom prst="straightConnector1">
                <a:avLst/>
              </a:prstGeom>
              <a:ln>
                <a:headEnd type="none" w="med" len="med"/>
                <a:tailEnd type="triangle"/>
              </a:ln>
            </p:spPr>
            <p:style>
              <a:lnRef idx="1">
                <a:schemeClr val="accent6"/>
              </a:lnRef>
              <a:fillRef idx="0">
                <a:schemeClr val="accent6"/>
              </a:fillRef>
              <a:effectRef idx="0">
                <a:schemeClr val="accent6"/>
              </a:effectRef>
              <a:fontRef idx="minor">
                <a:schemeClr val="tx1"/>
              </a:fontRef>
            </p:style>
          </p:cxnSp>
          <p:cxnSp>
            <p:nvCxnSpPr>
              <p:cNvPr id="22" name="直接箭头连接符 21"/>
              <p:cNvCxnSpPr>
                <a:stCxn id="12" idx="2"/>
                <a:endCxn id="7" idx="0"/>
              </p:cNvCxnSpPr>
              <p:nvPr/>
            </p:nvCxnSpPr>
            <p:spPr bwMode="auto">
              <a:xfrm flipH="1">
                <a:off x="5719192" y="2296357"/>
                <a:ext cx="1324838" cy="1852722"/>
              </a:xfrm>
              <a:prstGeom prst="straightConnector1">
                <a:avLst/>
              </a:prstGeom>
              <a:ln>
                <a:headEnd type="none" w="med" len="med"/>
                <a:tailEnd type="triangle"/>
              </a:ln>
            </p:spPr>
            <p:style>
              <a:lnRef idx="1">
                <a:schemeClr val="accent6"/>
              </a:lnRef>
              <a:fillRef idx="0">
                <a:schemeClr val="accent6"/>
              </a:fillRef>
              <a:effectRef idx="0">
                <a:schemeClr val="accent6"/>
              </a:effectRef>
              <a:fontRef idx="minor">
                <a:schemeClr val="tx1"/>
              </a:fontRef>
            </p:style>
          </p:cxnSp>
          <p:cxnSp>
            <p:nvCxnSpPr>
              <p:cNvPr id="23" name="直接箭头连接符 22"/>
              <p:cNvCxnSpPr>
                <a:stCxn id="13" idx="2"/>
                <a:endCxn id="8" idx="0"/>
              </p:cNvCxnSpPr>
              <p:nvPr/>
            </p:nvCxnSpPr>
            <p:spPr bwMode="auto">
              <a:xfrm flipH="1">
                <a:off x="7556546" y="2287005"/>
                <a:ext cx="820414" cy="1865876"/>
              </a:xfrm>
              <a:prstGeom prst="straightConnector1">
                <a:avLst/>
              </a:prstGeom>
              <a:ln>
                <a:headEnd type="none" w="med" len="med"/>
                <a:tailEnd type="triangle"/>
              </a:ln>
            </p:spPr>
            <p:style>
              <a:lnRef idx="1">
                <a:schemeClr val="accent6"/>
              </a:lnRef>
              <a:fillRef idx="0">
                <a:schemeClr val="accent6"/>
              </a:fillRef>
              <a:effectRef idx="0">
                <a:schemeClr val="accent6"/>
              </a:effectRef>
              <a:fontRef idx="minor">
                <a:schemeClr val="tx1"/>
              </a:fontRef>
            </p:style>
          </p:cxnSp>
          <p:cxnSp>
            <p:nvCxnSpPr>
              <p:cNvPr id="24" name="直接箭头连接符 23"/>
              <p:cNvCxnSpPr>
                <a:stCxn id="10" idx="2"/>
                <a:endCxn id="15" idx="0"/>
              </p:cNvCxnSpPr>
              <p:nvPr/>
            </p:nvCxnSpPr>
            <p:spPr bwMode="auto">
              <a:xfrm>
                <a:off x="4431394" y="2296357"/>
                <a:ext cx="2143812" cy="1852722"/>
              </a:xfrm>
              <a:prstGeom prst="straightConnector1">
                <a:avLst/>
              </a:prstGeom>
              <a:ln>
                <a:headEnd type="none" w="med" len="med"/>
                <a:tailEnd type="triangle"/>
              </a:ln>
            </p:spPr>
            <p:style>
              <a:lnRef idx="1">
                <a:schemeClr val="accent6"/>
              </a:lnRef>
              <a:fillRef idx="0">
                <a:schemeClr val="accent6"/>
              </a:fillRef>
              <a:effectRef idx="0">
                <a:schemeClr val="accent6"/>
              </a:effectRef>
              <a:fontRef idx="minor">
                <a:schemeClr val="tx1"/>
              </a:fontRef>
            </p:style>
          </p:cxnSp>
          <p:cxnSp>
            <p:nvCxnSpPr>
              <p:cNvPr id="25" name="直接箭头连接符 24"/>
              <p:cNvCxnSpPr>
                <a:stCxn id="12" idx="2"/>
                <a:endCxn id="16" idx="0"/>
              </p:cNvCxnSpPr>
              <p:nvPr/>
            </p:nvCxnSpPr>
            <p:spPr bwMode="auto">
              <a:xfrm>
                <a:off x="7044031" y="2296357"/>
                <a:ext cx="1643165" cy="1852725"/>
              </a:xfrm>
              <a:prstGeom prst="straightConnector1">
                <a:avLst/>
              </a:prstGeom>
              <a:ln>
                <a:headEnd type="none" w="med" len="med"/>
                <a:tailEnd type="triangle"/>
              </a:ln>
            </p:spPr>
            <p:style>
              <a:lnRef idx="1">
                <a:schemeClr val="accent6"/>
              </a:lnRef>
              <a:fillRef idx="0">
                <a:schemeClr val="accent6"/>
              </a:fillRef>
              <a:effectRef idx="0">
                <a:schemeClr val="accent6"/>
              </a:effectRef>
              <a:fontRef idx="minor">
                <a:schemeClr val="tx1"/>
              </a:fontRef>
            </p:style>
          </p:cxnSp>
          <p:cxnSp>
            <p:nvCxnSpPr>
              <p:cNvPr id="26" name="直接箭头连接符 25"/>
              <p:cNvCxnSpPr>
                <a:stCxn id="13" idx="2"/>
                <a:endCxn id="16" idx="0"/>
              </p:cNvCxnSpPr>
              <p:nvPr/>
            </p:nvCxnSpPr>
            <p:spPr bwMode="auto">
              <a:xfrm>
                <a:off x="8376961" y="2287005"/>
                <a:ext cx="310235" cy="1862076"/>
              </a:xfrm>
              <a:prstGeom prst="straightConnector1">
                <a:avLst/>
              </a:prstGeom>
              <a:ln>
                <a:headEnd type="none" w="med" len="med"/>
                <a:tailEnd type="triangle"/>
              </a:ln>
            </p:spPr>
            <p:style>
              <a:lnRef idx="1">
                <a:schemeClr val="accent6"/>
              </a:lnRef>
              <a:fillRef idx="0">
                <a:schemeClr val="accent6"/>
              </a:fillRef>
              <a:effectRef idx="0">
                <a:schemeClr val="accent6"/>
              </a:effectRef>
              <a:fontRef idx="minor">
                <a:schemeClr val="tx1"/>
              </a:fontRef>
            </p:style>
          </p:cxnSp>
          <p:cxnSp>
            <p:nvCxnSpPr>
              <p:cNvPr id="27" name="直接箭头连接符 26"/>
              <p:cNvCxnSpPr>
                <a:stCxn id="12" idx="2"/>
                <a:endCxn id="15" idx="0"/>
              </p:cNvCxnSpPr>
              <p:nvPr/>
            </p:nvCxnSpPr>
            <p:spPr bwMode="auto">
              <a:xfrm flipH="1">
                <a:off x="6575205" y="2296357"/>
                <a:ext cx="468824" cy="1852722"/>
              </a:xfrm>
              <a:prstGeom prst="straightConnector1">
                <a:avLst/>
              </a:prstGeom>
              <a:ln>
                <a:headEnd type="none" w="med" len="med"/>
                <a:tailEnd type="triangle"/>
              </a:ln>
            </p:spPr>
            <p:style>
              <a:lnRef idx="1">
                <a:schemeClr val="accent6"/>
              </a:lnRef>
              <a:fillRef idx="0">
                <a:schemeClr val="accent6"/>
              </a:fillRef>
              <a:effectRef idx="0">
                <a:schemeClr val="accent6"/>
              </a:effectRef>
              <a:fontRef idx="minor">
                <a:schemeClr val="tx1"/>
              </a:fontRef>
            </p:style>
          </p:cxnSp>
          <p:cxnSp>
            <p:nvCxnSpPr>
              <p:cNvPr id="28" name="直接箭头连接符 27"/>
              <p:cNvCxnSpPr>
                <a:stCxn id="11" idx="2"/>
                <a:endCxn id="8" idx="0"/>
              </p:cNvCxnSpPr>
              <p:nvPr/>
            </p:nvCxnSpPr>
            <p:spPr bwMode="auto">
              <a:xfrm>
                <a:off x="5709172" y="2287005"/>
                <a:ext cx="1847373" cy="1865876"/>
              </a:xfrm>
              <a:prstGeom prst="straightConnector1">
                <a:avLst/>
              </a:prstGeom>
              <a:ln>
                <a:headEnd type="none" w="med" len="med"/>
                <a:tailEnd type="triangle"/>
              </a:ln>
            </p:spPr>
            <p:style>
              <a:lnRef idx="1">
                <a:schemeClr val="accent6"/>
              </a:lnRef>
              <a:fillRef idx="0">
                <a:schemeClr val="accent6"/>
              </a:fillRef>
              <a:effectRef idx="0">
                <a:schemeClr val="accent6"/>
              </a:effectRef>
              <a:fontRef idx="minor">
                <a:schemeClr val="tx1"/>
              </a:fontRef>
            </p:style>
          </p:cxnSp>
        </p:grpSp>
        <p:sp>
          <p:nvSpPr>
            <p:cNvPr id="126" name="文本框 2"/>
            <p:cNvSpPr txBox="1">
              <a:spLocks noChangeArrowheads="1"/>
            </p:cNvSpPr>
            <p:nvPr/>
          </p:nvSpPr>
          <p:spPr bwMode="auto">
            <a:xfrm>
              <a:off x="254467" y="2942434"/>
              <a:ext cx="46679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lang="zh-CN" altLang="en-US" sz="1100" dirty="0">
                  <a:latin typeface="+mn-ea"/>
                  <a:ea typeface="+mn-ea"/>
                </a:rPr>
                <a:t>用户</a:t>
              </a:r>
            </a:p>
          </p:txBody>
        </p:sp>
        <p:sp>
          <p:nvSpPr>
            <p:cNvPr id="127" name="文本框 2"/>
            <p:cNvSpPr txBox="1">
              <a:spLocks noChangeArrowheads="1"/>
            </p:cNvSpPr>
            <p:nvPr/>
          </p:nvSpPr>
          <p:spPr bwMode="auto">
            <a:xfrm>
              <a:off x="262718" y="4183548"/>
              <a:ext cx="46679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lang="zh-CN" altLang="en-US" sz="1100" dirty="0">
                  <a:latin typeface="+mn-ea"/>
                  <a:ea typeface="+mn-ea"/>
                </a:rPr>
                <a:t>词语</a:t>
              </a:r>
            </a:p>
          </p:txBody>
        </p:sp>
        <p:sp>
          <p:nvSpPr>
            <p:cNvPr id="133" name="矩形 132"/>
            <p:cNvSpPr/>
            <p:nvPr/>
          </p:nvSpPr>
          <p:spPr>
            <a:xfrm>
              <a:off x="202842" y="2708110"/>
              <a:ext cx="3696997" cy="1947597"/>
            </a:xfrm>
            <a:prstGeom prst="rect">
              <a:avLst/>
            </a:prstGeom>
            <a:noFill/>
            <a:ln>
              <a:solidFill>
                <a:srgbClr val="9D194D"/>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grpSp>
      <p:grpSp>
        <p:nvGrpSpPr>
          <p:cNvPr id="136" name="组合 135"/>
          <p:cNvGrpSpPr/>
          <p:nvPr/>
        </p:nvGrpSpPr>
        <p:grpSpPr>
          <a:xfrm>
            <a:off x="4868182" y="2399281"/>
            <a:ext cx="3696997" cy="1956591"/>
            <a:chOff x="4767704" y="2700860"/>
            <a:chExt cx="3696997" cy="1956591"/>
          </a:xfrm>
        </p:grpSpPr>
        <p:grpSp>
          <p:nvGrpSpPr>
            <p:cNvPr id="29" name="组合 58"/>
            <p:cNvGrpSpPr>
              <a:grpSpLocks/>
            </p:cNvGrpSpPr>
            <p:nvPr/>
          </p:nvGrpSpPr>
          <p:grpSpPr bwMode="auto">
            <a:xfrm>
              <a:off x="5374127" y="2828924"/>
              <a:ext cx="2852753" cy="1828527"/>
              <a:chOff x="2578174" y="1782949"/>
              <a:chExt cx="6535935" cy="4245152"/>
            </a:xfrm>
          </p:grpSpPr>
          <p:sp>
            <p:nvSpPr>
              <p:cNvPr id="30" name="文本框 26"/>
              <p:cNvSpPr txBox="1">
                <a:spLocks noChangeArrowheads="1"/>
              </p:cNvSpPr>
              <p:nvPr/>
            </p:nvSpPr>
            <p:spPr bwMode="auto">
              <a:xfrm>
                <a:off x="5604911" y="3779748"/>
                <a:ext cx="1649748" cy="6966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lang="en-US" altLang="zh-CN" b="1" dirty="0">
                    <a:latin typeface="+mn-ea"/>
                    <a:ea typeface="+mn-ea"/>
                  </a:rPr>
                  <a:t>politics</a:t>
                </a:r>
                <a:endParaRPr lang="zh-CN" altLang="en-US" b="1" dirty="0">
                  <a:latin typeface="+mn-ea"/>
                  <a:ea typeface="+mn-ea"/>
                </a:endParaRPr>
              </a:p>
            </p:txBody>
          </p:sp>
          <p:pic>
            <p:nvPicPr>
              <p:cNvPr id="31" name="图片 3"/>
              <p:cNvPicPr>
                <a:picLocks noChangeAspect="1"/>
              </p:cNvPicPr>
              <p:nvPr/>
            </p:nvPicPr>
            <p:blipFill>
              <a:blip r:embed="rId5" cstate="print">
                <a:extLst>
                  <a:ext uri="{28A0092B-C50C-407E-A947-70E740481C1C}">
                    <a14:useLocalDpi xmlns:a14="http://schemas.microsoft.com/office/drawing/2010/main" val="0"/>
                  </a:ext>
                </a:extLst>
              </a:blip>
              <a:srcRect l="27856" t="43265" r="64531" b="39038"/>
              <a:stretch>
                <a:fillRect/>
              </a:stretch>
            </p:blipFill>
            <p:spPr bwMode="auto">
              <a:xfrm>
                <a:off x="2955734" y="1792301"/>
                <a:ext cx="385455" cy="504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 name="图片 3"/>
              <p:cNvPicPr>
                <a:picLocks noChangeAspect="1"/>
              </p:cNvPicPr>
              <p:nvPr/>
            </p:nvPicPr>
            <p:blipFill>
              <a:blip r:embed="rId5" cstate="print">
                <a:extLst>
                  <a:ext uri="{28A0092B-C50C-407E-A947-70E740481C1C}">
                    <a14:useLocalDpi xmlns:a14="http://schemas.microsoft.com/office/drawing/2010/main" val="0"/>
                  </a:ext>
                </a:extLst>
              </a:blip>
              <a:srcRect l="27856" t="43265" r="64531" b="39038"/>
              <a:stretch>
                <a:fillRect/>
              </a:stretch>
            </p:blipFill>
            <p:spPr bwMode="auto">
              <a:xfrm>
                <a:off x="4238666" y="1792301"/>
                <a:ext cx="385455" cy="504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图片 3"/>
              <p:cNvPicPr>
                <a:picLocks noChangeAspect="1"/>
              </p:cNvPicPr>
              <p:nvPr/>
            </p:nvPicPr>
            <p:blipFill>
              <a:blip r:embed="rId5" cstate="print">
                <a:extLst>
                  <a:ext uri="{28A0092B-C50C-407E-A947-70E740481C1C}">
                    <a14:useLocalDpi xmlns:a14="http://schemas.microsoft.com/office/drawing/2010/main" val="0"/>
                  </a:ext>
                </a:extLst>
              </a:blip>
              <a:srcRect l="27856" t="43265" r="64531" b="39038"/>
              <a:stretch>
                <a:fillRect/>
              </a:stretch>
            </p:blipFill>
            <p:spPr bwMode="auto">
              <a:xfrm>
                <a:off x="5516445" y="1782949"/>
                <a:ext cx="385455" cy="504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 name="图片 3"/>
              <p:cNvPicPr>
                <a:picLocks noChangeAspect="1"/>
              </p:cNvPicPr>
              <p:nvPr/>
            </p:nvPicPr>
            <p:blipFill>
              <a:blip r:embed="rId5" cstate="print">
                <a:extLst>
                  <a:ext uri="{28A0092B-C50C-407E-A947-70E740481C1C}">
                    <a14:useLocalDpi xmlns:a14="http://schemas.microsoft.com/office/drawing/2010/main" val="0"/>
                  </a:ext>
                </a:extLst>
              </a:blip>
              <a:srcRect l="27856" t="43265" r="64531" b="39038"/>
              <a:stretch>
                <a:fillRect/>
              </a:stretch>
            </p:blipFill>
            <p:spPr bwMode="auto">
              <a:xfrm>
                <a:off x="6851302" y="1792301"/>
                <a:ext cx="385455" cy="504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图片 3"/>
              <p:cNvPicPr>
                <a:picLocks noChangeAspect="1"/>
              </p:cNvPicPr>
              <p:nvPr/>
            </p:nvPicPr>
            <p:blipFill>
              <a:blip r:embed="rId5" cstate="print">
                <a:extLst>
                  <a:ext uri="{28A0092B-C50C-407E-A947-70E740481C1C}">
                    <a14:useLocalDpi xmlns:a14="http://schemas.microsoft.com/office/drawing/2010/main" val="0"/>
                  </a:ext>
                </a:extLst>
              </a:blip>
              <a:srcRect l="27856" t="43265" r="64531" b="39038"/>
              <a:stretch>
                <a:fillRect/>
              </a:stretch>
            </p:blipFill>
            <p:spPr bwMode="auto">
              <a:xfrm>
                <a:off x="8184232" y="1782949"/>
                <a:ext cx="385455" cy="504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 name="文本框 32"/>
              <p:cNvSpPr txBox="1">
                <a:spLocks noChangeArrowheads="1"/>
              </p:cNvSpPr>
              <p:nvPr/>
            </p:nvSpPr>
            <p:spPr bwMode="auto">
              <a:xfrm>
                <a:off x="3594512" y="3779748"/>
                <a:ext cx="1719528" cy="6966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lang="en-US" altLang="zh-CN" b="1" dirty="0">
                    <a:latin typeface="+mn-ea"/>
                    <a:ea typeface="+mn-ea"/>
                  </a:rPr>
                  <a:t>science</a:t>
                </a:r>
                <a:endParaRPr lang="zh-CN" altLang="en-US" b="1" dirty="0">
                  <a:latin typeface="+mn-ea"/>
                  <a:ea typeface="+mn-ea"/>
                </a:endParaRPr>
              </a:p>
            </p:txBody>
          </p:sp>
          <p:sp>
            <p:nvSpPr>
              <p:cNvPr id="40" name="文本框 33"/>
              <p:cNvSpPr txBox="1">
                <a:spLocks noChangeArrowheads="1"/>
              </p:cNvSpPr>
              <p:nvPr/>
            </p:nvSpPr>
            <p:spPr bwMode="auto">
              <a:xfrm>
                <a:off x="7434121" y="3779748"/>
                <a:ext cx="1521646" cy="6966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lang="en-US" altLang="zh-CN" b="1" dirty="0">
                    <a:latin typeface="+mn-ea"/>
                    <a:ea typeface="+mn-ea"/>
                  </a:rPr>
                  <a:t>sports</a:t>
                </a:r>
                <a:endParaRPr lang="zh-CN" altLang="en-US" b="1" dirty="0">
                  <a:latin typeface="+mn-ea"/>
                  <a:ea typeface="+mn-ea"/>
                </a:endParaRPr>
              </a:p>
            </p:txBody>
          </p:sp>
          <p:cxnSp>
            <p:nvCxnSpPr>
              <p:cNvPr id="41" name="直接箭头连接符 40"/>
              <p:cNvCxnSpPr>
                <a:stCxn id="31" idx="2"/>
                <a:endCxn id="30" idx="0"/>
              </p:cNvCxnSpPr>
              <p:nvPr/>
            </p:nvCxnSpPr>
            <p:spPr bwMode="auto">
              <a:xfrm>
                <a:off x="3148460" y="2296358"/>
                <a:ext cx="3281326" cy="1483390"/>
              </a:xfrm>
              <a:prstGeom prst="straightConnector1">
                <a:avLst/>
              </a:prstGeom>
              <a:ln>
                <a:headEnd type="none" w="med" len="med"/>
                <a:tailEnd type="triangle"/>
              </a:ln>
            </p:spPr>
            <p:style>
              <a:lnRef idx="1">
                <a:schemeClr val="accent6"/>
              </a:lnRef>
              <a:fillRef idx="0">
                <a:schemeClr val="accent6"/>
              </a:fillRef>
              <a:effectRef idx="0">
                <a:schemeClr val="accent6"/>
              </a:effectRef>
              <a:fontRef idx="minor">
                <a:schemeClr val="tx1"/>
              </a:fontRef>
            </p:style>
          </p:cxnSp>
          <p:cxnSp>
            <p:nvCxnSpPr>
              <p:cNvPr id="42" name="直接箭头连接符 41"/>
              <p:cNvCxnSpPr>
                <a:stCxn id="31" idx="2"/>
                <a:endCxn id="39" idx="0"/>
              </p:cNvCxnSpPr>
              <p:nvPr/>
            </p:nvCxnSpPr>
            <p:spPr bwMode="auto">
              <a:xfrm>
                <a:off x="3148460" y="2296358"/>
                <a:ext cx="1305816" cy="1483390"/>
              </a:xfrm>
              <a:prstGeom prst="straightConnector1">
                <a:avLst/>
              </a:prstGeom>
              <a:ln>
                <a:headEnd type="none" w="med" len="med"/>
                <a:tailEnd type="triangle"/>
              </a:ln>
            </p:spPr>
            <p:style>
              <a:lnRef idx="1">
                <a:schemeClr val="accent6"/>
              </a:lnRef>
              <a:fillRef idx="0">
                <a:schemeClr val="accent6"/>
              </a:fillRef>
              <a:effectRef idx="0">
                <a:schemeClr val="accent6"/>
              </a:effectRef>
              <a:fontRef idx="minor">
                <a:schemeClr val="tx1"/>
              </a:fontRef>
            </p:style>
          </p:cxnSp>
          <p:cxnSp>
            <p:nvCxnSpPr>
              <p:cNvPr id="43" name="直接箭头连接符 42"/>
              <p:cNvCxnSpPr>
                <a:stCxn id="32" idx="2"/>
                <a:endCxn id="30" idx="0"/>
              </p:cNvCxnSpPr>
              <p:nvPr/>
            </p:nvCxnSpPr>
            <p:spPr bwMode="auto">
              <a:xfrm>
                <a:off x="4431392" y="2296358"/>
                <a:ext cx="1998394" cy="1483390"/>
              </a:xfrm>
              <a:prstGeom prst="straightConnector1">
                <a:avLst/>
              </a:prstGeom>
              <a:ln>
                <a:headEnd type="none" w="med" len="med"/>
                <a:tailEnd type="triangle"/>
              </a:ln>
            </p:spPr>
            <p:style>
              <a:lnRef idx="1">
                <a:schemeClr val="accent6"/>
              </a:lnRef>
              <a:fillRef idx="0">
                <a:schemeClr val="accent6"/>
              </a:fillRef>
              <a:effectRef idx="0">
                <a:schemeClr val="accent6"/>
              </a:effectRef>
              <a:fontRef idx="minor">
                <a:schemeClr val="tx1"/>
              </a:fontRef>
            </p:style>
          </p:cxnSp>
          <p:cxnSp>
            <p:nvCxnSpPr>
              <p:cNvPr id="44" name="直接箭头连接符 43"/>
              <p:cNvCxnSpPr>
                <a:stCxn id="35" idx="2"/>
                <a:endCxn id="40" idx="0"/>
              </p:cNvCxnSpPr>
              <p:nvPr/>
            </p:nvCxnSpPr>
            <p:spPr bwMode="auto">
              <a:xfrm>
                <a:off x="5709172" y="2287006"/>
                <a:ext cx="2485772" cy="1492741"/>
              </a:xfrm>
              <a:prstGeom prst="straightConnector1">
                <a:avLst/>
              </a:prstGeom>
              <a:ln>
                <a:headEnd type="none" w="med" len="med"/>
                <a:tailEnd type="triangle"/>
              </a:ln>
            </p:spPr>
            <p:style>
              <a:lnRef idx="1">
                <a:schemeClr val="accent6"/>
              </a:lnRef>
              <a:fillRef idx="0">
                <a:schemeClr val="accent6"/>
              </a:fillRef>
              <a:effectRef idx="0">
                <a:schemeClr val="accent6"/>
              </a:effectRef>
              <a:fontRef idx="minor">
                <a:schemeClr val="tx1"/>
              </a:fontRef>
            </p:style>
          </p:cxnSp>
          <p:cxnSp>
            <p:nvCxnSpPr>
              <p:cNvPr id="45" name="直接箭头连接符 44"/>
              <p:cNvCxnSpPr>
                <a:stCxn id="37" idx="2"/>
                <a:endCxn id="30" idx="0"/>
              </p:cNvCxnSpPr>
              <p:nvPr/>
            </p:nvCxnSpPr>
            <p:spPr bwMode="auto">
              <a:xfrm flipH="1">
                <a:off x="6429786" y="2287006"/>
                <a:ext cx="1947174" cy="1492741"/>
              </a:xfrm>
              <a:prstGeom prst="straightConnector1">
                <a:avLst/>
              </a:prstGeom>
              <a:ln>
                <a:headEnd type="none" w="med" len="med"/>
                <a:tailEnd type="triangle"/>
              </a:ln>
            </p:spPr>
            <p:style>
              <a:lnRef idx="1">
                <a:schemeClr val="accent6"/>
              </a:lnRef>
              <a:fillRef idx="0">
                <a:schemeClr val="accent6"/>
              </a:fillRef>
              <a:effectRef idx="0">
                <a:schemeClr val="accent6"/>
              </a:effectRef>
              <a:fontRef idx="minor">
                <a:schemeClr val="tx1"/>
              </a:fontRef>
            </p:style>
          </p:cxnSp>
          <p:cxnSp>
            <p:nvCxnSpPr>
              <p:cNvPr id="46" name="直接箭头连接符 45"/>
              <p:cNvCxnSpPr>
                <a:stCxn id="32" idx="2"/>
                <a:endCxn id="39" idx="0"/>
              </p:cNvCxnSpPr>
              <p:nvPr/>
            </p:nvCxnSpPr>
            <p:spPr bwMode="auto">
              <a:xfrm>
                <a:off x="4431392" y="2296358"/>
                <a:ext cx="22883" cy="1483390"/>
              </a:xfrm>
              <a:prstGeom prst="straightConnector1">
                <a:avLst/>
              </a:prstGeom>
              <a:ln>
                <a:headEnd type="none" w="med" len="med"/>
                <a:tailEnd type="triangle"/>
              </a:ln>
            </p:spPr>
            <p:style>
              <a:lnRef idx="1">
                <a:schemeClr val="accent6"/>
              </a:lnRef>
              <a:fillRef idx="0">
                <a:schemeClr val="accent6"/>
              </a:fillRef>
              <a:effectRef idx="0">
                <a:schemeClr val="accent6"/>
              </a:effectRef>
              <a:fontRef idx="minor">
                <a:schemeClr val="tx1"/>
              </a:fontRef>
            </p:style>
          </p:cxnSp>
          <p:cxnSp>
            <p:nvCxnSpPr>
              <p:cNvPr id="47" name="直接箭头连接符 46"/>
              <p:cNvCxnSpPr>
                <a:stCxn id="36" idx="2"/>
                <a:endCxn id="40" idx="0"/>
              </p:cNvCxnSpPr>
              <p:nvPr/>
            </p:nvCxnSpPr>
            <p:spPr bwMode="auto">
              <a:xfrm>
                <a:off x="7044029" y="2296358"/>
                <a:ext cx="1150914" cy="1483390"/>
              </a:xfrm>
              <a:prstGeom prst="straightConnector1">
                <a:avLst/>
              </a:prstGeom>
              <a:ln>
                <a:headEnd type="none" w="med" len="med"/>
                <a:tailEnd type="triangle"/>
              </a:ln>
            </p:spPr>
            <p:style>
              <a:lnRef idx="1">
                <a:schemeClr val="accent6"/>
              </a:lnRef>
              <a:fillRef idx="0">
                <a:schemeClr val="accent6"/>
              </a:fillRef>
              <a:effectRef idx="0">
                <a:schemeClr val="accent6"/>
              </a:effectRef>
              <a:fontRef idx="minor">
                <a:schemeClr val="tx1"/>
              </a:fontRef>
            </p:style>
          </p:cxnSp>
          <p:cxnSp>
            <p:nvCxnSpPr>
              <p:cNvPr id="48" name="直接箭头连接符 47"/>
              <p:cNvCxnSpPr>
                <a:stCxn id="37" idx="2"/>
                <a:endCxn id="40" idx="0"/>
              </p:cNvCxnSpPr>
              <p:nvPr/>
            </p:nvCxnSpPr>
            <p:spPr bwMode="auto">
              <a:xfrm flipH="1">
                <a:off x="8194944" y="2287006"/>
                <a:ext cx="182016" cy="1492741"/>
              </a:xfrm>
              <a:prstGeom prst="straightConnector1">
                <a:avLst/>
              </a:prstGeom>
              <a:ln>
                <a:headEnd type="none" w="med" len="med"/>
                <a:tailEnd type="triangle"/>
              </a:ln>
            </p:spPr>
            <p:style>
              <a:lnRef idx="1">
                <a:schemeClr val="accent6"/>
              </a:lnRef>
              <a:fillRef idx="0">
                <a:schemeClr val="accent6"/>
              </a:fillRef>
              <a:effectRef idx="0">
                <a:schemeClr val="accent6"/>
              </a:effectRef>
              <a:fontRef idx="minor">
                <a:schemeClr val="tx1"/>
              </a:fontRef>
            </p:style>
          </p:cxnSp>
          <p:cxnSp>
            <p:nvCxnSpPr>
              <p:cNvPr id="49" name="直接箭头连接符 48"/>
              <p:cNvCxnSpPr>
                <a:stCxn id="36" idx="2"/>
                <a:endCxn id="39" idx="0"/>
              </p:cNvCxnSpPr>
              <p:nvPr/>
            </p:nvCxnSpPr>
            <p:spPr bwMode="auto">
              <a:xfrm flipH="1">
                <a:off x="4454276" y="2296358"/>
                <a:ext cx="2589753" cy="1483390"/>
              </a:xfrm>
              <a:prstGeom prst="straightConnector1">
                <a:avLst/>
              </a:prstGeom>
              <a:ln>
                <a:headEnd type="none" w="med" len="med"/>
                <a:tailEnd type="triangle"/>
              </a:ln>
            </p:spPr>
            <p:style>
              <a:lnRef idx="1">
                <a:schemeClr val="accent6"/>
              </a:lnRef>
              <a:fillRef idx="0">
                <a:schemeClr val="accent6"/>
              </a:fillRef>
              <a:effectRef idx="0">
                <a:schemeClr val="accent6"/>
              </a:effectRef>
              <a:fontRef idx="minor">
                <a:schemeClr val="tx1"/>
              </a:fontRef>
            </p:style>
          </p:cxnSp>
          <p:cxnSp>
            <p:nvCxnSpPr>
              <p:cNvPr id="50" name="直接箭头连接符 49"/>
              <p:cNvCxnSpPr>
                <a:stCxn id="35" idx="2"/>
                <a:endCxn id="30" idx="0"/>
              </p:cNvCxnSpPr>
              <p:nvPr/>
            </p:nvCxnSpPr>
            <p:spPr bwMode="auto">
              <a:xfrm>
                <a:off x="5709172" y="2287006"/>
                <a:ext cx="720614" cy="1492741"/>
              </a:xfrm>
              <a:prstGeom prst="straightConnector1">
                <a:avLst/>
              </a:prstGeom>
              <a:ln>
                <a:headEnd type="none" w="med" len="med"/>
                <a:tailEnd type="triangle"/>
              </a:ln>
            </p:spPr>
            <p:style>
              <a:lnRef idx="1">
                <a:schemeClr val="accent6"/>
              </a:lnRef>
              <a:fillRef idx="0">
                <a:schemeClr val="accent6"/>
              </a:fillRef>
              <a:effectRef idx="0">
                <a:schemeClr val="accent6"/>
              </a:effectRef>
              <a:fontRef idx="minor">
                <a:schemeClr val="tx1"/>
              </a:fontRef>
            </p:style>
          </p:cxnSp>
          <p:sp>
            <p:nvSpPr>
              <p:cNvPr id="51" name="文本框 44"/>
              <p:cNvSpPr txBox="1">
                <a:spLocks noChangeArrowheads="1"/>
              </p:cNvSpPr>
              <p:nvPr/>
            </p:nvSpPr>
            <p:spPr bwMode="auto">
              <a:xfrm>
                <a:off x="2578174" y="5445223"/>
                <a:ext cx="1203370" cy="5790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lang="en-US" altLang="zh-CN" dirty="0">
                    <a:latin typeface="+mn-ea"/>
                    <a:ea typeface="+mn-ea"/>
                  </a:rPr>
                  <a:t>space</a:t>
                </a:r>
                <a:endParaRPr lang="zh-CN" altLang="en-US" dirty="0">
                  <a:latin typeface="+mn-ea"/>
                  <a:ea typeface="+mn-ea"/>
                </a:endParaRPr>
              </a:p>
            </p:txBody>
          </p:sp>
          <p:sp>
            <p:nvSpPr>
              <p:cNvPr id="52" name="文本框 45"/>
              <p:cNvSpPr txBox="1">
                <a:spLocks noChangeArrowheads="1"/>
              </p:cNvSpPr>
              <p:nvPr/>
            </p:nvSpPr>
            <p:spPr bwMode="auto">
              <a:xfrm>
                <a:off x="5312488" y="5445223"/>
                <a:ext cx="785151" cy="5790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lang="en-US" altLang="zh-CN" dirty="0">
                    <a:latin typeface="+mn-ea"/>
                    <a:ea typeface="+mn-ea"/>
                  </a:rPr>
                  <a:t>tax</a:t>
                </a:r>
                <a:endParaRPr lang="zh-CN" altLang="en-US" dirty="0">
                  <a:latin typeface="+mn-ea"/>
                  <a:ea typeface="+mn-ea"/>
                </a:endParaRPr>
              </a:p>
            </p:txBody>
          </p:sp>
          <p:sp>
            <p:nvSpPr>
              <p:cNvPr id="53" name="文本框 46"/>
              <p:cNvSpPr txBox="1">
                <a:spLocks noChangeArrowheads="1"/>
              </p:cNvSpPr>
              <p:nvPr/>
            </p:nvSpPr>
            <p:spPr bwMode="auto">
              <a:xfrm>
                <a:off x="6990436" y="5449024"/>
                <a:ext cx="988705" cy="5790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lang="en-US" altLang="zh-CN" dirty="0">
                    <a:latin typeface="+mn-ea"/>
                    <a:ea typeface="+mn-ea"/>
                  </a:rPr>
                  <a:t>cure</a:t>
                </a:r>
                <a:endParaRPr lang="zh-CN" altLang="en-US" dirty="0">
                  <a:latin typeface="+mn-ea"/>
                  <a:ea typeface="+mn-ea"/>
                </a:endParaRPr>
              </a:p>
            </p:txBody>
          </p:sp>
          <p:sp>
            <p:nvSpPr>
              <p:cNvPr id="54" name="文本框 47"/>
              <p:cNvSpPr txBox="1">
                <a:spLocks noChangeArrowheads="1"/>
              </p:cNvSpPr>
              <p:nvPr/>
            </p:nvSpPr>
            <p:spPr bwMode="auto">
              <a:xfrm>
                <a:off x="3890311" y="5445225"/>
                <a:ext cx="1414005" cy="5790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lang="en-US" altLang="zh-CN" dirty="0">
                    <a:latin typeface="+mn-ea"/>
                    <a:ea typeface="+mn-ea"/>
                  </a:rPr>
                  <a:t>climate</a:t>
                </a:r>
                <a:endParaRPr lang="zh-CN" altLang="en-US" dirty="0">
                  <a:latin typeface="+mn-ea"/>
                  <a:ea typeface="+mn-ea"/>
                </a:endParaRPr>
              </a:p>
            </p:txBody>
          </p:sp>
          <p:sp>
            <p:nvSpPr>
              <p:cNvPr id="55" name="文本框 48"/>
              <p:cNvSpPr txBox="1">
                <a:spLocks noChangeArrowheads="1"/>
              </p:cNvSpPr>
              <p:nvPr/>
            </p:nvSpPr>
            <p:spPr bwMode="auto">
              <a:xfrm>
                <a:off x="6054114" y="5445223"/>
                <a:ext cx="910312" cy="5790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lang="en-US" altLang="zh-CN" dirty="0">
                    <a:latin typeface="+mn-ea"/>
                    <a:ea typeface="+mn-ea"/>
                  </a:rPr>
                  <a:t>rule</a:t>
                </a:r>
                <a:endParaRPr lang="zh-CN" altLang="en-US" dirty="0">
                  <a:latin typeface="+mn-ea"/>
                  <a:ea typeface="+mn-ea"/>
                </a:endParaRPr>
              </a:p>
            </p:txBody>
          </p:sp>
          <p:sp>
            <p:nvSpPr>
              <p:cNvPr id="56" name="文本框 49"/>
              <p:cNvSpPr txBox="1">
                <a:spLocks noChangeArrowheads="1"/>
              </p:cNvSpPr>
              <p:nvPr/>
            </p:nvSpPr>
            <p:spPr bwMode="auto">
              <a:xfrm>
                <a:off x="8115269" y="5445224"/>
                <a:ext cx="998840" cy="5790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lang="en-US" altLang="zh-CN" dirty="0">
                    <a:latin typeface="+mn-ea"/>
                    <a:ea typeface="+mn-ea"/>
                  </a:rPr>
                  <a:t>vote</a:t>
                </a:r>
                <a:endParaRPr lang="zh-CN" altLang="en-US" dirty="0">
                  <a:latin typeface="+mn-ea"/>
                  <a:ea typeface="+mn-ea"/>
                </a:endParaRPr>
              </a:p>
            </p:txBody>
          </p:sp>
          <p:cxnSp>
            <p:nvCxnSpPr>
              <p:cNvPr id="57" name="直接箭头连接符 56"/>
              <p:cNvCxnSpPr>
                <a:stCxn id="39" idx="2"/>
                <a:endCxn id="51" idx="0"/>
              </p:cNvCxnSpPr>
              <p:nvPr/>
            </p:nvCxnSpPr>
            <p:spPr bwMode="auto">
              <a:xfrm flipH="1">
                <a:off x="3179860" y="4476425"/>
                <a:ext cx="1274416" cy="968797"/>
              </a:xfrm>
              <a:prstGeom prst="straightConnector1">
                <a:avLst/>
              </a:prstGeom>
              <a:ln>
                <a:headEnd type="none" w="med" len="med"/>
                <a:tailEnd type="triangle"/>
              </a:ln>
            </p:spPr>
            <p:style>
              <a:lnRef idx="1">
                <a:schemeClr val="accent6"/>
              </a:lnRef>
              <a:fillRef idx="0">
                <a:schemeClr val="accent6"/>
              </a:fillRef>
              <a:effectRef idx="0">
                <a:schemeClr val="accent6"/>
              </a:effectRef>
              <a:fontRef idx="minor">
                <a:schemeClr val="tx1"/>
              </a:fontRef>
            </p:style>
          </p:cxnSp>
          <p:cxnSp>
            <p:nvCxnSpPr>
              <p:cNvPr id="58" name="直接箭头连接符 57"/>
              <p:cNvCxnSpPr>
                <a:stCxn id="30" idx="2"/>
                <a:endCxn id="54" idx="0"/>
              </p:cNvCxnSpPr>
              <p:nvPr/>
            </p:nvCxnSpPr>
            <p:spPr bwMode="auto">
              <a:xfrm flipH="1">
                <a:off x="4597314" y="4476425"/>
                <a:ext cx="1832472" cy="968800"/>
              </a:xfrm>
              <a:prstGeom prst="straightConnector1">
                <a:avLst/>
              </a:prstGeom>
              <a:ln>
                <a:headEnd type="none" w="med" len="med"/>
                <a:tailEnd type="triangle"/>
              </a:ln>
            </p:spPr>
            <p:style>
              <a:lnRef idx="1">
                <a:schemeClr val="accent6"/>
              </a:lnRef>
              <a:fillRef idx="0">
                <a:schemeClr val="accent6"/>
              </a:fillRef>
              <a:effectRef idx="0">
                <a:schemeClr val="accent6"/>
              </a:effectRef>
              <a:fontRef idx="minor">
                <a:schemeClr val="tx1"/>
              </a:fontRef>
            </p:style>
          </p:cxnSp>
          <p:cxnSp>
            <p:nvCxnSpPr>
              <p:cNvPr id="59" name="直接箭头连接符 58"/>
              <p:cNvCxnSpPr>
                <a:stCxn id="39" idx="2"/>
                <a:endCxn id="54" idx="0"/>
              </p:cNvCxnSpPr>
              <p:nvPr/>
            </p:nvCxnSpPr>
            <p:spPr bwMode="auto">
              <a:xfrm>
                <a:off x="4454276" y="4476425"/>
                <a:ext cx="143038" cy="968800"/>
              </a:xfrm>
              <a:prstGeom prst="straightConnector1">
                <a:avLst/>
              </a:prstGeom>
              <a:ln>
                <a:headEnd type="none" w="med" len="med"/>
                <a:tailEnd type="triangle"/>
              </a:ln>
            </p:spPr>
            <p:style>
              <a:lnRef idx="1">
                <a:schemeClr val="accent6"/>
              </a:lnRef>
              <a:fillRef idx="0">
                <a:schemeClr val="accent6"/>
              </a:fillRef>
              <a:effectRef idx="0">
                <a:schemeClr val="accent6"/>
              </a:effectRef>
              <a:fontRef idx="minor">
                <a:schemeClr val="tx1"/>
              </a:fontRef>
            </p:style>
          </p:cxnSp>
          <p:cxnSp>
            <p:nvCxnSpPr>
              <p:cNvPr id="60" name="直接箭头连接符 59"/>
              <p:cNvCxnSpPr>
                <a:stCxn id="40" idx="2"/>
                <a:endCxn id="55" idx="0"/>
              </p:cNvCxnSpPr>
              <p:nvPr/>
            </p:nvCxnSpPr>
            <p:spPr bwMode="auto">
              <a:xfrm flipH="1">
                <a:off x="6509271" y="4476425"/>
                <a:ext cx="1685673" cy="968797"/>
              </a:xfrm>
              <a:prstGeom prst="straightConnector1">
                <a:avLst/>
              </a:prstGeom>
              <a:ln>
                <a:headEnd type="none" w="med" len="med"/>
                <a:tailEnd type="triangle"/>
              </a:ln>
            </p:spPr>
            <p:style>
              <a:lnRef idx="1">
                <a:schemeClr val="accent6"/>
              </a:lnRef>
              <a:fillRef idx="0">
                <a:schemeClr val="accent6"/>
              </a:fillRef>
              <a:effectRef idx="0">
                <a:schemeClr val="accent6"/>
              </a:effectRef>
              <a:fontRef idx="minor">
                <a:schemeClr val="tx1"/>
              </a:fontRef>
            </p:style>
          </p:cxnSp>
          <p:cxnSp>
            <p:nvCxnSpPr>
              <p:cNvPr id="61" name="直接箭头连接符 60"/>
              <p:cNvCxnSpPr>
                <a:stCxn id="30" idx="2"/>
                <a:endCxn id="52" idx="0"/>
              </p:cNvCxnSpPr>
              <p:nvPr/>
            </p:nvCxnSpPr>
            <p:spPr bwMode="auto">
              <a:xfrm flipH="1">
                <a:off x="5705064" y="4476425"/>
                <a:ext cx="724722" cy="968797"/>
              </a:xfrm>
              <a:prstGeom prst="straightConnector1">
                <a:avLst/>
              </a:prstGeom>
              <a:ln>
                <a:headEnd type="none" w="med" len="med"/>
                <a:tailEnd type="triangle"/>
              </a:ln>
            </p:spPr>
            <p:style>
              <a:lnRef idx="1">
                <a:schemeClr val="accent6"/>
              </a:lnRef>
              <a:fillRef idx="0">
                <a:schemeClr val="accent6"/>
              </a:fillRef>
              <a:effectRef idx="0">
                <a:schemeClr val="accent6"/>
              </a:effectRef>
              <a:fontRef idx="minor">
                <a:schemeClr val="tx1"/>
              </a:fontRef>
            </p:style>
          </p:cxnSp>
          <p:cxnSp>
            <p:nvCxnSpPr>
              <p:cNvPr id="62" name="直接箭头连接符 61"/>
              <p:cNvCxnSpPr>
                <a:stCxn id="40" idx="2"/>
                <a:endCxn id="56" idx="0"/>
              </p:cNvCxnSpPr>
              <p:nvPr/>
            </p:nvCxnSpPr>
            <p:spPr bwMode="auto">
              <a:xfrm>
                <a:off x="8194944" y="4476425"/>
                <a:ext cx="419745" cy="968800"/>
              </a:xfrm>
              <a:prstGeom prst="straightConnector1">
                <a:avLst/>
              </a:prstGeom>
              <a:ln>
                <a:headEnd type="none" w="med" len="med"/>
                <a:tailEnd type="triangle"/>
              </a:ln>
            </p:spPr>
            <p:style>
              <a:lnRef idx="1">
                <a:schemeClr val="accent6"/>
              </a:lnRef>
              <a:fillRef idx="0">
                <a:schemeClr val="accent6"/>
              </a:fillRef>
              <a:effectRef idx="0">
                <a:schemeClr val="accent6"/>
              </a:effectRef>
              <a:fontRef idx="minor">
                <a:schemeClr val="tx1"/>
              </a:fontRef>
            </p:style>
          </p:cxnSp>
          <p:cxnSp>
            <p:nvCxnSpPr>
              <p:cNvPr id="63" name="直接箭头连接符 62"/>
              <p:cNvCxnSpPr>
                <a:stCxn id="39" idx="2"/>
                <a:endCxn id="53" idx="0"/>
              </p:cNvCxnSpPr>
              <p:nvPr/>
            </p:nvCxnSpPr>
            <p:spPr bwMode="auto">
              <a:xfrm>
                <a:off x="4454276" y="4476425"/>
                <a:ext cx="3030512" cy="972598"/>
              </a:xfrm>
              <a:prstGeom prst="straightConnector1">
                <a:avLst/>
              </a:prstGeom>
              <a:ln>
                <a:headEnd type="none" w="med" len="med"/>
                <a:tailEnd type="triangle"/>
              </a:ln>
            </p:spPr>
            <p:style>
              <a:lnRef idx="1">
                <a:schemeClr val="accent6"/>
              </a:lnRef>
              <a:fillRef idx="0">
                <a:schemeClr val="accent6"/>
              </a:fillRef>
              <a:effectRef idx="0">
                <a:schemeClr val="accent6"/>
              </a:effectRef>
              <a:fontRef idx="minor">
                <a:schemeClr val="tx1"/>
              </a:fontRef>
            </p:style>
          </p:cxnSp>
          <p:cxnSp>
            <p:nvCxnSpPr>
              <p:cNvPr id="64" name="直接箭头连接符 63"/>
              <p:cNvCxnSpPr>
                <a:stCxn id="30" idx="2"/>
                <a:endCxn id="56" idx="0"/>
              </p:cNvCxnSpPr>
              <p:nvPr/>
            </p:nvCxnSpPr>
            <p:spPr bwMode="auto">
              <a:xfrm>
                <a:off x="6429786" y="4476425"/>
                <a:ext cx="2184903" cy="968800"/>
              </a:xfrm>
              <a:prstGeom prst="straightConnector1">
                <a:avLst/>
              </a:prstGeom>
              <a:ln>
                <a:headEnd type="none" w="med" len="med"/>
                <a:tailEnd type="triangle"/>
              </a:ln>
            </p:spPr>
            <p:style>
              <a:lnRef idx="1">
                <a:schemeClr val="accent6"/>
              </a:lnRef>
              <a:fillRef idx="0">
                <a:schemeClr val="accent6"/>
              </a:fillRef>
              <a:effectRef idx="0">
                <a:schemeClr val="accent6"/>
              </a:effectRef>
              <a:fontRef idx="minor">
                <a:schemeClr val="tx1"/>
              </a:fontRef>
            </p:style>
          </p:cxnSp>
        </p:grpSp>
        <p:sp>
          <p:nvSpPr>
            <p:cNvPr id="129" name="文本框 2"/>
            <p:cNvSpPr txBox="1">
              <a:spLocks noChangeArrowheads="1"/>
            </p:cNvSpPr>
            <p:nvPr/>
          </p:nvSpPr>
          <p:spPr bwMode="auto">
            <a:xfrm>
              <a:off x="4948360" y="3681908"/>
              <a:ext cx="46679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lang="zh-CN" altLang="en-US" sz="1100" dirty="0">
                  <a:latin typeface="+mn-ea"/>
                  <a:ea typeface="+mn-ea"/>
                </a:rPr>
                <a:t>主题</a:t>
              </a:r>
            </a:p>
          </p:txBody>
        </p:sp>
        <p:sp>
          <p:nvSpPr>
            <p:cNvPr id="130" name="文本框 2"/>
            <p:cNvSpPr txBox="1">
              <a:spLocks noChangeArrowheads="1"/>
            </p:cNvSpPr>
            <p:nvPr/>
          </p:nvSpPr>
          <p:spPr bwMode="auto">
            <a:xfrm>
              <a:off x="4922851" y="2819398"/>
              <a:ext cx="46679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lang="zh-CN" altLang="en-US" sz="1100" dirty="0">
                  <a:latin typeface="+mn-ea"/>
                  <a:ea typeface="+mn-ea"/>
                </a:rPr>
                <a:t>用户</a:t>
              </a:r>
            </a:p>
          </p:txBody>
        </p:sp>
        <p:sp>
          <p:nvSpPr>
            <p:cNvPr id="131" name="文本框 2"/>
            <p:cNvSpPr txBox="1">
              <a:spLocks noChangeArrowheads="1"/>
            </p:cNvSpPr>
            <p:nvPr/>
          </p:nvSpPr>
          <p:spPr bwMode="auto">
            <a:xfrm>
              <a:off x="4949422" y="4394097"/>
              <a:ext cx="46679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lang="zh-CN" altLang="en-US" sz="1100" dirty="0">
                  <a:latin typeface="+mn-ea"/>
                  <a:ea typeface="+mn-ea"/>
                </a:rPr>
                <a:t>词语</a:t>
              </a:r>
            </a:p>
          </p:txBody>
        </p:sp>
        <p:sp>
          <p:nvSpPr>
            <p:cNvPr id="134" name="矩形 133"/>
            <p:cNvSpPr/>
            <p:nvPr/>
          </p:nvSpPr>
          <p:spPr>
            <a:xfrm>
              <a:off x="4767704" y="2700860"/>
              <a:ext cx="3696997" cy="1947597"/>
            </a:xfrm>
            <a:prstGeom prst="rect">
              <a:avLst/>
            </a:prstGeom>
            <a:noFill/>
            <a:ln>
              <a:solidFill>
                <a:srgbClr val="9D194D"/>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grpSp>
      <p:sp>
        <p:nvSpPr>
          <p:cNvPr id="110" name="矩形 109"/>
          <p:cNvSpPr/>
          <p:nvPr/>
        </p:nvSpPr>
        <p:spPr>
          <a:xfrm>
            <a:off x="5048838" y="2481238"/>
            <a:ext cx="3357317" cy="1160701"/>
          </a:xfrm>
          <a:prstGeom prst="rect">
            <a:avLst/>
          </a:prstGeom>
          <a:noFill/>
          <a:ln w="22225">
            <a:solidFill>
              <a:srgbClr val="00B0F0"/>
            </a:solidFill>
            <a:prstDash val="sysDot"/>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681202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0"/>
                                        </p:tgtEl>
                                        <p:attrNameLst>
                                          <p:attrName>style.visibility</p:attrName>
                                        </p:attrNameLst>
                                      </p:cBhvr>
                                      <p:to>
                                        <p:strVal val="visible"/>
                                      </p:to>
                                    </p:set>
                                    <p:anim calcmode="lin" valueType="num">
                                      <p:cBhvr additive="base">
                                        <p:cTn id="7" dur="500" fill="hold"/>
                                        <p:tgtEl>
                                          <p:spTgt spid="110"/>
                                        </p:tgtEl>
                                        <p:attrNameLst>
                                          <p:attrName>ppt_x</p:attrName>
                                        </p:attrNameLst>
                                      </p:cBhvr>
                                      <p:tavLst>
                                        <p:tav tm="0">
                                          <p:val>
                                            <p:strVal val="#ppt_x"/>
                                          </p:val>
                                        </p:tav>
                                        <p:tav tm="100000">
                                          <p:val>
                                            <p:strVal val="#ppt_x"/>
                                          </p:val>
                                        </p:tav>
                                      </p:tavLst>
                                    </p:anim>
                                    <p:anim calcmode="lin" valueType="num">
                                      <p:cBhvr additive="base">
                                        <p:cTn id="8" dur="500" fill="hold"/>
                                        <p:tgtEl>
                                          <p:spTgt spid="1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文本框 53">
            <a:extLst>
              <a:ext uri="{FF2B5EF4-FFF2-40B4-BE49-F238E27FC236}">
                <a16:creationId xmlns:a16="http://schemas.microsoft.com/office/drawing/2014/main" id="{FE14B034-0601-4799-AE56-1CCFE1AFDB8C}"/>
              </a:ext>
            </a:extLst>
          </p:cNvPr>
          <p:cNvSpPr txBox="1"/>
          <p:nvPr/>
        </p:nvSpPr>
        <p:spPr>
          <a:xfrm>
            <a:off x="463994" y="923011"/>
            <a:ext cx="7838342" cy="1308307"/>
          </a:xfrm>
          <a:prstGeom prst="rect">
            <a:avLst/>
          </a:prstGeom>
          <a:noFill/>
        </p:spPr>
        <p:txBody>
          <a:bodyPr wrap="square" rtlCol="0">
            <a:spAutoFit/>
          </a:bodyPr>
          <a:lstStyle/>
          <a:p>
            <a:pPr>
              <a:lnSpc>
                <a:spcPct val="200000"/>
              </a:lnSpc>
            </a:pPr>
            <a:r>
              <a:rPr lang="zh-CN" altLang="en-US" dirty="0">
                <a:solidFill>
                  <a:srgbClr val="00B0F0"/>
                </a:solidFill>
                <a:latin typeface="+mn-ea"/>
              </a:rPr>
              <a:t>使用主题模型进行意见挖掘的实质：将用户投影到一个隐藏的主题空间，</a:t>
            </a:r>
            <a:r>
              <a:rPr lang="zh-CN" altLang="zh-CN" sz="1400" dirty="0">
                <a:solidFill>
                  <a:srgbClr val="00B0F0"/>
                </a:solidFill>
              </a:rPr>
              <a:t>找到</a:t>
            </a:r>
            <a:r>
              <a:rPr lang="zh-CN" altLang="en-US" sz="1400" dirty="0">
                <a:solidFill>
                  <a:srgbClr val="00B0F0"/>
                </a:solidFill>
              </a:rPr>
              <a:t>每一位</a:t>
            </a:r>
            <a:r>
              <a:rPr lang="zh-CN" altLang="zh-CN" sz="1400" dirty="0">
                <a:solidFill>
                  <a:srgbClr val="00B0F0"/>
                </a:solidFill>
              </a:rPr>
              <a:t>用户所对应文档的主题占比</a:t>
            </a:r>
            <a:r>
              <a:rPr lang="zh-CN" altLang="en-US" sz="1400" dirty="0">
                <a:solidFill>
                  <a:srgbClr val="00B0F0"/>
                </a:solidFill>
              </a:rPr>
              <a:t>，</a:t>
            </a:r>
            <a:r>
              <a:rPr lang="zh-CN" altLang="en-US" dirty="0">
                <a:solidFill>
                  <a:srgbClr val="00B0F0"/>
                </a:solidFill>
                <a:latin typeface="+mn-ea"/>
              </a:rPr>
              <a:t>使用一个多维向量来对用户进行表征</a:t>
            </a:r>
            <a:endParaRPr lang="en-US" altLang="zh-CN" dirty="0">
              <a:solidFill>
                <a:srgbClr val="00B0F0"/>
              </a:solidFill>
              <a:latin typeface="+mn-ea"/>
            </a:endParaRPr>
          </a:p>
          <a:p>
            <a:pPr>
              <a:lnSpc>
                <a:spcPct val="200000"/>
              </a:lnSpc>
            </a:pPr>
            <a:endParaRPr lang="en-US" altLang="zh-CN" dirty="0">
              <a:solidFill>
                <a:srgbClr val="00B0F0"/>
              </a:solidFill>
              <a:latin typeface="+mn-ea"/>
              <a:sym typeface="黑体" panose="02010609060101010101" pitchFamily="49" charset="-122"/>
            </a:endParaRPr>
          </a:p>
        </p:txBody>
      </p:sp>
      <p:pic>
        <p:nvPicPr>
          <p:cNvPr id="34" name="图片占位符 3">
            <a:extLst>
              <a:ext uri="{FF2B5EF4-FFF2-40B4-BE49-F238E27FC236}">
                <a16:creationId xmlns:a16="http://schemas.microsoft.com/office/drawing/2014/main" id="{61951251-69BD-499A-B459-DC1D1DC9CE9D}"/>
              </a:ext>
            </a:extLst>
          </p:cNvPr>
          <p:cNvPicPr>
            <a:picLocks noGrp="1" noChangeAspect="1"/>
          </p:cNvPicPr>
          <p:nvPr>
            <p:ph type="pic" sz="quarter" idx="17"/>
          </p:nvPr>
        </p:nvPicPr>
        <p:blipFill>
          <a:blip r:embed="rId3"/>
          <a:srcRect t="6597" b="6597"/>
          <a:stretch>
            <a:fillRect/>
          </a:stretch>
        </p:blipFill>
        <p:spPr>
          <a:xfrm>
            <a:off x="0" y="0"/>
            <a:ext cx="9144000" cy="591266"/>
          </a:xfrm>
          <a:prstGeom prst="rect">
            <a:avLst/>
          </a:prstGeom>
        </p:spPr>
      </p:pic>
      <p:sp>
        <p:nvSpPr>
          <p:cNvPr id="33" name="文本框 32">
            <a:extLst>
              <a:ext uri="{FF2B5EF4-FFF2-40B4-BE49-F238E27FC236}">
                <a16:creationId xmlns:a16="http://schemas.microsoft.com/office/drawing/2014/main" id="{BF51749D-0339-4918-9809-730D2F7B7D8B}"/>
              </a:ext>
            </a:extLst>
          </p:cNvPr>
          <p:cNvSpPr txBox="1"/>
          <p:nvPr/>
        </p:nvSpPr>
        <p:spPr>
          <a:xfrm>
            <a:off x="202842" y="95578"/>
            <a:ext cx="4482623" cy="461665"/>
          </a:xfrm>
          <a:prstGeom prst="rect">
            <a:avLst/>
          </a:prstGeom>
          <a:noFill/>
        </p:spPr>
        <p:txBody>
          <a:bodyPr wrap="square" rtlCol="0">
            <a:spAutoFit/>
          </a:bodyPr>
          <a:lstStyle/>
          <a:p>
            <a:r>
              <a:rPr lang="zh-CN" altLang="en-US" sz="2400" dirty="0">
                <a:solidFill>
                  <a:schemeClr val="bg1"/>
                </a:solidFill>
              </a:rPr>
              <a:t>基于主题分析的意见挖掘</a:t>
            </a:r>
          </a:p>
        </p:txBody>
      </p:sp>
      <p:sp>
        <p:nvSpPr>
          <p:cNvPr id="14" name="文本框 12"/>
          <p:cNvSpPr txBox="1">
            <a:spLocks noChangeArrowheads="1"/>
          </p:cNvSpPr>
          <p:nvPr/>
        </p:nvSpPr>
        <p:spPr bwMode="auto">
          <a:xfrm>
            <a:off x="2284456" y="2173329"/>
            <a:ext cx="61436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lang="en-US" altLang="zh-CN" sz="1000" dirty="0">
                <a:latin typeface="+mn-ea"/>
                <a:ea typeface="+mn-ea"/>
              </a:rPr>
              <a:t>science</a:t>
            </a:r>
            <a:endParaRPr lang="zh-CN" altLang="en-US" dirty="0">
              <a:latin typeface="+mn-ea"/>
              <a:ea typeface="+mn-ea"/>
            </a:endParaRPr>
          </a:p>
        </p:txBody>
      </p:sp>
      <p:grpSp>
        <p:nvGrpSpPr>
          <p:cNvPr id="51" name="组合 50"/>
          <p:cNvGrpSpPr/>
          <p:nvPr/>
        </p:nvGrpSpPr>
        <p:grpSpPr>
          <a:xfrm>
            <a:off x="5328721" y="2173329"/>
            <a:ext cx="1935340" cy="2297262"/>
            <a:chOff x="5597099" y="1823332"/>
            <a:chExt cx="1935340" cy="2297262"/>
          </a:xfrm>
        </p:grpSpPr>
        <p:pic>
          <p:nvPicPr>
            <p:cNvPr id="17" name="图片 15"/>
            <p:cNvPicPr>
              <a:picLocks noChangeAspect="1"/>
            </p:cNvPicPr>
            <p:nvPr/>
          </p:nvPicPr>
          <p:blipFill>
            <a:blip r:embed="rId4" cstate="print">
              <a:extLst>
                <a:ext uri="{28A0092B-C50C-407E-A947-70E740481C1C}">
                  <a14:useLocalDpi xmlns:a14="http://schemas.microsoft.com/office/drawing/2010/main" val="0"/>
                </a:ext>
              </a:extLst>
            </a:blip>
            <a:srcRect l="27856" t="43265" r="64531" b="39038"/>
            <a:stretch>
              <a:fillRect/>
            </a:stretch>
          </p:blipFill>
          <p:spPr bwMode="auto">
            <a:xfrm>
              <a:off x="5597099" y="2968839"/>
              <a:ext cx="227941" cy="274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9" name="直接箭头连接符 18"/>
            <p:cNvCxnSpPr>
              <a:stCxn id="17" idx="3"/>
            </p:cNvCxnSpPr>
            <p:nvPr/>
          </p:nvCxnSpPr>
          <p:spPr bwMode="auto">
            <a:xfrm>
              <a:off x="5825040" y="3106179"/>
              <a:ext cx="970860" cy="0"/>
            </a:xfrm>
            <a:prstGeom prst="straightConnector1">
              <a:avLst/>
            </a:prstGeom>
            <a:ln>
              <a:solidFill>
                <a:srgbClr val="0070C0"/>
              </a:solidFill>
              <a:headEnd type="none" w="med" len="med"/>
              <a:tailEnd type="triangle"/>
            </a:ln>
          </p:spPr>
          <p:style>
            <a:lnRef idx="1">
              <a:schemeClr val="accent6"/>
            </a:lnRef>
            <a:fillRef idx="0">
              <a:schemeClr val="accent6"/>
            </a:fillRef>
            <a:effectRef idx="0">
              <a:schemeClr val="accent6"/>
            </a:effectRef>
            <a:fontRef idx="minor">
              <a:schemeClr val="tx1"/>
            </a:fontRef>
          </p:style>
        </p:cxnSp>
        <p:cxnSp>
          <p:nvCxnSpPr>
            <p:cNvPr id="20" name="直接箭头连接符 19"/>
            <p:cNvCxnSpPr>
              <a:stCxn id="17" idx="3"/>
            </p:cNvCxnSpPr>
            <p:nvPr/>
          </p:nvCxnSpPr>
          <p:spPr bwMode="auto">
            <a:xfrm>
              <a:off x="5825040" y="3106179"/>
              <a:ext cx="928686" cy="812300"/>
            </a:xfrm>
            <a:prstGeom prst="straightConnector1">
              <a:avLst/>
            </a:prstGeom>
            <a:ln>
              <a:solidFill>
                <a:srgbClr val="00B0F0"/>
              </a:solidFill>
              <a:headEnd type="none" w="med" len="med"/>
              <a:tailEnd type="triangle"/>
            </a:ln>
          </p:spPr>
          <p:style>
            <a:lnRef idx="1">
              <a:schemeClr val="accent6"/>
            </a:lnRef>
            <a:fillRef idx="0">
              <a:schemeClr val="accent6"/>
            </a:fillRef>
            <a:effectRef idx="0">
              <a:schemeClr val="accent6"/>
            </a:effectRef>
            <a:fontRef idx="minor">
              <a:schemeClr val="tx1"/>
            </a:fontRef>
          </p:style>
        </p:cxnSp>
        <p:cxnSp>
          <p:nvCxnSpPr>
            <p:cNvPr id="21" name="直接箭头连接符 20"/>
            <p:cNvCxnSpPr>
              <a:stCxn id="17" idx="3"/>
            </p:cNvCxnSpPr>
            <p:nvPr/>
          </p:nvCxnSpPr>
          <p:spPr bwMode="auto">
            <a:xfrm flipV="1">
              <a:off x="5825040" y="2293879"/>
              <a:ext cx="928686" cy="812300"/>
            </a:xfrm>
            <a:prstGeom prst="straightConnector1">
              <a:avLst/>
            </a:prstGeom>
            <a:ln>
              <a:solidFill>
                <a:srgbClr val="0070C0"/>
              </a:solidFill>
              <a:headEnd type="none" w="med" len="med"/>
              <a:tailEnd type="triangle"/>
            </a:ln>
          </p:spPr>
          <p:style>
            <a:lnRef idx="1">
              <a:schemeClr val="accent6"/>
            </a:lnRef>
            <a:fillRef idx="0">
              <a:schemeClr val="accent6"/>
            </a:fillRef>
            <a:effectRef idx="0">
              <a:schemeClr val="accent6"/>
            </a:effectRef>
            <a:fontRef idx="minor">
              <a:schemeClr val="tx1"/>
            </a:fontRef>
          </p:style>
        </p:cxnSp>
        <p:sp>
          <p:nvSpPr>
            <p:cNvPr id="22" name="文本框 31"/>
            <p:cNvSpPr txBox="1">
              <a:spLocks noChangeArrowheads="1"/>
            </p:cNvSpPr>
            <p:nvPr/>
          </p:nvSpPr>
          <p:spPr bwMode="auto">
            <a:xfrm>
              <a:off x="6219171" y="2265860"/>
              <a:ext cx="415498"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lang="en-US" altLang="zh-CN" dirty="0">
                  <a:latin typeface="+mn-ea"/>
                  <a:ea typeface="+mn-ea"/>
                </a:rPr>
                <a:t>0.7</a:t>
              </a:r>
              <a:endParaRPr lang="zh-CN" altLang="en-US" dirty="0">
                <a:latin typeface="+mn-ea"/>
                <a:ea typeface="+mn-ea"/>
              </a:endParaRPr>
            </a:p>
          </p:txBody>
        </p:sp>
        <p:grpSp>
          <p:nvGrpSpPr>
            <p:cNvPr id="46" name="组合 45"/>
            <p:cNvGrpSpPr/>
            <p:nvPr/>
          </p:nvGrpSpPr>
          <p:grpSpPr>
            <a:xfrm>
              <a:off x="6847600" y="1823332"/>
              <a:ext cx="684837" cy="550071"/>
              <a:chOff x="6717559" y="1772744"/>
              <a:chExt cx="684837" cy="550071"/>
            </a:xfrm>
          </p:grpSpPr>
          <p:sp>
            <p:nvSpPr>
              <p:cNvPr id="23" name="矩形 22"/>
              <p:cNvSpPr/>
              <p:nvPr/>
            </p:nvSpPr>
            <p:spPr>
              <a:xfrm>
                <a:off x="6864418" y="1984677"/>
                <a:ext cx="366712" cy="338138"/>
              </a:xfrm>
              <a:prstGeom prst="rect">
                <a:avLst/>
              </a:prstGeom>
              <a:solidFill>
                <a:srgbClr val="0070C0"/>
              </a:solidFill>
              <a:ln>
                <a:noFill/>
              </a:ln>
            </p:spPr>
            <p:style>
              <a:lnRef idx="2">
                <a:schemeClr val="dk1"/>
              </a:lnRef>
              <a:fillRef idx="1">
                <a:schemeClr val="lt1"/>
              </a:fillRef>
              <a:effectRef idx="0">
                <a:schemeClr val="dk1"/>
              </a:effectRef>
              <a:fontRef idx="minor">
                <a:schemeClr val="dk1"/>
              </a:fontRef>
            </p:style>
            <p:txBody>
              <a:bodyPr anchor="ctr">
                <a:spAutoFit/>
              </a:bodyPr>
              <a:lstStyle/>
              <a:p>
                <a:pPr algn="ctr">
                  <a:defRPr/>
                </a:pPr>
                <a:endParaRPr lang="zh-CN" altLang="en-US" dirty="0">
                  <a:solidFill>
                    <a:schemeClr val="bg1"/>
                  </a:solidFill>
                </a:endParaRPr>
              </a:p>
            </p:txBody>
          </p:sp>
          <p:sp>
            <p:nvSpPr>
              <p:cNvPr id="26" name="文本框 35"/>
              <p:cNvSpPr txBox="1">
                <a:spLocks noChangeArrowheads="1"/>
              </p:cNvSpPr>
              <p:nvPr/>
            </p:nvSpPr>
            <p:spPr bwMode="auto">
              <a:xfrm>
                <a:off x="6717559" y="1772744"/>
                <a:ext cx="684837"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a:r>
                  <a:rPr lang="en-US" altLang="zh-CN" sz="1000" dirty="0">
                    <a:latin typeface="+mn-ea"/>
                    <a:ea typeface="+mn-ea"/>
                  </a:rPr>
                  <a:t>science</a:t>
                </a:r>
                <a:endParaRPr lang="zh-CN" altLang="en-US" sz="1000" dirty="0">
                  <a:latin typeface="+mn-ea"/>
                  <a:ea typeface="+mn-ea"/>
                </a:endParaRPr>
              </a:p>
            </p:txBody>
          </p:sp>
        </p:grpSp>
        <p:grpSp>
          <p:nvGrpSpPr>
            <p:cNvPr id="47" name="组合 46"/>
            <p:cNvGrpSpPr/>
            <p:nvPr/>
          </p:nvGrpSpPr>
          <p:grpSpPr>
            <a:xfrm>
              <a:off x="6853173" y="2708200"/>
              <a:ext cx="679266" cy="538002"/>
              <a:chOff x="7712234" y="1805450"/>
              <a:chExt cx="679266" cy="538002"/>
            </a:xfrm>
          </p:grpSpPr>
          <p:sp>
            <p:nvSpPr>
              <p:cNvPr id="24" name="矩形 23"/>
              <p:cNvSpPr/>
              <p:nvPr/>
            </p:nvSpPr>
            <p:spPr>
              <a:xfrm>
                <a:off x="7869305" y="2005315"/>
                <a:ext cx="365125" cy="338137"/>
              </a:xfrm>
              <a:prstGeom prst="rect">
                <a:avLst/>
              </a:prstGeom>
              <a:solidFill>
                <a:srgbClr val="00B0F0"/>
              </a:solidFill>
              <a:ln>
                <a:noFill/>
              </a:ln>
            </p:spPr>
            <p:style>
              <a:lnRef idx="2">
                <a:schemeClr val="dk1"/>
              </a:lnRef>
              <a:fillRef idx="1">
                <a:schemeClr val="lt1"/>
              </a:fillRef>
              <a:effectRef idx="0">
                <a:schemeClr val="dk1"/>
              </a:effectRef>
              <a:fontRef idx="minor">
                <a:schemeClr val="dk1"/>
              </a:fontRef>
            </p:style>
            <p:txBody>
              <a:bodyPr anchor="ctr">
                <a:spAutoFit/>
              </a:bodyPr>
              <a:lstStyle/>
              <a:p>
                <a:pPr algn="ctr">
                  <a:defRPr/>
                </a:pPr>
                <a:endParaRPr lang="zh-CN" altLang="en-US" dirty="0">
                  <a:solidFill>
                    <a:schemeClr val="bg1"/>
                  </a:solidFill>
                </a:endParaRPr>
              </a:p>
            </p:txBody>
          </p:sp>
          <p:sp>
            <p:nvSpPr>
              <p:cNvPr id="27" name="文本框 36"/>
              <p:cNvSpPr txBox="1">
                <a:spLocks noChangeArrowheads="1"/>
              </p:cNvSpPr>
              <p:nvPr/>
            </p:nvSpPr>
            <p:spPr bwMode="auto">
              <a:xfrm>
                <a:off x="7712234" y="1805450"/>
                <a:ext cx="67926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a:r>
                  <a:rPr lang="en-US" altLang="zh-CN" sz="1000" dirty="0">
                    <a:latin typeface="+mn-ea"/>
                    <a:ea typeface="+mn-ea"/>
                  </a:rPr>
                  <a:t>politics</a:t>
                </a:r>
                <a:endParaRPr lang="zh-CN" altLang="en-US" sz="1000" dirty="0">
                  <a:latin typeface="+mn-ea"/>
                  <a:ea typeface="+mn-ea"/>
                </a:endParaRPr>
              </a:p>
            </p:txBody>
          </p:sp>
        </p:grpSp>
        <p:grpSp>
          <p:nvGrpSpPr>
            <p:cNvPr id="48" name="组合 47"/>
            <p:cNvGrpSpPr/>
            <p:nvPr/>
          </p:nvGrpSpPr>
          <p:grpSpPr>
            <a:xfrm>
              <a:off x="6913582" y="3580999"/>
              <a:ext cx="552875" cy="539595"/>
              <a:chOff x="8746979" y="1797507"/>
              <a:chExt cx="552875" cy="539595"/>
            </a:xfrm>
          </p:grpSpPr>
          <p:sp>
            <p:nvSpPr>
              <p:cNvPr id="25" name="矩形 24"/>
              <p:cNvSpPr/>
              <p:nvPr/>
            </p:nvSpPr>
            <p:spPr>
              <a:xfrm>
                <a:off x="8840855" y="1998965"/>
                <a:ext cx="365125" cy="338137"/>
              </a:xfrm>
              <a:prstGeom prst="rect">
                <a:avLst/>
              </a:prstGeom>
              <a:solidFill>
                <a:srgbClr val="FF0000"/>
              </a:solidFill>
              <a:ln>
                <a:noFill/>
              </a:ln>
            </p:spPr>
            <p:style>
              <a:lnRef idx="2">
                <a:schemeClr val="dk1"/>
              </a:lnRef>
              <a:fillRef idx="1">
                <a:schemeClr val="lt1"/>
              </a:fillRef>
              <a:effectRef idx="0">
                <a:schemeClr val="dk1"/>
              </a:effectRef>
              <a:fontRef idx="minor">
                <a:schemeClr val="dk1"/>
              </a:fontRef>
            </p:style>
            <p:txBody>
              <a:bodyPr anchor="ctr">
                <a:spAutoFit/>
              </a:bodyPr>
              <a:lstStyle/>
              <a:p>
                <a:pPr algn="ctr">
                  <a:defRPr/>
                </a:pPr>
                <a:endParaRPr lang="zh-CN" altLang="en-US" dirty="0">
                  <a:solidFill>
                    <a:schemeClr val="bg1"/>
                  </a:solidFill>
                </a:endParaRPr>
              </a:p>
            </p:txBody>
          </p:sp>
          <p:sp>
            <p:nvSpPr>
              <p:cNvPr id="28" name="文本框 37"/>
              <p:cNvSpPr txBox="1">
                <a:spLocks noChangeArrowheads="1"/>
              </p:cNvSpPr>
              <p:nvPr/>
            </p:nvSpPr>
            <p:spPr bwMode="auto">
              <a:xfrm>
                <a:off x="8746979" y="1797507"/>
                <a:ext cx="552875"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algn="ctr"/>
                <a:r>
                  <a:rPr lang="en-US" altLang="zh-CN" sz="1000" dirty="0">
                    <a:latin typeface="+mn-ea"/>
                    <a:ea typeface="+mn-ea"/>
                  </a:rPr>
                  <a:t>sports</a:t>
                </a:r>
                <a:endParaRPr lang="zh-CN" altLang="en-US" sz="1000" dirty="0">
                  <a:latin typeface="+mn-ea"/>
                  <a:ea typeface="+mn-ea"/>
                </a:endParaRPr>
              </a:p>
            </p:txBody>
          </p:sp>
        </p:grpSp>
        <p:sp>
          <p:nvSpPr>
            <p:cNvPr id="29" name="文本框 38"/>
            <p:cNvSpPr txBox="1">
              <a:spLocks noChangeArrowheads="1"/>
            </p:cNvSpPr>
            <p:nvPr/>
          </p:nvSpPr>
          <p:spPr bwMode="auto">
            <a:xfrm>
              <a:off x="6217568" y="2864721"/>
              <a:ext cx="418704"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lang="en-US" altLang="zh-CN" dirty="0">
                  <a:latin typeface="+mn-ea"/>
                  <a:ea typeface="+mn-ea"/>
                </a:rPr>
                <a:t>0.2</a:t>
              </a:r>
              <a:endParaRPr lang="zh-CN" altLang="en-US" dirty="0">
                <a:latin typeface="+mn-ea"/>
                <a:ea typeface="+mn-ea"/>
              </a:endParaRPr>
            </a:p>
          </p:txBody>
        </p:sp>
        <p:sp>
          <p:nvSpPr>
            <p:cNvPr id="30" name="文本框 39"/>
            <p:cNvSpPr txBox="1">
              <a:spLocks noChangeArrowheads="1"/>
            </p:cNvSpPr>
            <p:nvPr/>
          </p:nvSpPr>
          <p:spPr bwMode="auto">
            <a:xfrm>
              <a:off x="6231789" y="3705364"/>
              <a:ext cx="389850"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lang="en-US" altLang="zh-CN" dirty="0">
                  <a:latin typeface="+mn-ea"/>
                  <a:ea typeface="+mn-ea"/>
                </a:rPr>
                <a:t>0.1</a:t>
              </a:r>
              <a:endParaRPr lang="zh-CN" altLang="en-US" dirty="0">
                <a:latin typeface="+mn-ea"/>
                <a:ea typeface="+mn-ea"/>
              </a:endParaRPr>
            </a:p>
          </p:txBody>
        </p:sp>
      </p:grpSp>
      <p:graphicFrame>
        <p:nvGraphicFramePr>
          <p:cNvPr id="2" name="表格 1"/>
          <p:cNvGraphicFramePr>
            <a:graphicFrameLocks noGrp="1"/>
          </p:cNvGraphicFramePr>
          <p:nvPr/>
        </p:nvGraphicFramePr>
        <p:xfrm>
          <a:off x="1779699" y="2386304"/>
          <a:ext cx="2088144" cy="2190420"/>
        </p:xfrm>
        <a:graphic>
          <a:graphicData uri="http://schemas.openxmlformats.org/drawingml/2006/table">
            <a:tbl>
              <a:tblPr firstRow="1" bandRow="1">
                <a:tableStyleId>{5C22544A-7EE6-4342-B048-85BDC9FD1C3A}</a:tableStyleId>
              </a:tblPr>
              <a:tblGrid>
                <a:gridCol w="522036">
                  <a:extLst>
                    <a:ext uri="{9D8B030D-6E8A-4147-A177-3AD203B41FA5}">
                      <a16:colId xmlns:a16="http://schemas.microsoft.com/office/drawing/2014/main" val="4191271242"/>
                    </a:ext>
                  </a:extLst>
                </a:gridCol>
                <a:gridCol w="522036">
                  <a:extLst>
                    <a:ext uri="{9D8B030D-6E8A-4147-A177-3AD203B41FA5}">
                      <a16:colId xmlns:a16="http://schemas.microsoft.com/office/drawing/2014/main" val="1246728276"/>
                    </a:ext>
                  </a:extLst>
                </a:gridCol>
                <a:gridCol w="522036">
                  <a:extLst>
                    <a:ext uri="{9D8B030D-6E8A-4147-A177-3AD203B41FA5}">
                      <a16:colId xmlns:a16="http://schemas.microsoft.com/office/drawing/2014/main" val="3162499242"/>
                    </a:ext>
                  </a:extLst>
                </a:gridCol>
                <a:gridCol w="522036">
                  <a:extLst>
                    <a:ext uri="{9D8B030D-6E8A-4147-A177-3AD203B41FA5}">
                      <a16:colId xmlns:a16="http://schemas.microsoft.com/office/drawing/2014/main" val="2885154058"/>
                    </a:ext>
                  </a:extLst>
                </a:gridCol>
              </a:tblGrid>
              <a:tr h="365070">
                <a:tc>
                  <a:txBody>
                    <a:bodyPr/>
                    <a:lstStyle/>
                    <a:p>
                      <a:pPr algn="ctr"/>
                      <a:endParaRPr lang="zh-CN" altLang="en-US" sz="1000" kern="1200" dirty="0">
                        <a:solidFill>
                          <a:schemeClr val="bg1"/>
                        </a:solidFill>
                        <a:latin typeface="+mn-ea"/>
                        <a:ea typeface="+mn-ea"/>
                        <a:cs typeface="+mn-cs"/>
                      </a:endParaRPr>
                    </a:p>
                  </a:txBody>
                  <a:tcPr anchor="ctr">
                    <a:noFill/>
                  </a:tcPr>
                </a:tc>
                <a:tc>
                  <a:txBody>
                    <a:bodyPr/>
                    <a:lstStyle/>
                    <a:p>
                      <a:pPr algn="ctr"/>
                      <a:r>
                        <a:rPr lang="zh-CN" altLang="en-US" sz="1000" kern="1200" dirty="0">
                          <a:solidFill>
                            <a:schemeClr val="bg1"/>
                          </a:solidFill>
                          <a:latin typeface="+mn-ea"/>
                          <a:ea typeface="+mn-ea"/>
                          <a:cs typeface="+mn-cs"/>
                        </a:rPr>
                        <a:t>主题</a:t>
                      </a:r>
                      <a:r>
                        <a:rPr lang="en-US" altLang="zh-CN" sz="1000" kern="1200" dirty="0">
                          <a:solidFill>
                            <a:schemeClr val="bg1"/>
                          </a:solidFill>
                          <a:latin typeface="+mn-ea"/>
                          <a:ea typeface="+mn-ea"/>
                          <a:cs typeface="+mn-cs"/>
                        </a:rPr>
                        <a:t>1</a:t>
                      </a:r>
                      <a:endParaRPr lang="zh-CN" altLang="en-US" sz="1000" kern="1200" dirty="0">
                        <a:solidFill>
                          <a:schemeClr val="bg1"/>
                        </a:solidFill>
                        <a:latin typeface="+mn-ea"/>
                        <a:ea typeface="+mn-ea"/>
                        <a:cs typeface="+mn-cs"/>
                      </a:endParaRPr>
                    </a:p>
                  </a:txBody>
                  <a:tcPr anchor="ctr">
                    <a:solidFill>
                      <a:srgbClr val="0070C0"/>
                    </a:solidFill>
                  </a:tcPr>
                </a:tc>
                <a:tc>
                  <a:txBody>
                    <a:bodyPr/>
                    <a:lstStyle/>
                    <a:p>
                      <a:pPr algn="ctr"/>
                      <a:r>
                        <a:rPr lang="zh-CN" altLang="en-US" sz="1000" kern="1200" dirty="0">
                          <a:solidFill>
                            <a:schemeClr val="bg1"/>
                          </a:solidFill>
                          <a:latin typeface="+mn-ea"/>
                          <a:ea typeface="+mn-ea"/>
                          <a:cs typeface="+mn-cs"/>
                        </a:rPr>
                        <a:t>主题</a:t>
                      </a:r>
                      <a:r>
                        <a:rPr lang="en-US" altLang="zh-CN" sz="1000" kern="1200" dirty="0">
                          <a:solidFill>
                            <a:schemeClr val="bg1"/>
                          </a:solidFill>
                          <a:latin typeface="+mn-ea"/>
                          <a:ea typeface="+mn-ea"/>
                          <a:cs typeface="+mn-cs"/>
                        </a:rPr>
                        <a:t>2</a:t>
                      </a:r>
                      <a:endParaRPr lang="zh-CN" altLang="en-US" sz="1000" kern="1200" dirty="0">
                        <a:solidFill>
                          <a:schemeClr val="bg1"/>
                        </a:solidFill>
                        <a:latin typeface="+mn-ea"/>
                        <a:ea typeface="+mn-ea"/>
                        <a:cs typeface="+mn-cs"/>
                      </a:endParaRPr>
                    </a:p>
                  </a:txBody>
                  <a:tcPr anchor="ctr">
                    <a:solidFill>
                      <a:srgbClr val="00B0F0"/>
                    </a:solidFill>
                  </a:tcPr>
                </a:tc>
                <a:tc>
                  <a:txBody>
                    <a:bodyPr/>
                    <a:lstStyle/>
                    <a:p>
                      <a:pPr algn="ctr"/>
                      <a:r>
                        <a:rPr lang="zh-CN" altLang="en-US" sz="1000" kern="1200" dirty="0">
                          <a:solidFill>
                            <a:schemeClr val="bg1"/>
                          </a:solidFill>
                          <a:latin typeface="+mn-ea"/>
                          <a:ea typeface="+mn-ea"/>
                          <a:cs typeface="+mn-cs"/>
                        </a:rPr>
                        <a:t>主题</a:t>
                      </a:r>
                      <a:r>
                        <a:rPr lang="en-US" altLang="zh-CN" sz="1000" kern="1200" dirty="0">
                          <a:solidFill>
                            <a:schemeClr val="bg1"/>
                          </a:solidFill>
                          <a:latin typeface="+mn-ea"/>
                          <a:ea typeface="+mn-ea"/>
                          <a:cs typeface="+mn-cs"/>
                        </a:rPr>
                        <a:t>3</a:t>
                      </a:r>
                      <a:endParaRPr lang="zh-CN" altLang="en-US" sz="1000" kern="1200" dirty="0">
                        <a:solidFill>
                          <a:schemeClr val="bg1"/>
                        </a:solidFill>
                        <a:latin typeface="+mn-ea"/>
                        <a:ea typeface="+mn-ea"/>
                        <a:cs typeface="+mn-cs"/>
                      </a:endParaRPr>
                    </a:p>
                  </a:txBody>
                  <a:tcPr anchor="ctr">
                    <a:solidFill>
                      <a:srgbClr val="FF0000"/>
                    </a:solidFill>
                  </a:tcPr>
                </a:tc>
                <a:extLst>
                  <a:ext uri="{0D108BD9-81ED-4DB2-BD59-A6C34878D82A}">
                    <a16:rowId xmlns:a16="http://schemas.microsoft.com/office/drawing/2014/main" val="2606750800"/>
                  </a:ext>
                </a:extLst>
              </a:tr>
              <a:tr h="365070">
                <a:tc>
                  <a:txBody>
                    <a:bodyPr/>
                    <a:lstStyle/>
                    <a:p>
                      <a:pPr algn="ctr"/>
                      <a:r>
                        <a:rPr lang="zh-CN" altLang="en-US" sz="1000" b="1" kern="1200" dirty="0">
                          <a:solidFill>
                            <a:schemeClr val="bg1"/>
                          </a:solidFill>
                          <a:latin typeface="+mn-ea"/>
                          <a:ea typeface="+mn-ea"/>
                          <a:cs typeface="+mn-cs"/>
                        </a:rPr>
                        <a:t>用户</a:t>
                      </a:r>
                      <a:r>
                        <a:rPr lang="en-US" altLang="zh-CN" sz="1000" kern="1200" dirty="0">
                          <a:solidFill>
                            <a:schemeClr val="bg1"/>
                          </a:solidFill>
                          <a:latin typeface="+mn-ea"/>
                          <a:ea typeface="+mn-ea"/>
                          <a:cs typeface="+mn-cs"/>
                        </a:rPr>
                        <a:t>1</a:t>
                      </a:r>
                      <a:endParaRPr lang="zh-CN" altLang="en-US" sz="1000" kern="1200" dirty="0">
                        <a:solidFill>
                          <a:schemeClr val="bg1"/>
                        </a:solidFill>
                        <a:latin typeface="+mn-ea"/>
                        <a:ea typeface="+mn-ea"/>
                        <a:cs typeface="+mn-cs"/>
                      </a:endParaRPr>
                    </a:p>
                  </a:txBody>
                  <a:tcPr anchor="ctr">
                    <a:solidFill>
                      <a:schemeClr val="tx2"/>
                    </a:solidFill>
                  </a:tcPr>
                </a:tc>
                <a:tc>
                  <a:txBody>
                    <a:bodyPr/>
                    <a:lstStyle/>
                    <a:p>
                      <a:pPr algn="ctr"/>
                      <a:endParaRPr lang="zh-CN" altLang="en-US" sz="1000" kern="1200" dirty="0">
                        <a:solidFill>
                          <a:schemeClr val="tx1"/>
                        </a:solidFill>
                        <a:latin typeface="+mn-ea"/>
                        <a:ea typeface="+mn-ea"/>
                        <a:cs typeface="+mn-cs"/>
                      </a:endParaRPr>
                    </a:p>
                  </a:txBody>
                  <a:tcPr anchor="ctr">
                    <a:solidFill>
                      <a:schemeClr val="bg2">
                        <a:lumMod val="90000"/>
                      </a:schemeClr>
                    </a:solidFill>
                  </a:tcPr>
                </a:tc>
                <a:tc>
                  <a:txBody>
                    <a:bodyPr/>
                    <a:lstStyle/>
                    <a:p>
                      <a:pPr algn="ctr"/>
                      <a:endParaRPr lang="zh-CN" altLang="en-US" sz="1000" kern="1200">
                        <a:solidFill>
                          <a:schemeClr val="tx1"/>
                        </a:solidFill>
                        <a:latin typeface="+mn-ea"/>
                        <a:ea typeface="+mn-ea"/>
                        <a:cs typeface="+mn-cs"/>
                      </a:endParaRPr>
                    </a:p>
                  </a:txBody>
                  <a:tcPr anchor="ctr">
                    <a:solidFill>
                      <a:schemeClr val="bg2">
                        <a:lumMod val="90000"/>
                      </a:schemeClr>
                    </a:solidFill>
                  </a:tcPr>
                </a:tc>
                <a:tc>
                  <a:txBody>
                    <a:bodyPr/>
                    <a:lstStyle/>
                    <a:p>
                      <a:pPr algn="ctr"/>
                      <a:endParaRPr lang="zh-CN" altLang="en-US" sz="1000" kern="1200" dirty="0">
                        <a:solidFill>
                          <a:schemeClr val="tx1"/>
                        </a:solidFill>
                        <a:latin typeface="+mn-ea"/>
                        <a:ea typeface="+mn-ea"/>
                        <a:cs typeface="+mn-cs"/>
                      </a:endParaRPr>
                    </a:p>
                  </a:txBody>
                  <a:tcPr anchor="ctr">
                    <a:solidFill>
                      <a:schemeClr val="bg2">
                        <a:lumMod val="90000"/>
                      </a:schemeClr>
                    </a:solidFill>
                  </a:tcPr>
                </a:tc>
                <a:extLst>
                  <a:ext uri="{0D108BD9-81ED-4DB2-BD59-A6C34878D82A}">
                    <a16:rowId xmlns:a16="http://schemas.microsoft.com/office/drawing/2014/main" val="4227080451"/>
                  </a:ext>
                </a:extLst>
              </a:tr>
              <a:tr h="365070">
                <a:tc>
                  <a:txBody>
                    <a:bodyPr/>
                    <a:lstStyle/>
                    <a:p>
                      <a:pPr algn="ctr"/>
                      <a:r>
                        <a:rPr lang="zh-CN" altLang="en-US" sz="1000" b="1" kern="1200" dirty="0">
                          <a:solidFill>
                            <a:schemeClr val="bg1"/>
                          </a:solidFill>
                          <a:latin typeface="+mn-ea"/>
                          <a:ea typeface="+mn-ea"/>
                          <a:cs typeface="+mn-cs"/>
                        </a:rPr>
                        <a:t>用户</a:t>
                      </a:r>
                      <a:r>
                        <a:rPr lang="en-US" altLang="zh-CN" sz="1000" b="1" kern="1200" dirty="0">
                          <a:solidFill>
                            <a:schemeClr val="bg1"/>
                          </a:solidFill>
                          <a:latin typeface="+mn-ea"/>
                          <a:ea typeface="+mn-ea"/>
                          <a:cs typeface="+mn-cs"/>
                        </a:rPr>
                        <a:t>2</a:t>
                      </a:r>
                    </a:p>
                  </a:txBody>
                  <a:tcPr anchor="ctr">
                    <a:solidFill>
                      <a:schemeClr val="tx2"/>
                    </a:solidFill>
                  </a:tcPr>
                </a:tc>
                <a:tc>
                  <a:txBody>
                    <a:bodyPr/>
                    <a:lstStyle/>
                    <a:p>
                      <a:pPr algn="ctr"/>
                      <a:endParaRPr lang="zh-CN" altLang="en-US" sz="1000" kern="1200" dirty="0">
                        <a:solidFill>
                          <a:schemeClr val="tx1"/>
                        </a:solidFill>
                        <a:latin typeface="+mn-ea"/>
                        <a:ea typeface="+mn-ea"/>
                        <a:cs typeface="+mn-cs"/>
                      </a:endParaRPr>
                    </a:p>
                  </a:txBody>
                  <a:tcPr anchor="ctr">
                    <a:solidFill>
                      <a:schemeClr val="bg2">
                        <a:lumMod val="90000"/>
                      </a:schemeClr>
                    </a:solidFill>
                  </a:tcPr>
                </a:tc>
                <a:tc>
                  <a:txBody>
                    <a:bodyPr/>
                    <a:lstStyle/>
                    <a:p>
                      <a:pPr algn="ctr"/>
                      <a:endParaRPr lang="zh-CN" altLang="en-US" sz="1000" kern="1200" dirty="0">
                        <a:solidFill>
                          <a:schemeClr val="tx1"/>
                        </a:solidFill>
                        <a:latin typeface="+mn-ea"/>
                        <a:ea typeface="+mn-ea"/>
                        <a:cs typeface="+mn-cs"/>
                      </a:endParaRPr>
                    </a:p>
                  </a:txBody>
                  <a:tcPr anchor="ctr">
                    <a:solidFill>
                      <a:schemeClr val="bg2">
                        <a:lumMod val="90000"/>
                      </a:schemeClr>
                    </a:solidFill>
                  </a:tcPr>
                </a:tc>
                <a:tc>
                  <a:txBody>
                    <a:bodyPr/>
                    <a:lstStyle/>
                    <a:p>
                      <a:pPr algn="ctr"/>
                      <a:endParaRPr lang="zh-CN" altLang="en-US" sz="1000" kern="1200">
                        <a:solidFill>
                          <a:schemeClr val="tx1"/>
                        </a:solidFill>
                        <a:latin typeface="+mn-ea"/>
                        <a:ea typeface="+mn-ea"/>
                        <a:cs typeface="+mn-cs"/>
                      </a:endParaRPr>
                    </a:p>
                  </a:txBody>
                  <a:tcPr anchor="ctr">
                    <a:solidFill>
                      <a:schemeClr val="bg2">
                        <a:lumMod val="90000"/>
                      </a:schemeClr>
                    </a:solidFill>
                  </a:tcPr>
                </a:tc>
                <a:extLst>
                  <a:ext uri="{0D108BD9-81ED-4DB2-BD59-A6C34878D82A}">
                    <a16:rowId xmlns:a16="http://schemas.microsoft.com/office/drawing/2014/main" val="1207285035"/>
                  </a:ext>
                </a:extLst>
              </a:tr>
              <a:tr h="365070">
                <a:tc>
                  <a:txBody>
                    <a:bodyPr/>
                    <a:lstStyle/>
                    <a:p>
                      <a:pPr algn="ctr"/>
                      <a:r>
                        <a:rPr lang="zh-CN" altLang="en-US" sz="1000" b="1" kern="1200" dirty="0">
                          <a:solidFill>
                            <a:schemeClr val="bg1"/>
                          </a:solidFill>
                          <a:latin typeface="+mn-ea"/>
                          <a:ea typeface="+mn-ea"/>
                          <a:cs typeface="+mn-cs"/>
                        </a:rPr>
                        <a:t>用户</a:t>
                      </a:r>
                      <a:r>
                        <a:rPr lang="en-US" altLang="zh-CN" sz="1000" b="1" kern="1200" dirty="0">
                          <a:solidFill>
                            <a:schemeClr val="bg1"/>
                          </a:solidFill>
                          <a:latin typeface="+mn-ea"/>
                          <a:ea typeface="+mn-ea"/>
                          <a:cs typeface="+mn-cs"/>
                        </a:rPr>
                        <a:t>3</a:t>
                      </a:r>
                      <a:endParaRPr lang="zh-CN" altLang="en-US" sz="1000" b="1" kern="1200" dirty="0">
                        <a:solidFill>
                          <a:schemeClr val="bg1"/>
                        </a:solidFill>
                        <a:latin typeface="+mn-ea"/>
                        <a:ea typeface="+mn-ea"/>
                        <a:cs typeface="+mn-cs"/>
                      </a:endParaRPr>
                    </a:p>
                  </a:txBody>
                  <a:tcPr anchor="ctr">
                    <a:solidFill>
                      <a:schemeClr val="tx2"/>
                    </a:solidFill>
                  </a:tcPr>
                </a:tc>
                <a:tc>
                  <a:txBody>
                    <a:bodyPr/>
                    <a:lstStyle/>
                    <a:p>
                      <a:pPr algn="ctr"/>
                      <a:r>
                        <a:rPr lang="en-US" altLang="zh-CN" sz="1000" kern="1200" dirty="0">
                          <a:solidFill>
                            <a:schemeClr val="tx1"/>
                          </a:solidFill>
                          <a:latin typeface="+mn-ea"/>
                          <a:ea typeface="+mn-ea"/>
                          <a:cs typeface="+mn-cs"/>
                        </a:rPr>
                        <a:t>0.7</a:t>
                      </a:r>
                      <a:endParaRPr lang="zh-CN" altLang="en-US" sz="1000" kern="1200" dirty="0">
                        <a:solidFill>
                          <a:schemeClr val="tx1"/>
                        </a:solidFill>
                        <a:latin typeface="+mn-ea"/>
                        <a:ea typeface="+mn-ea"/>
                        <a:cs typeface="+mn-cs"/>
                      </a:endParaRPr>
                    </a:p>
                  </a:txBody>
                  <a:tcPr anchor="ctr">
                    <a:solidFill>
                      <a:schemeClr val="bg2">
                        <a:lumMod val="90000"/>
                      </a:schemeClr>
                    </a:solidFill>
                  </a:tcPr>
                </a:tc>
                <a:tc>
                  <a:txBody>
                    <a:bodyPr/>
                    <a:lstStyle/>
                    <a:p>
                      <a:pPr algn="ctr"/>
                      <a:r>
                        <a:rPr lang="en-US" altLang="zh-CN" sz="1000" kern="1200" dirty="0">
                          <a:solidFill>
                            <a:schemeClr val="tx1"/>
                          </a:solidFill>
                          <a:latin typeface="+mn-ea"/>
                          <a:ea typeface="+mn-ea"/>
                          <a:cs typeface="+mn-cs"/>
                        </a:rPr>
                        <a:t>0.2</a:t>
                      </a:r>
                      <a:endParaRPr lang="zh-CN" altLang="en-US" sz="1000" kern="1200" dirty="0">
                        <a:solidFill>
                          <a:schemeClr val="tx1"/>
                        </a:solidFill>
                        <a:latin typeface="+mn-ea"/>
                        <a:ea typeface="+mn-ea"/>
                        <a:cs typeface="+mn-cs"/>
                      </a:endParaRPr>
                    </a:p>
                  </a:txBody>
                  <a:tcPr anchor="ctr">
                    <a:solidFill>
                      <a:schemeClr val="bg2">
                        <a:lumMod val="90000"/>
                      </a:schemeClr>
                    </a:solidFill>
                  </a:tcPr>
                </a:tc>
                <a:tc>
                  <a:txBody>
                    <a:bodyPr/>
                    <a:lstStyle/>
                    <a:p>
                      <a:pPr algn="ctr"/>
                      <a:r>
                        <a:rPr lang="en-US" altLang="zh-CN" sz="1000" kern="1200" dirty="0">
                          <a:solidFill>
                            <a:schemeClr val="tx1"/>
                          </a:solidFill>
                          <a:latin typeface="+mn-ea"/>
                          <a:ea typeface="+mn-ea"/>
                          <a:cs typeface="+mn-cs"/>
                        </a:rPr>
                        <a:t>0.1</a:t>
                      </a:r>
                      <a:endParaRPr lang="zh-CN" altLang="en-US" sz="1000" kern="1200" dirty="0">
                        <a:solidFill>
                          <a:schemeClr val="tx1"/>
                        </a:solidFill>
                        <a:latin typeface="+mn-ea"/>
                        <a:ea typeface="+mn-ea"/>
                        <a:cs typeface="+mn-cs"/>
                      </a:endParaRPr>
                    </a:p>
                  </a:txBody>
                  <a:tcPr anchor="ctr">
                    <a:solidFill>
                      <a:schemeClr val="bg2">
                        <a:lumMod val="90000"/>
                      </a:schemeClr>
                    </a:solidFill>
                  </a:tcPr>
                </a:tc>
                <a:extLst>
                  <a:ext uri="{0D108BD9-81ED-4DB2-BD59-A6C34878D82A}">
                    <a16:rowId xmlns:a16="http://schemas.microsoft.com/office/drawing/2014/main" val="1055358474"/>
                  </a:ext>
                </a:extLst>
              </a:tr>
              <a:tr h="365070">
                <a:tc>
                  <a:txBody>
                    <a:bodyPr/>
                    <a:lstStyle/>
                    <a:p>
                      <a:pPr algn="ctr"/>
                      <a:r>
                        <a:rPr lang="zh-CN" altLang="en-US" sz="1000" b="1" kern="1200" dirty="0">
                          <a:solidFill>
                            <a:schemeClr val="bg1"/>
                          </a:solidFill>
                          <a:latin typeface="+mn-ea"/>
                          <a:ea typeface="+mn-ea"/>
                          <a:cs typeface="+mn-cs"/>
                        </a:rPr>
                        <a:t>用户</a:t>
                      </a:r>
                      <a:r>
                        <a:rPr lang="en-US" altLang="zh-CN" sz="1000" b="1" kern="1200" dirty="0">
                          <a:solidFill>
                            <a:schemeClr val="bg1"/>
                          </a:solidFill>
                          <a:latin typeface="+mn-ea"/>
                          <a:ea typeface="+mn-ea"/>
                          <a:cs typeface="+mn-cs"/>
                        </a:rPr>
                        <a:t>4</a:t>
                      </a:r>
                      <a:endParaRPr lang="zh-CN" altLang="en-US" sz="1000" b="1" kern="1200" dirty="0">
                        <a:solidFill>
                          <a:schemeClr val="bg1"/>
                        </a:solidFill>
                        <a:latin typeface="+mn-ea"/>
                        <a:ea typeface="+mn-ea"/>
                        <a:cs typeface="+mn-cs"/>
                      </a:endParaRPr>
                    </a:p>
                  </a:txBody>
                  <a:tcPr anchor="ctr">
                    <a:solidFill>
                      <a:schemeClr val="tx2"/>
                    </a:solidFill>
                  </a:tcPr>
                </a:tc>
                <a:tc>
                  <a:txBody>
                    <a:bodyPr/>
                    <a:lstStyle/>
                    <a:p>
                      <a:pPr algn="ctr"/>
                      <a:endParaRPr lang="zh-CN" altLang="en-US" sz="1000" kern="1200">
                        <a:solidFill>
                          <a:schemeClr val="tx1"/>
                        </a:solidFill>
                        <a:latin typeface="+mn-ea"/>
                        <a:ea typeface="+mn-ea"/>
                        <a:cs typeface="+mn-cs"/>
                      </a:endParaRPr>
                    </a:p>
                  </a:txBody>
                  <a:tcPr anchor="ctr">
                    <a:solidFill>
                      <a:schemeClr val="bg2">
                        <a:lumMod val="90000"/>
                      </a:schemeClr>
                    </a:solidFill>
                  </a:tcPr>
                </a:tc>
                <a:tc>
                  <a:txBody>
                    <a:bodyPr/>
                    <a:lstStyle/>
                    <a:p>
                      <a:pPr algn="ctr"/>
                      <a:endParaRPr lang="zh-CN" altLang="en-US" sz="1000" kern="1200" dirty="0">
                        <a:solidFill>
                          <a:schemeClr val="tx1"/>
                        </a:solidFill>
                        <a:latin typeface="+mn-ea"/>
                        <a:ea typeface="+mn-ea"/>
                        <a:cs typeface="+mn-cs"/>
                      </a:endParaRPr>
                    </a:p>
                  </a:txBody>
                  <a:tcPr anchor="ctr">
                    <a:solidFill>
                      <a:schemeClr val="bg2">
                        <a:lumMod val="90000"/>
                      </a:schemeClr>
                    </a:solidFill>
                  </a:tcPr>
                </a:tc>
                <a:tc>
                  <a:txBody>
                    <a:bodyPr/>
                    <a:lstStyle/>
                    <a:p>
                      <a:pPr algn="ctr"/>
                      <a:endParaRPr lang="zh-CN" altLang="en-US" sz="1000" kern="1200" dirty="0">
                        <a:solidFill>
                          <a:schemeClr val="tx1"/>
                        </a:solidFill>
                        <a:latin typeface="+mn-ea"/>
                        <a:ea typeface="+mn-ea"/>
                        <a:cs typeface="+mn-cs"/>
                      </a:endParaRPr>
                    </a:p>
                  </a:txBody>
                  <a:tcPr anchor="ctr">
                    <a:solidFill>
                      <a:schemeClr val="bg2">
                        <a:lumMod val="90000"/>
                      </a:schemeClr>
                    </a:solidFill>
                  </a:tcPr>
                </a:tc>
                <a:extLst>
                  <a:ext uri="{0D108BD9-81ED-4DB2-BD59-A6C34878D82A}">
                    <a16:rowId xmlns:a16="http://schemas.microsoft.com/office/drawing/2014/main" val="3631327775"/>
                  </a:ext>
                </a:extLst>
              </a:tr>
              <a:tr h="365070">
                <a:tc>
                  <a:txBody>
                    <a:bodyPr/>
                    <a:lstStyle/>
                    <a:p>
                      <a:pPr algn="ctr"/>
                      <a:r>
                        <a:rPr lang="zh-CN" altLang="en-US" sz="1000" b="1" kern="1200" dirty="0">
                          <a:solidFill>
                            <a:schemeClr val="bg1"/>
                          </a:solidFill>
                          <a:latin typeface="+mn-ea"/>
                          <a:ea typeface="+mn-ea"/>
                          <a:cs typeface="+mn-cs"/>
                        </a:rPr>
                        <a:t>用户</a:t>
                      </a:r>
                      <a:r>
                        <a:rPr lang="en-US" altLang="zh-CN" sz="1000" b="1" kern="1200" dirty="0">
                          <a:solidFill>
                            <a:schemeClr val="bg1"/>
                          </a:solidFill>
                          <a:latin typeface="+mn-ea"/>
                          <a:ea typeface="+mn-ea"/>
                          <a:cs typeface="+mn-cs"/>
                        </a:rPr>
                        <a:t>5</a:t>
                      </a:r>
                      <a:endParaRPr lang="zh-CN" altLang="en-US" sz="1000" b="1" kern="1200" dirty="0">
                        <a:solidFill>
                          <a:schemeClr val="bg1"/>
                        </a:solidFill>
                        <a:latin typeface="+mn-ea"/>
                        <a:ea typeface="+mn-ea"/>
                        <a:cs typeface="+mn-cs"/>
                      </a:endParaRPr>
                    </a:p>
                  </a:txBody>
                  <a:tcPr anchor="ctr">
                    <a:solidFill>
                      <a:schemeClr val="tx2"/>
                    </a:solidFill>
                  </a:tcPr>
                </a:tc>
                <a:tc>
                  <a:txBody>
                    <a:bodyPr/>
                    <a:lstStyle/>
                    <a:p>
                      <a:pPr algn="ctr"/>
                      <a:endParaRPr lang="zh-CN" altLang="en-US" sz="1000" kern="1200" dirty="0">
                        <a:solidFill>
                          <a:schemeClr val="tx1"/>
                        </a:solidFill>
                        <a:latin typeface="+mn-ea"/>
                        <a:ea typeface="+mn-ea"/>
                        <a:cs typeface="+mn-cs"/>
                      </a:endParaRPr>
                    </a:p>
                  </a:txBody>
                  <a:tcPr anchor="ctr">
                    <a:solidFill>
                      <a:schemeClr val="bg2">
                        <a:lumMod val="90000"/>
                      </a:schemeClr>
                    </a:solidFill>
                  </a:tcPr>
                </a:tc>
                <a:tc>
                  <a:txBody>
                    <a:bodyPr/>
                    <a:lstStyle/>
                    <a:p>
                      <a:pPr algn="ctr"/>
                      <a:endParaRPr lang="zh-CN" altLang="en-US" sz="1000" kern="1200">
                        <a:solidFill>
                          <a:schemeClr val="tx1"/>
                        </a:solidFill>
                        <a:latin typeface="+mn-ea"/>
                        <a:ea typeface="+mn-ea"/>
                        <a:cs typeface="+mn-cs"/>
                      </a:endParaRPr>
                    </a:p>
                  </a:txBody>
                  <a:tcPr anchor="ctr">
                    <a:solidFill>
                      <a:schemeClr val="bg2">
                        <a:lumMod val="90000"/>
                      </a:schemeClr>
                    </a:solidFill>
                  </a:tcPr>
                </a:tc>
                <a:tc>
                  <a:txBody>
                    <a:bodyPr/>
                    <a:lstStyle/>
                    <a:p>
                      <a:pPr algn="ctr"/>
                      <a:endParaRPr lang="zh-CN" altLang="en-US" sz="1000" kern="1200" dirty="0">
                        <a:solidFill>
                          <a:schemeClr val="tx1"/>
                        </a:solidFill>
                        <a:latin typeface="+mn-ea"/>
                        <a:ea typeface="+mn-ea"/>
                        <a:cs typeface="+mn-cs"/>
                      </a:endParaRPr>
                    </a:p>
                  </a:txBody>
                  <a:tcPr anchor="ctr">
                    <a:solidFill>
                      <a:schemeClr val="bg2">
                        <a:lumMod val="90000"/>
                      </a:schemeClr>
                    </a:solidFill>
                  </a:tcPr>
                </a:tc>
                <a:extLst>
                  <a:ext uri="{0D108BD9-81ED-4DB2-BD59-A6C34878D82A}">
                    <a16:rowId xmlns:a16="http://schemas.microsoft.com/office/drawing/2014/main" val="3379306483"/>
                  </a:ext>
                </a:extLst>
              </a:tr>
            </a:tbl>
          </a:graphicData>
        </a:graphic>
      </p:graphicFrame>
      <p:sp>
        <p:nvSpPr>
          <p:cNvPr id="32" name="文本框 12"/>
          <p:cNvSpPr txBox="1">
            <a:spLocks noChangeArrowheads="1"/>
          </p:cNvSpPr>
          <p:nvPr/>
        </p:nvSpPr>
        <p:spPr bwMode="auto">
          <a:xfrm>
            <a:off x="2806744" y="2173329"/>
            <a:ext cx="58419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lang="en-US" altLang="zh-CN" sz="1000" dirty="0">
                <a:latin typeface="+mn-ea"/>
                <a:ea typeface="+mn-ea"/>
              </a:rPr>
              <a:t>politics</a:t>
            </a:r>
            <a:endParaRPr lang="zh-CN" altLang="en-US" dirty="0">
              <a:latin typeface="+mn-ea"/>
              <a:ea typeface="+mn-ea"/>
            </a:endParaRPr>
          </a:p>
        </p:txBody>
      </p:sp>
      <p:sp>
        <p:nvSpPr>
          <p:cNvPr id="35" name="文本框 12"/>
          <p:cNvSpPr txBox="1">
            <a:spLocks noChangeArrowheads="1"/>
          </p:cNvSpPr>
          <p:nvPr/>
        </p:nvSpPr>
        <p:spPr bwMode="auto">
          <a:xfrm>
            <a:off x="3327958" y="2173329"/>
            <a:ext cx="61436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lang="en-US" altLang="zh-CN" sz="1000" dirty="0">
                <a:latin typeface="+mn-ea"/>
                <a:ea typeface="+mn-ea"/>
              </a:rPr>
              <a:t>sports</a:t>
            </a:r>
            <a:endParaRPr lang="zh-CN" altLang="en-US" dirty="0">
              <a:latin typeface="+mn-ea"/>
              <a:ea typeface="+mn-ea"/>
            </a:endParaRPr>
          </a:p>
        </p:txBody>
      </p:sp>
      <p:sp>
        <p:nvSpPr>
          <p:cNvPr id="3" name="矩形 2">
            <a:extLst>
              <a:ext uri="{FF2B5EF4-FFF2-40B4-BE49-F238E27FC236}">
                <a16:creationId xmlns:a16="http://schemas.microsoft.com/office/drawing/2014/main" id="{88A9D129-FF90-4171-80C0-43709BE12E50}"/>
              </a:ext>
            </a:extLst>
          </p:cNvPr>
          <p:cNvSpPr/>
          <p:nvPr/>
        </p:nvSpPr>
        <p:spPr>
          <a:xfrm>
            <a:off x="1725433" y="3467980"/>
            <a:ext cx="2162621" cy="364263"/>
          </a:xfrm>
          <a:prstGeom prst="rect">
            <a:avLst/>
          </a:prstGeom>
          <a:noFill/>
          <a:ln w="38100">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442577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文本框 53">
            <a:extLst>
              <a:ext uri="{FF2B5EF4-FFF2-40B4-BE49-F238E27FC236}">
                <a16:creationId xmlns:a16="http://schemas.microsoft.com/office/drawing/2014/main" id="{FE14B034-0601-4799-AE56-1CCFE1AFDB8C}"/>
              </a:ext>
            </a:extLst>
          </p:cNvPr>
          <p:cNvSpPr txBox="1"/>
          <p:nvPr/>
        </p:nvSpPr>
        <p:spPr>
          <a:xfrm>
            <a:off x="463994" y="923011"/>
            <a:ext cx="7838342" cy="1693028"/>
          </a:xfrm>
          <a:prstGeom prst="rect">
            <a:avLst/>
          </a:prstGeom>
          <a:noFill/>
        </p:spPr>
        <p:txBody>
          <a:bodyPr wrap="square" rtlCol="0">
            <a:spAutoFit/>
          </a:bodyPr>
          <a:lstStyle/>
          <a:p>
            <a:pPr>
              <a:lnSpc>
                <a:spcPct val="200000"/>
              </a:lnSpc>
            </a:pPr>
            <a:r>
              <a:rPr lang="zh-CN" altLang="en-US" dirty="0">
                <a:latin typeface="+mn-ea"/>
                <a:sym typeface="黑体" panose="02010609060101010101" pitchFamily="49" charset="-122"/>
              </a:rPr>
              <a:t>本节主要介绍了两种从</a:t>
            </a:r>
            <a:r>
              <a:rPr lang="en-US" altLang="zh-CN" dirty="0">
                <a:latin typeface="+mn-ea"/>
                <a:sym typeface="黑体" panose="02010609060101010101" pitchFamily="49" charset="-122"/>
              </a:rPr>
              <a:t>OSN</a:t>
            </a:r>
            <a:r>
              <a:rPr lang="zh-CN" altLang="en-US" dirty="0">
                <a:latin typeface="+mn-ea"/>
                <a:sym typeface="黑体" panose="02010609060101010101" pitchFamily="49" charset="-122"/>
              </a:rPr>
              <a:t>数据中获取用户意见矩阵的方法，第一种基于用户行为态度方法，利用数学建模最后求得意见矩阵，第二种则使用主题模型进行用户意见的挖掘。我们将每位用户投影到多维空间的某个点，空间的每一维都代表了一个隐藏的主题，而用户的对每个主题的意见值则对应主题空间中的坐标。</a:t>
            </a:r>
            <a:endParaRPr lang="en-US" altLang="zh-CN" b="1" dirty="0">
              <a:latin typeface="+mn-ea"/>
              <a:sym typeface="黑体" panose="02010609060101010101" pitchFamily="49" charset="-122"/>
            </a:endParaRPr>
          </a:p>
        </p:txBody>
      </p:sp>
      <p:pic>
        <p:nvPicPr>
          <p:cNvPr id="34" name="图片占位符 3">
            <a:extLst>
              <a:ext uri="{FF2B5EF4-FFF2-40B4-BE49-F238E27FC236}">
                <a16:creationId xmlns:a16="http://schemas.microsoft.com/office/drawing/2014/main" id="{61951251-69BD-499A-B459-DC1D1DC9CE9D}"/>
              </a:ext>
            </a:extLst>
          </p:cNvPr>
          <p:cNvPicPr>
            <a:picLocks noGrp="1" noChangeAspect="1"/>
          </p:cNvPicPr>
          <p:nvPr>
            <p:ph type="pic" sz="quarter" idx="17"/>
          </p:nvPr>
        </p:nvPicPr>
        <p:blipFill>
          <a:blip r:embed="rId3"/>
          <a:srcRect t="6597" b="6597"/>
          <a:stretch>
            <a:fillRect/>
          </a:stretch>
        </p:blipFill>
        <p:spPr>
          <a:xfrm>
            <a:off x="0" y="0"/>
            <a:ext cx="9144000" cy="591266"/>
          </a:xfrm>
          <a:prstGeom prst="rect">
            <a:avLst/>
          </a:prstGeom>
        </p:spPr>
      </p:pic>
      <p:sp>
        <p:nvSpPr>
          <p:cNvPr id="33" name="文本框 32">
            <a:extLst>
              <a:ext uri="{FF2B5EF4-FFF2-40B4-BE49-F238E27FC236}">
                <a16:creationId xmlns:a16="http://schemas.microsoft.com/office/drawing/2014/main" id="{BF51749D-0339-4918-9809-730D2F7B7D8B}"/>
              </a:ext>
            </a:extLst>
          </p:cNvPr>
          <p:cNvSpPr txBox="1"/>
          <p:nvPr/>
        </p:nvSpPr>
        <p:spPr>
          <a:xfrm>
            <a:off x="202842" y="95578"/>
            <a:ext cx="4482623" cy="461665"/>
          </a:xfrm>
          <a:prstGeom prst="rect">
            <a:avLst/>
          </a:prstGeom>
          <a:noFill/>
        </p:spPr>
        <p:txBody>
          <a:bodyPr wrap="square" rtlCol="0">
            <a:spAutoFit/>
          </a:bodyPr>
          <a:lstStyle/>
          <a:p>
            <a:r>
              <a:rPr lang="zh-CN" altLang="en-US" sz="2400" dirty="0">
                <a:solidFill>
                  <a:schemeClr val="bg1"/>
                </a:solidFill>
              </a:rPr>
              <a:t>本章小结</a:t>
            </a:r>
          </a:p>
        </p:txBody>
      </p:sp>
      <p:grpSp>
        <p:nvGrpSpPr>
          <p:cNvPr id="5" name="组合 4">
            <a:extLst>
              <a:ext uri="{FF2B5EF4-FFF2-40B4-BE49-F238E27FC236}">
                <a16:creationId xmlns:a16="http://schemas.microsoft.com/office/drawing/2014/main" id="{FE957BB7-25FF-494F-860E-7EE1837B7633}"/>
              </a:ext>
            </a:extLst>
          </p:cNvPr>
          <p:cNvGrpSpPr/>
          <p:nvPr/>
        </p:nvGrpSpPr>
        <p:grpSpPr>
          <a:xfrm>
            <a:off x="492661" y="2706822"/>
            <a:ext cx="3257946" cy="1779755"/>
            <a:chOff x="4922851" y="2819398"/>
            <a:chExt cx="3304029" cy="1838053"/>
          </a:xfrm>
        </p:grpSpPr>
        <p:grpSp>
          <p:nvGrpSpPr>
            <p:cNvPr id="6" name="组合 58">
              <a:extLst>
                <a:ext uri="{FF2B5EF4-FFF2-40B4-BE49-F238E27FC236}">
                  <a16:creationId xmlns:a16="http://schemas.microsoft.com/office/drawing/2014/main" id="{732D8138-EA6C-A746-BBF7-C097FE3836F0}"/>
                </a:ext>
              </a:extLst>
            </p:cNvPr>
            <p:cNvGrpSpPr>
              <a:grpSpLocks/>
            </p:cNvGrpSpPr>
            <p:nvPr/>
          </p:nvGrpSpPr>
          <p:grpSpPr bwMode="auto">
            <a:xfrm>
              <a:off x="5374127" y="2828924"/>
              <a:ext cx="2852753" cy="1828527"/>
              <a:chOff x="2578174" y="1782949"/>
              <a:chExt cx="6535935" cy="4245152"/>
            </a:xfrm>
          </p:grpSpPr>
          <p:sp>
            <p:nvSpPr>
              <p:cNvPr id="10" name="文本框 26">
                <a:extLst>
                  <a:ext uri="{FF2B5EF4-FFF2-40B4-BE49-F238E27FC236}">
                    <a16:creationId xmlns:a16="http://schemas.microsoft.com/office/drawing/2014/main" id="{5099B6F7-F692-1E49-9A85-C92C421F603B}"/>
                  </a:ext>
                </a:extLst>
              </p:cNvPr>
              <p:cNvSpPr txBox="1">
                <a:spLocks noChangeArrowheads="1"/>
              </p:cNvSpPr>
              <p:nvPr/>
            </p:nvSpPr>
            <p:spPr bwMode="auto">
              <a:xfrm>
                <a:off x="5604911" y="3779748"/>
                <a:ext cx="1649748" cy="6966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lang="en-US" altLang="zh-CN" b="1" dirty="0">
                    <a:latin typeface="+mn-ea"/>
                    <a:ea typeface="+mn-ea"/>
                  </a:rPr>
                  <a:t>politics</a:t>
                </a:r>
                <a:endParaRPr lang="zh-CN" altLang="en-US" b="1" dirty="0">
                  <a:latin typeface="+mn-ea"/>
                  <a:ea typeface="+mn-ea"/>
                </a:endParaRPr>
              </a:p>
            </p:txBody>
          </p:sp>
          <p:pic>
            <p:nvPicPr>
              <p:cNvPr id="11" name="图片 3">
                <a:extLst>
                  <a:ext uri="{FF2B5EF4-FFF2-40B4-BE49-F238E27FC236}">
                    <a16:creationId xmlns:a16="http://schemas.microsoft.com/office/drawing/2014/main" id="{2770684F-CD8C-D74C-8771-02A9BE981BAF}"/>
                  </a:ext>
                </a:extLst>
              </p:cNvPr>
              <p:cNvPicPr>
                <a:picLocks noChangeAspect="1"/>
              </p:cNvPicPr>
              <p:nvPr/>
            </p:nvPicPr>
            <p:blipFill>
              <a:blip r:embed="rId4" cstate="print">
                <a:extLst>
                  <a:ext uri="{28A0092B-C50C-407E-A947-70E740481C1C}">
                    <a14:useLocalDpi xmlns:a14="http://schemas.microsoft.com/office/drawing/2010/main" val="0"/>
                  </a:ext>
                </a:extLst>
              </a:blip>
              <a:srcRect l="27856" t="43265" r="64531" b="39038"/>
              <a:stretch>
                <a:fillRect/>
              </a:stretch>
            </p:blipFill>
            <p:spPr bwMode="auto">
              <a:xfrm>
                <a:off x="2955734" y="1792301"/>
                <a:ext cx="385455" cy="504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图片 3">
                <a:extLst>
                  <a:ext uri="{FF2B5EF4-FFF2-40B4-BE49-F238E27FC236}">
                    <a16:creationId xmlns:a16="http://schemas.microsoft.com/office/drawing/2014/main" id="{ED61C90B-656A-AA40-B98B-C7B9482A2C23}"/>
                  </a:ext>
                </a:extLst>
              </p:cNvPr>
              <p:cNvPicPr>
                <a:picLocks noChangeAspect="1"/>
              </p:cNvPicPr>
              <p:nvPr/>
            </p:nvPicPr>
            <p:blipFill>
              <a:blip r:embed="rId4" cstate="print">
                <a:extLst>
                  <a:ext uri="{28A0092B-C50C-407E-A947-70E740481C1C}">
                    <a14:useLocalDpi xmlns:a14="http://schemas.microsoft.com/office/drawing/2010/main" val="0"/>
                  </a:ext>
                </a:extLst>
              </a:blip>
              <a:srcRect l="27856" t="43265" r="64531" b="39038"/>
              <a:stretch>
                <a:fillRect/>
              </a:stretch>
            </p:blipFill>
            <p:spPr bwMode="auto">
              <a:xfrm>
                <a:off x="4238666" y="1792301"/>
                <a:ext cx="385455" cy="504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图片 3">
                <a:extLst>
                  <a:ext uri="{FF2B5EF4-FFF2-40B4-BE49-F238E27FC236}">
                    <a16:creationId xmlns:a16="http://schemas.microsoft.com/office/drawing/2014/main" id="{791433B9-CA02-184C-BDFF-CFB8C65A6961}"/>
                  </a:ext>
                </a:extLst>
              </p:cNvPr>
              <p:cNvPicPr>
                <a:picLocks noChangeAspect="1"/>
              </p:cNvPicPr>
              <p:nvPr/>
            </p:nvPicPr>
            <p:blipFill>
              <a:blip r:embed="rId4" cstate="print">
                <a:extLst>
                  <a:ext uri="{28A0092B-C50C-407E-A947-70E740481C1C}">
                    <a14:useLocalDpi xmlns:a14="http://schemas.microsoft.com/office/drawing/2010/main" val="0"/>
                  </a:ext>
                </a:extLst>
              </a:blip>
              <a:srcRect l="27856" t="43265" r="64531" b="39038"/>
              <a:stretch>
                <a:fillRect/>
              </a:stretch>
            </p:blipFill>
            <p:spPr bwMode="auto">
              <a:xfrm>
                <a:off x="5516445" y="1782949"/>
                <a:ext cx="385455" cy="504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图片 3">
                <a:extLst>
                  <a:ext uri="{FF2B5EF4-FFF2-40B4-BE49-F238E27FC236}">
                    <a16:creationId xmlns:a16="http://schemas.microsoft.com/office/drawing/2014/main" id="{9A7A6995-6560-DC4A-8199-B2EFD1DD7CFF}"/>
                  </a:ext>
                </a:extLst>
              </p:cNvPr>
              <p:cNvPicPr>
                <a:picLocks noChangeAspect="1"/>
              </p:cNvPicPr>
              <p:nvPr/>
            </p:nvPicPr>
            <p:blipFill>
              <a:blip r:embed="rId4" cstate="print">
                <a:extLst>
                  <a:ext uri="{28A0092B-C50C-407E-A947-70E740481C1C}">
                    <a14:useLocalDpi xmlns:a14="http://schemas.microsoft.com/office/drawing/2010/main" val="0"/>
                  </a:ext>
                </a:extLst>
              </a:blip>
              <a:srcRect l="27856" t="43265" r="64531" b="39038"/>
              <a:stretch>
                <a:fillRect/>
              </a:stretch>
            </p:blipFill>
            <p:spPr bwMode="auto">
              <a:xfrm>
                <a:off x="6851302" y="1792301"/>
                <a:ext cx="385455" cy="504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图片 3">
                <a:extLst>
                  <a:ext uri="{FF2B5EF4-FFF2-40B4-BE49-F238E27FC236}">
                    <a16:creationId xmlns:a16="http://schemas.microsoft.com/office/drawing/2014/main" id="{D06A939D-0916-E946-9E94-243B7A63DE8F}"/>
                  </a:ext>
                </a:extLst>
              </p:cNvPr>
              <p:cNvPicPr>
                <a:picLocks noChangeAspect="1"/>
              </p:cNvPicPr>
              <p:nvPr/>
            </p:nvPicPr>
            <p:blipFill>
              <a:blip r:embed="rId4" cstate="print">
                <a:extLst>
                  <a:ext uri="{28A0092B-C50C-407E-A947-70E740481C1C}">
                    <a14:useLocalDpi xmlns:a14="http://schemas.microsoft.com/office/drawing/2010/main" val="0"/>
                  </a:ext>
                </a:extLst>
              </a:blip>
              <a:srcRect l="27856" t="43265" r="64531" b="39038"/>
              <a:stretch>
                <a:fillRect/>
              </a:stretch>
            </p:blipFill>
            <p:spPr bwMode="auto">
              <a:xfrm>
                <a:off x="8184232" y="1782949"/>
                <a:ext cx="385455" cy="504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文本框 32">
                <a:extLst>
                  <a:ext uri="{FF2B5EF4-FFF2-40B4-BE49-F238E27FC236}">
                    <a16:creationId xmlns:a16="http://schemas.microsoft.com/office/drawing/2014/main" id="{FC89F82F-AC00-404C-94FA-9A969E03D089}"/>
                  </a:ext>
                </a:extLst>
              </p:cNvPr>
              <p:cNvSpPr txBox="1">
                <a:spLocks noChangeArrowheads="1"/>
              </p:cNvSpPr>
              <p:nvPr/>
            </p:nvSpPr>
            <p:spPr bwMode="auto">
              <a:xfrm>
                <a:off x="3594512" y="3779748"/>
                <a:ext cx="1719528" cy="6966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lang="en-US" altLang="zh-CN" b="1" dirty="0">
                    <a:latin typeface="+mn-ea"/>
                    <a:ea typeface="+mn-ea"/>
                  </a:rPr>
                  <a:t>science</a:t>
                </a:r>
                <a:endParaRPr lang="zh-CN" altLang="en-US" b="1" dirty="0">
                  <a:latin typeface="+mn-ea"/>
                  <a:ea typeface="+mn-ea"/>
                </a:endParaRPr>
              </a:p>
            </p:txBody>
          </p:sp>
          <p:sp>
            <p:nvSpPr>
              <p:cNvPr id="17" name="文本框 33">
                <a:extLst>
                  <a:ext uri="{FF2B5EF4-FFF2-40B4-BE49-F238E27FC236}">
                    <a16:creationId xmlns:a16="http://schemas.microsoft.com/office/drawing/2014/main" id="{36E62860-38E3-8D44-8473-BF92802BFF40}"/>
                  </a:ext>
                </a:extLst>
              </p:cNvPr>
              <p:cNvSpPr txBox="1">
                <a:spLocks noChangeArrowheads="1"/>
              </p:cNvSpPr>
              <p:nvPr/>
            </p:nvSpPr>
            <p:spPr bwMode="auto">
              <a:xfrm>
                <a:off x="7434121" y="3779748"/>
                <a:ext cx="1521646" cy="6966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lang="en-US" altLang="zh-CN" b="1" dirty="0">
                    <a:latin typeface="+mn-ea"/>
                    <a:ea typeface="+mn-ea"/>
                  </a:rPr>
                  <a:t>sports</a:t>
                </a:r>
                <a:endParaRPr lang="zh-CN" altLang="en-US" b="1" dirty="0">
                  <a:latin typeface="+mn-ea"/>
                  <a:ea typeface="+mn-ea"/>
                </a:endParaRPr>
              </a:p>
            </p:txBody>
          </p:sp>
          <p:cxnSp>
            <p:nvCxnSpPr>
              <p:cNvPr id="18" name="直接箭头连接符 40">
                <a:extLst>
                  <a:ext uri="{FF2B5EF4-FFF2-40B4-BE49-F238E27FC236}">
                    <a16:creationId xmlns:a16="http://schemas.microsoft.com/office/drawing/2014/main" id="{35FBC64E-0480-704B-A1FE-2ECB8E0FC3FD}"/>
                  </a:ext>
                </a:extLst>
              </p:cNvPr>
              <p:cNvCxnSpPr>
                <a:stCxn id="11" idx="2"/>
                <a:endCxn id="10" idx="0"/>
              </p:cNvCxnSpPr>
              <p:nvPr/>
            </p:nvCxnSpPr>
            <p:spPr bwMode="auto">
              <a:xfrm>
                <a:off x="3148460" y="2296358"/>
                <a:ext cx="3281326" cy="1483390"/>
              </a:xfrm>
              <a:prstGeom prst="straightConnector1">
                <a:avLst/>
              </a:prstGeom>
              <a:ln>
                <a:headEnd type="none" w="med" len="med"/>
                <a:tailEnd type="triangle"/>
              </a:ln>
            </p:spPr>
            <p:style>
              <a:lnRef idx="1">
                <a:schemeClr val="accent6"/>
              </a:lnRef>
              <a:fillRef idx="0">
                <a:schemeClr val="accent6"/>
              </a:fillRef>
              <a:effectRef idx="0">
                <a:schemeClr val="accent6"/>
              </a:effectRef>
              <a:fontRef idx="minor">
                <a:schemeClr val="tx1"/>
              </a:fontRef>
            </p:style>
          </p:cxnSp>
          <p:cxnSp>
            <p:nvCxnSpPr>
              <p:cNvPr id="19" name="直接箭头连接符 41">
                <a:extLst>
                  <a:ext uri="{FF2B5EF4-FFF2-40B4-BE49-F238E27FC236}">
                    <a16:creationId xmlns:a16="http://schemas.microsoft.com/office/drawing/2014/main" id="{712EAB9D-6BA3-6449-80F1-374D487D18F3}"/>
                  </a:ext>
                </a:extLst>
              </p:cNvPr>
              <p:cNvCxnSpPr>
                <a:stCxn id="11" idx="2"/>
                <a:endCxn id="16" idx="0"/>
              </p:cNvCxnSpPr>
              <p:nvPr/>
            </p:nvCxnSpPr>
            <p:spPr bwMode="auto">
              <a:xfrm>
                <a:off x="3148460" y="2296358"/>
                <a:ext cx="1305816" cy="1483390"/>
              </a:xfrm>
              <a:prstGeom prst="straightConnector1">
                <a:avLst/>
              </a:prstGeom>
              <a:ln>
                <a:headEnd type="none" w="med" len="med"/>
                <a:tailEnd type="triangle"/>
              </a:ln>
            </p:spPr>
            <p:style>
              <a:lnRef idx="1">
                <a:schemeClr val="accent6"/>
              </a:lnRef>
              <a:fillRef idx="0">
                <a:schemeClr val="accent6"/>
              </a:fillRef>
              <a:effectRef idx="0">
                <a:schemeClr val="accent6"/>
              </a:effectRef>
              <a:fontRef idx="minor">
                <a:schemeClr val="tx1"/>
              </a:fontRef>
            </p:style>
          </p:cxnSp>
          <p:cxnSp>
            <p:nvCxnSpPr>
              <p:cNvPr id="20" name="直接箭头连接符 42">
                <a:extLst>
                  <a:ext uri="{FF2B5EF4-FFF2-40B4-BE49-F238E27FC236}">
                    <a16:creationId xmlns:a16="http://schemas.microsoft.com/office/drawing/2014/main" id="{29A47AD2-A343-EF4D-981B-3C0C781C7411}"/>
                  </a:ext>
                </a:extLst>
              </p:cNvPr>
              <p:cNvCxnSpPr>
                <a:stCxn id="12" idx="2"/>
                <a:endCxn id="10" idx="0"/>
              </p:cNvCxnSpPr>
              <p:nvPr/>
            </p:nvCxnSpPr>
            <p:spPr bwMode="auto">
              <a:xfrm>
                <a:off x="4431392" y="2296358"/>
                <a:ext cx="1998394" cy="1483390"/>
              </a:xfrm>
              <a:prstGeom prst="straightConnector1">
                <a:avLst/>
              </a:prstGeom>
              <a:ln>
                <a:headEnd type="none" w="med" len="med"/>
                <a:tailEnd type="triangle"/>
              </a:ln>
            </p:spPr>
            <p:style>
              <a:lnRef idx="1">
                <a:schemeClr val="accent6"/>
              </a:lnRef>
              <a:fillRef idx="0">
                <a:schemeClr val="accent6"/>
              </a:fillRef>
              <a:effectRef idx="0">
                <a:schemeClr val="accent6"/>
              </a:effectRef>
              <a:fontRef idx="minor">
                <a:schemeClr val="tx1"/>
              </a:fontRef>
            </p:style>
          </p:cxnSp>
          <p:cxnSp>
            <p:nvCxnSpPr>
              <p:cNvPr id="21" name="直接箭头连接符 43">
                <a:extLst>
                  <a:ext uri="{FF2B5EF4-FFF2-40B4-BE49-F238E27FC236}">
                    <a16:creationId xmlns:a16="http://schemas.microsoft.com/office/drawing/2014/main" id="{A2CAB0FC-5AE4-DD4F-BE7A-95C0E02DD0A3}"/>
                  </a:ext>
                </a:extLst>
              </p:cNvPr>
              <p:cNvCxnSpPr>
                <a:stCxn id="13" idx="2"/>
                <a:endCxn id="17" idx="0"/>
              </p:cNvCxnSpPr>
              <p:nvPr/>
            </p:nvCxnSpPr>
            <p:spPr bwMode="auto">
              <a:xfrm>
                <a:off x="5709172" y="2287006"/>
                <a:ext cx="2485772" cy="1492741"/>
              </a:xfrm>
              <a:prstGeom prst="straightConnector1">
                <a:avLst/>
              </a:prstGeom>
              <a:ln>
                <a:headEnd type="none" w="med" len="med"/>
                <a:tailEnd type="triangle"/>
              </a:ln>
            </p:spPr>
            <p:style>
              <a:lnRef idx="1">
                <a:schemeClr val="accent6"/>
              </a:lnRef>
              <a:fillRef idx="0">
                <a:schemeClr val="accent6"/>
              </a:fillRef>
              <a:effectRef idx="0">
                <a:schemeClr val="accent6"/>
              </a:effectRef>
              <a:fontRef idx="minor">
                <a:schemeClr val="tx1"/>
              </a:fontRef>
            </p:style>
          </p:cxnSp>
          <p:cxnSp>
            <p:nvCxnSpPr>
              <p:cNvPr id="22" name="直接箭头连接符 44">
                <a:extLst>
                  <a:ext uri="{FF2B5EF4-FFF2-40B4-BE49-F238E27FC236}">
                    <a16:creationId xmlns:a16="http://schemas.microsoft.com/office/drawing/2014/main" id="{93479674-0267-A849-A362-D0253F031585}"/>
                  </a:ext>
                </a:extLst>
              </p:cNvPr>
              <p:cNvCxnSpPr>
                <a:stCxn id="15" idx="2"/>
                <a:endCxn id="10" idx="0"/>
              </p:cNvCxnSpPr>
              <p:nvPr/>
            </p:nvCxnSpPr>
            <p:spPr bwMode="auto">
              <a:xfrm flipH="1">
                <a:off x="6429786" y="2287006"/>
                <a:ext cx="1947174" cy="1492741"/>
              </a:xfrm>
              <a:prstGeom prst="straightConnector1">
                <a:avLst/>
              </a:prstGeom>
              <a:ln>
                <a:headEnd type="none" w="med" len="med"/>
                <a:tailEnd type="triangle"/>
              </a:ln>
            </p:spPr>
            <p:style>
              <a:lnRef idx="1">
                <a:schemeClr val="accent6"/>
              </a:lnRef>
              <a:fillRef idx="0">
                <a:schemeClr val="accent6"/>
              </a:fillRef>
              <a:effectRef idx="0">
                <a:schemeClr val="accent6"/>
              </a:effectRef>
              <a:fontRef idx="minor">
                <a:schemeClr val="tx1"/>
              </a:fontRef>
            </p:style>
          </p:cxnSp>
          <p:cxnSp>
            <p:nvCxnSpPr>
              <p:cNvPr id="23" name="直接箭头连接符 45">
                <a:extLst>
                  <a:ext uri="{FF2B5EF4-FFF2-40B4-BE49-F238E27FC236}">
                    <a16:creationId xmlns:a16="http://schemas.microsoft.com/office/drawing/2014/main" id="{728B1391-934B-6E4C-A26D-B493E2167384}"/>
                  </a:ext>
                </a:extLst>
              </p:cNvPr>
              <p:cNvCxnSpPr>
                <a:stCxn id="12" idx="2"/>
                <a:endCxn id="16" idx="0"/>
              </p:cNvCxnSpPr>
              <p:nvPr/>
            </p:nvCxnSpPr>
            <p:spPr bwMode="auto">
              <a:xfrm>
                <a:off x="4431392" y="2296358"/>
                <a:ext cx="22883" cy="1483390"/>
              </a:xfrm>
              <a:prstGeom prst="straightConnector1">
                <a:avLst/>
              </a:prstGeom>
              <a:ln>
                <a:headEnd type="none" w="med" len="med"/>
                <a:tailEnd type="triangle"/>
              </a:ln>
            </p:spPr>
            <p:style>
              <a:lnRef idx="1">
                <a:schemeClr val="accent6"/>
              </a:lnRef>
              <a:fillRef idx="0">
                <a:schemeClr val="accent6"/>
              </a:fillRef>
              <a:effectRef idx="0">
                <a:schemeClr val="accent6"/>
              </a:effectRef>
              <a:fontRef idx="minor">
                <a:schemeClr val="tx1"/>
              </a:fontRef>
            </p:style>
          </p:cxnSp>
          <p:cxnSp>
            <p:nvCxnSpPr>
              <p:cNvPr id="24" name="直接箭头连接符 46">
                <a:extLst>
                  <a:ext uri="{FF2B5EF4-FFF2-40B4-BE49-F238E27FC236}">
                    <a16:creationId xmlns:a16="http://schemas.microsoft.com/office/drawing/2014/main" id="{D8328B80-6EBC-604B-9958-C965AF787DCE}"/>
                  </a:ext>
                </a:extLst>
              </p:cNvPr>
              <p:cNvCxnSpPr>
                <a:stCxn id="14" idx="2"/>
                <a:endCxn id="17" idx="0"/>
              </p:cNvCxnSpPr>
              <p:nvPr/>
            </p:nvCxnSpPr>
            <p:spPr bwMode="auto">
              <a:xfrm>
                <a:off x="7044029" y="2296358"/>
                <a:ext cx="1150914" cy="1483390"/>
              </a:xfrm>
              <a:prstGeom prst="straightConnector1">
                <a:avLst/>
              </a:prstGeom>
              <a:ln>
                <a:headEnd type="none" w="med" len="med"/>
                <a:tailEnd type="triangle"/>
              </a:ln>
            </p:spPr>
            <p:style>
              <a:lnRef idx="1">
                <a:schemeClr val="accent6"/>
              </a:lnRef>
              <a:fillRef idx="0">
                <a:schemeClr val="accent6"/>
              </a:fillRef>
              <a:effectRef idx="0">
                <a:schemeClr val="accent6"/>
              </a:effectRef>
              <a:fontRef idx="minor">
                <a:schemeClr val="tx1"/>
              </a:fontRef>
            </p:style>
          </p:cxnSp>
          <p:cxnSp>
            <p:nvCxnSpPr>
              <p:cNvPr id="25" name="直接箭头连接符 47">
                <a:extLst>
                  <a:ext uri="{FF2B5EF4-FFF2-40B4-BE49-F238E27FC236}">
                    <a16:creationId xmlns:a16="http://schemas.microsoft.com/office/drawing/2014/main" id="{52BB2DF6-5177-9E48-B8FC-C75DB9371AC9}"/>
                  </a:ext>
                </a:extLst>
              </p:cNvPr>
              <p:cNvCxnSpPr>
                <a:stCxn id="15" idx="2"/>
                <a:endCxn id="17" idx="0"/>
              </p:cNvCxnSpPr>
              <p:nvPr/>
            </p:nvCxnSpPr>
            <p:spPr bwMode="auto">
              <a:xfrm flipH="1">
                <a:off x="8194944" y="2287006"/>
                <a:ext cx="182016" cy="1492741"/>
              </a:xfrm>
              <a:prstGeom prst="straightConnector1">
                <a:avLst/>
              </a:prstGeom>
              <a:ln>
                <a:headEnd type="none" w="med" len="med"/>
                <a:tailEnd type="triangle"/>
              </a:ln>
            </p:spPr>
            <p:style>
              <a:lnRef idx="1">
                <a:schemeClr val="accent6"/>
              </a:lnRef>
              <a:fillRef idx="0">
                <a:schemeClr val="accent6"/>
              </a:fillRef>
              <a:effectRef idx="0">
                <a:schemeClr val="accent6"/>
              </a:effectRef>
              <a:fontRef idx="minor">
                <a:schemeClr val="tx1"/>
              </a:fontRef>
            </p:style>
          </p:cxnSp>
          <p:cxnSp>
            <p:nvCxnSpPr>
              <p:cNvPr id="26" name="直接箭头连接符 48">
                <a:extLst>
                  <a:ext uri="{FF2B5EF4-FFF2-40B4-BE49-F238E27FC236}">
                    <a16:creationId xmlns:a16="http://schemas.microsoft.com/office/drawing/2014/main" id="{ECEA81ED-147B-B845-A548-D0444917CD7A}"/>
                  </a:ext>
                </a:extLst>
              </p:cNvPr>
              <p:cNvCxnSpPr>
                <a:stCxn id="14" idx="2"/>
                <a:endCxn id="16" idx="0"/>
              </p:cNvCxnSpPr>
              <p:nvPr/>
            </p:nvCxnSpPr>
            <p:spPr bwMode="auto">
              <a:xfrm flipH="1">
                <a:off x="4454276" y="2296358"/>
                <a:ext cx="2589753" cy="1483390"/>
              </a:xfrm>
              <a:prstGeom prst="straightConnector1">
                <a:avLst/>
              </a:prstGeom>
              <a:ln>
                <a:headEnd type="none" w="med" len="med"/>
                <a:tailEnd type="triangle"/>
              </a:ln>
            </p:spPr>
            <p:style>
              <a:lnRef idx="1">
                <a:schemeClr val="accent6"/>
              </a:lnRef>
              <a:fillRef idx="0">
                <a:schemeClr val="accent6"/>
              </a:fillRef>
              <a:effectRef idx="0">
                <a:schemeClr val="accent6"/>
              </a:effectRef>
              <a:fontRef idx="minor">
                <a:schemeClr val="tx1"/>
              </a:fontRef>
            </p:style>
          </p:cxnSp>
          <p:cxnSp>
            <p:nvCxnSpPr>
              <p:cNvPr id="27" name="直接箭头连接符 49">
                <a:extLst>
                  <a:ext uri="{FF2B5EF4-FFF2-40B4-BE49-F238E27FC236}">
                    <a16:creationId xmlns:a16="http://schemas.microsoft.com/office/drawing/2014/main" id="{E6CA83C3-F1EB-8043-8A59-C61A0664B6DE}"/>
                  </a:ext>
                </a:extLst>
              </p:cNvPr>
              <p:cNvCxnSpPr>
                <a:stCxn id="13" idx="2"/>
                <a:endCxn id="10" idx="0"/>
              </p:cNvCxnSpPr>
              <p:nvPr/>
            </p:nvCxnSpPr>
            <p:spPr bwMode="auto">
              <a:xfrm>
                <a:off x="5709172" y="2287006"/>
                <a:ext cx="720614" cy="1492741"/>
              </a:xfrm>
              <a:prstGeom prst="straightConnector1">
                <a:avLst/>
              </a:prstGeom>
              <a:ln>
                <a:headEnd type="none" w="med" len="med"/>
                <a:tailEnd type="triangle"/>
              </a:ln>
            </p:spPr>
            <p:style>
              <a:lnRef idx="1">
                <a:schemeClr val="accent6"/>
              </a:lnRef>
              <a:fillRef idx="0">
                <a:schemeClr val="accent6"/>
              </a:fillRef>
              <a:effectRef idx="0">
                <a:schemeClr val="accent6"/>
              </a:effectRef>
              <a:fontRef idx="minor">
                <a:schemeClr val="tx1"/>
              </a:fontRef>
            </p:style>
          </p:cxnSp>
          <p:sp>
            <p:nvSpPr>
              <p:cNvPr id="28" name="文本框 44">
                <a:extLst>
                  <a:ext uri="{FF2B5EF4-FFF2-40B4-BE49-F238E27FC236}">
                    <a16:creationId xmlns:a16="http://schemas.microsoft.com/office/drawing/2014/main" id="{2A1937A6-1E9A-6E44-A4DE-B89EAE4936F1}"/>
                  </a:ext>
                </a:extLst>
              </p:cNvPr>
              <p:cNvSpPr txBox="1">
                <a:spLocks noChangeArrowheads="1"/>
              </p:cNvSpPr>
              <p:nvPr/>
            </p:nvSpPr>
            <p:spPr bwMode="auto">
              <a:xfrm>
                <a:off x="2578174" y="5445223"/>
                <a:ext cx="1203370" cy="5790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lang="en-US" altLang="zh-CN" dirty="0">
                    <a:latin typeface="+mn-ea"/>
                    <a:ea typeface="+mn-ea"/>
                  </a:rPr>
                  <a:t>space</a:t>
                </a:r>
                <a:endParaRPr lang="zh-CN" altLang="en-US" dirty="0">
                  <a:latin typeface="+mn-ea"/>
                  <a:ea typeface="+mn-ea"/>
                </a:endParaRPr>
              </a:p>
            </p:txBody>
          </p:sp>
          <p:sp>
            <p:nvSpPr>
              <p:cNvPr id="29" name="文本框 45">
                <a:extLst>
                  <a:ext uri="{FF2B5EF4-FFF2-40B4-BE49-F238E27FC236}">
                    <a16:creationId xmlns:a16="http://schemas.microsoft.com/office/drawing/2014/main" id="{F02BB310-449B-6144-AD61-7B208B3EE80C}"/>
                  </a:ext>
                </a:extLst>
              </p:cNvPr>
              <p:cNvSpPr txBox="1">
                <a:spLocks noChangeArrowheads="1"/>
              </p:cNvSpPr>
              <p:nvPr/>
            </p:nvSpPr>
            <p:spPr bwMode="auto">
              <a:xfrm>
                <a:off x="5312488" y="5445223"/>
                <a:ext cx="785151" cy="5790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lang="en-US" altLang="zh-CN" dirty="0">
                    <a:latin typeface="+mn-ea"/>
                    <a:ea typeface="+mn-ea"/>
                  </a:rPr>
                  <a:t>tax</a:t>
                </a:r>
                <a:endParaRPr lang="zh-CN" altLang="en-US" dirty="0">
                  <a:latin typeface="+mn-ea"/>
                  <a:ea typeface="+mn-ea"/>
                </a:endParaRPr>
              </a:p>
            </p:txBody>
          </p:sp>
          <p:sp>
            <p:nvSpPr>
              <p:cNvPr id="30" name="文本框 46">
                <a:extLst>
                  <a:ext uri="{FF2B5EF4-FFF2-40B4-BE49-F238E27FC236}">
                    <a16:creationId xmlns:a16="http://schemas.microsoft.com/office/drawing/2014/main" id="{02DFB1FF-2EEC-3B45-8AD0-DAA560FCEC7F}"/>
                  </a:ext>
                </a:extLst>
              </p:cNvPr>
              <p:cNvSpPr txBox="1">
                <a:spLocks noChangeArrowheads="1"/>
              </p:cNvSpPr>
              <p:nvPr/>
            </p:nvSpPr>
            <p:spPr bwMode="auto">
              <a:xfrm>
                <a:off x="6990436" y="5449024"/>
                <a:ext cx="988705" cy="5790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lang="en-US" altLang="zh-CN" dirty="0">
                    <a:latin typeface="+mn-ea"/>
                    <a:ea typeface="+mn-ea"/>
                  </a:rPr>
                  <a:t>cure</a:t>
                </a:r>
                <a:endParaRPr lang="zh-CN" altLang="en-US" dirty="0">
                  <a:latin typeface="+mn-ea"/>
                  <a:ea typeface="+mn-ea"/>
                </a:endParaRPr>
              </a:p>
            </p:txBody>
          </p:sp>
          <p:sp>
            <p:nvSpPr>
              <p:cNvPr id="31" name="文本框 47">
                <a:extLst>
                  <a:ext uri="{FF2B5EF4-FFF2-40B4-BE49-F238E27FC236}">
                    <a16:creationId xmlns:a16="http://schemas.microsoft.com/office/drawing/2014/main" id="{2B4B11C0-9B7E-6841-8BCE-13B8658D72DA}"/>
                  </a:ext>
                </a:extLst>
              </p:cNvPr>
              <p:cNvSpPr txBox="1">
                <a:spLocks noChangeArrowheads="1"/>
              </p:cNvSpPr>
              <p:nvPr/>
            </p:nvSpPr>
            <p:spPr bwMode="auto">
              <a:xfrm>
                <a:off x="3890311" y="5445225"/>
                <a:ext cx="1414005" cy="5790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lang="en-US" altLang="zh-CN" dirty="0">
                    <a:latin typeface="+mn-ea"/>
                    <a:ea typeface="+mn-ea"/>
                  </a:rPr>
                  <a:t>climate</a:t>
                </a:r>
                <a:endParaRPr lang="zh-CN" altLang="en-US" dirty="0">
                  <a:latin typeface="+mn-ea"/>
                  <a:ea typeface="+mn-ea"/>
                </a:endParaRPr>
              </a:p>
            </p:txBody>
          </p:sp>
          <p:sp>
            <p:nvSpPr>
              <p:cNvPr id="32" name="文本框 48">
                <a:extLst>
                  <a:ext uri="{FF2B5EF4-FFF2-40B4-BE49-F238E27FC236}">
                    <a16:creationId xmlns:a16="http://schemas.microsoft.com/office/drawing/2014/main" id="{C62041A2-FE62-144B-9A82-1A7466651F18}"/>
                  </a:ext>
                </a:extLst>
              </p:cNvPr>
              <p:cNvSpPr txBox="1">
                <a:spLocks noChangeArrowheads="1"/>
              </p:cNvSpPr>
              <p:nvPr/>
            </p:nvSpPr>
            <p:spPr bwMode="auto">
              <a:xfrm>
                <a:off x="6054114" y="5445223"/>
                <a:ext cx="910312" cy="5790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lang="en-US" altLang="zh-CN" dirty="0">
                    <a:latin typeface="+mn-ea"/>
                    <a:ea typeface="+mn-ea"/>
                  </a:rPr>
                  <a:t>rule</a:t>
                </a:r>
                <a:endParaRPr lang="zh-CN" altLang="en-US" dirty="0">
                  <a:latin typeface="+mn-ea"/>
                  <a:ea typeface="+mn-ea"/>
                </a:endParaRPr>
              </a:p>
            </p:txBody>
          </p:sp>
          <p:sp>
            <p:nvSpPr>
              <p:cNvPr id="35" name="文本框 49">
                <a:extLst>
                  <a:ext uri="{FF2B5EF4-FFF2-40B4-BE49-F238E27FC236}">
                    <a16:creationId xmlns:a16="http://schemas.microsoft.com/office/drawing/2014/main" id="{06938738-880B-144E-AA1A-460D2EEFA46A}"/>
                  </a:ext>
                </a:extLst>
              </p:cNvPr>
              <p:cNvSpPr txBox="1">
                <a:spLocks noChangeArrowheads="1"/>
              </p:cNvSpPr>
              <p:nvPr/>
            </p:nvSpPr>
            <p:spPr bwMode="auto">
              <a:xfrm>
                <a:off x="8115269" y="5445224"/>
                <a:ext cx="998840" cy="5790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lang="en-US" altLang="zh-CN" dirty="0">
                    <a:latin typeface="+mn-ea"/>
                    <a:ea typeface="+mn-ea"/>
                  </a:rPr>
                  <a:t>vote</a:t>
                </a:r>
                <a:endParaRPr lang="zh-CN" altLang="en-US" dirty="0">
                  <a:latin typeface="+mn-ea"/>
                  <a:ea typeface="+mn-ea"/>
                </a:endParaRPr>
              </a:p>
            </p:txBody>
          </p:sp>
          <p:cxnSp>
            <p:nvCxnSpPr>
              <p:cNvPr id="36" name="直接箭头连接符 56">
                <a:extLst>
                  <a:ext uri="{FF2B5EF4-FFF2-40B4-BE49-F238E27FC236}">
                    <a16:creationId xmlns:a16="http://schemas.microsoft.com/office/drawing/2014/main" id="{610D1E30-2CD7-3B43-9CE9-725DC6A23674}"/>
                  </a:ext>
                </a:extLst>
              </p:cNvPr>
              <p:cNvCxnSpPr>
                <a:stCxn id="16" idx="2"/>
                <a:endCxn id="28" idx="0"/>
              </p:cNvCxnSpPr>
              <p:nvPr/>
            </p:nvCxnSpPr>
            <p:spPr bwMode="auto">
              <a:xfrm flipH="1">
                <a:off x="3179860" y="4476425"/>
                <a:ext cx="1274416" cy="968797"/>
              </a:xfrm>
              <a:prstGeom prst="straightConnector1">
                <a:avLst/>
              </a:prstGeom>
              <a:ln>
                <a:headEnd type="none" w="med" len="med"/>
                <a:tailEnd type="triangle"/>
              </a:ln>
            </p:spPr>
            <p:style>
              <a:lnRef idx="1">
                <a:schemeClr val="accent6"/>
              </a:lnRef>
              <a:fillRef idx="0">
                <a:schemeClr val="accent6"/>
              </a:fillRef>
              <a:effectRef idx="0">
                <a:schemeClr val="accent6"/>
              </a:effectRef>
              <a:fontRef idx="minor">
                <a:schemeClr val="tx1"/>
              </a:fontRef>
            </p:style>
          </p:cxnSp>
          <p:cxnSp>
            <p:nvCxnSpPr>
              <p:cNvPr id="37" name="直接箭头连接符 57">
                <a:extLst>
                  <a:ext uri="{FF2B5EF4-FFF2-40B4-BE49-F238E27FC236}">
                    <a16:creationId xmlns:a16="http://schemas.microsoft.com/office/drawing/2014/main" id="{AC174BB6-C31C-1F4F-BBA2-25B74266B12C}"/>
                  </a:ext>
                </a:extLst>
              </p:cNvPr>
              <p:cNvCxnSpPr>
                <a:stCxn id="10" idx="2"/>
                <a:endCxn id="31" idx="0"/>
              </p:cNvCxnSpPr>
              <p:nvPr/>
            </p:nvCxnSpPr>
            <p:spPr bwMode="auto">
              <a:xfrm flipH="1">
                <a:off x="4597314" y="4476425"/>
                <a:ext cx="1832472" cy="968800"/>
              </a:xfrm>
              <a:prstGeom prst="straightConnector1">
                <a:avLst/>
              </a:prstGeom>
              <a:ln>
                <a:headEnd type="none" w="med" len="med"/>
                <a:tailEnd type="triangle"/>
              </a:ln>
            </p:spPr>
            <p:style>
              <a:lnRef idx="1">
                <a:schemeClr val="accent6"/>
              </a:lnRef>
              <a:fillRef idx="0">
                <a:schemeClr val="accent6"/>
              </a:fillRef>
              <a:effectRef idx="0">
                <a:schemeClr val="accent6"/>
              </a:effectRef>
              <a:fontRef idx="minor">
                <a:schemeClr val="tx1"/>
              </a:fontRef>
            </p:style>
          </p:cxnSp>
          <p:cxnSp>
            <p:nvCxnSpPr>
              <p:cNvPr id="38" name="直接箭头连接符 58">
                <a:extLst>
                  <a:ext uri="{FF2B5EF4-FFF2-40B4-BE49-F238E27FC236}">
                    <a16:creationId xmlns:a16="http://schemas.microsoft.com/office/drawing/2014/main" id="{67371E74-C4E0-FB45-A3B4-8E5F634A98B1}"/>
                  </a:ext>
                </a:extLst>
              </p:cNvPr>
              <p:cNvCxnSpPr>
                <a:stCxn id="16" idx="2"/>
                <a:endCxn id="31" idx="0"/>
              </p:cNvCxnSpPr>
              <p:nvPr/>
            </p:nvCxnSpPr>
            <p:spPr bwMode="auto">
              <a:xfrm>
                <a:off x="4454276" y="4476425"/>
                <a:ext cx="143038" cy="968800"/>
              </a:xfrm>
              <a:prstGeom prst="straightConnector1">
                <a:avLst/>
              </a:prstGeom>
              <a:ln>
                <a:headEnd type="none" w="med" len="med"/>
                <a:tailEnd type="triangle"/>
              </a:ln>
            </p:spPr>
            <p:style>
              <a:lnRef idx="1">
                <a:schemeClr val="accent6"/>
              </a:lnRef>
              <a:fillRef idx="0">
                <a:schemeClr val="accent6"/>
              </a:fillRef>
              <a:effectRef idx="0">
                <a:schemeClr val="accent6"/>
              </a:effectRef>
              <a:fontRef idx="minor">
                <a:schemeClr val="tx1"/>
              </a:fontRef>
            </p:style>
          </p:cxnSp>
          <p:cxnSp>
            <p:nvCxnSpPr>
              <p:cNvPr id="39" name="直接箭头连接符 59">
                <a:extLst>
                  <a:ext uri="{FF2B5EF4-FFF2-40B4-BE49-F238E27FC236}">
                    <a16:creationId xmlns:a16="http://schemas.microsoft.com/office/drawing/2014/main" id="{3977C2BA-12A5-D147-8338-7A07E57DAC7D}"/>
                  </a:ext>
                </a:extLst>
              </p:cNvPr>
              <p:cNvCxnSpPr>
                <a:stCxn id="17" idx="2"/>
                <a:endCxn id="32" idx="0"/>
              </p:cNvCxnSpPr>
              <p:nvPr/>
            </p:nvCxnSpPr>
            <p:spPr bwMode="auto">
              <a:xfrm flipH="1">
                <a:off x="6509271" y="4476425"/>
                <a:ext cx="1685673" cy="968797"/>
              </a:xfrm>
              <a:prstGeom prst="straightConnector1">
                <a:avLst/>
              </a:prstGeom>
              <a:ln>
                <a:headEnd type="none" w="med" len="med"/>
                <a:tailEnd type="triangle"/>
              </a:ln>
            </p:spPr>
            <p:style>
              <a:lnRef idx="1">
                <a:schemeClr val="accent6"/>
              </a:lnRef>
              <a:fillRef idx="0">
                <a:schemeClr val="accent6"/>
              </a:fillRef>
              <a:effectRef idx="0">
                <a:schemeClr val="accent6"/>
              </a:effectRef>
              <a:fontRef idx="minor">
                <a:schemeClr val="tx1"/>
              </a:fontRef>
            </p:style>
          </p:cxnSp>
          <p:cxnSp>
            <p:nvCxnSpPr>
              <p:cNvPr id="40" name="直接箭头连接符 60">
                <a:extLst>
                  <a:ext uri="{FF2B5EF4-FFF2-40B4-BE49-F238E27FC236}">
                    <a16:creationId xmlns:a16="http://schemas.microsoft.com/office/drawing/2014/main" id="{97775A97-6224-BE41-87E7-E32298811EF8}"/>
                  </a:ext>
                </a:extLst>
              </p:cNvPr>
              <p:cNvCxnSpPr>
                <a:stCxn id="10" idx="2"/>
                <a:endCxn id="29" idx="0"/>
              </p:cNvCxnSpPr>
              <p:nvPr/>
            </p:nvCxnSpPr>
            <p:spPr bwMode="auto">
              <a:xfrm flipH="1">
                <a:off x="5705064" y="4476425"/>
                <a:ext cx="724722" cy="968797"/>
              </a:xfrm>
              <a:prstGeom prst="straightConnector1">
                <a:avLst/>
              </a:prstGeom>
              <a:ln>
                <a:headEnd type="none" w="med" len="med"/>
                <a:tailEnd type="triangle"/>
              </a:ln>
            </p:spPr>
            <p:style>
              <a:lnRef idx="1">
                <a:schemeClr val="accent6"/>
              </a:lnRef>
              <a:fillRef idx="0">
                <a:schemeClr val="accent6"/>
              </a:fillRef>
              <a:effectRef idx="0">
                <a:schemeClr val="accent6"/>
              </a:effectRef>
              <a:fontRef idx="minor">
                <a:schemeClr val="tx1"/>
              </a:fontRef>
            </p:style>
          </p:cxnSp>
          <p:cxnSp>
            <p:nvCxnSpPr>
              <p:cNvPr id="41" name="直接箭头连接符 61">
                <a:extLst>
                  <a:ext uri="{FF2B5EF4-FFF2-40B4-BE49-F238E27FC236}">
                    <a16:creationId xmlns:a16="http://schemas.microsoft.com/office/drawing/2014/main" id="{35ADEF63-79CB-AD4B-A164-B0F931B46320}"/>
                  </a:ext>
                </a:extLst>
              </p:cNvPr>
              <p:cNvCxnSpPr>
                <a:stCxn id="17" idx="2"/>
                <a:endCxn id="35" idx="0"/>
              </p:cNvCxnSpPr>
              <p:nvPr/>
            </p:nvCxnSpPr>
            <p:spPr bwMode="auto">
              <a:xfrm>
                <a:off x="8194944" y="4476425"/>
                <a:ext cx="419745" cy="968800"/>
              </a:xfrm>
              <a:prstGeom prst="straightConnector1">
                <a:avLst/>
              </a:prstGeom>
              <a:ln>
                <a:headEnd type="none" w="med" len="med"/>
                <a:tailEnd type="triangle"/>
              </a:ln>
            </p:spPr>
            <p:style>
              <a:lnRef idx="1">
                <a:schemeClr val="accent6"/>
              </a:lnRef>
              <a:fillRef idx="0">
                <a:schemeClr val="accent6"/>
              </a:fillRef>
              <a:effectRef idx="0">
                <a:schemeClr val="accent6"/>
              </a:effectRef>
              <a:fontRef idx="minor">
                <a:schemeClr val="tx1"/>
              </a:fontRef>
            </p:style>
          </p:cxnSp>
          <p:cxnSp>
            <p:nvCxnSpPr>
              <p:cNvPr id="42" name="直接箭头连接符 62">
                <a:extLst>
                  <a:ext uri="{FF2B5EF4-FFF2-40B4-BE49-F238E27FC236}">
                    <a16:creationId xmlns:a16="http://schemas.microsoft.com/office/drawing/2014/main" id="{E4F27AF9-FF7B-9942-B365-D431ABA3A193}"/>
                  </a:ext>
                </a:extLst>
              </p:cNvPr>
              <p:cNvCxnSpPr>
                <a:stCxn id="16" idx="2"/>
                <a:endCxn id="30" idx="0"/>
              </p:cNvCxnSpPr>
              <p:nvPr/>
            </p:nvCxnSpPr>
            <p:spPr bwMode="auto">
              <a:xfrm>
                <a:off x="4454276" y="4476425"/>
                <a:ext cx="3030512" cy="972598"/>
              </a:xfrm>
              <a:prstGeom prst="straightConnector1">
                <a:avLst/>
              </a:prstGeom>
              <a:ln>
                <a:headEnd type="none" w="med" len="med"/>
                <a:tailEnd type="triangle"/>
              </a:ln>
            </p:spPr>
            <p:style>
              <a:lnRef idx="1">
                <a:schemeClr val="accent6"/>
              </a:lnRef>
              <a:fillRef idx="0">
                <a:schemeClr val="accent6"/>
              </a:fillRef>
              <a:effectRef idx="0">
                <a:schemeClr val="accent6"/>
              </a:effectRef>
              <a:fontRef idx="minor">
                <a:schemeClr val="tx1"/>
              </a:fontRef>
            </p:style>
          </p:cxnSp>
          <p:cxnSp>
            <p:nvCxnSpPr>
              <p:cNvPr id="43" name="直接箭头连接符 63">
                <a:extLst>
                  <a:ext uri="{FF2B5EF4-FFF2-40B4-BE49-F238E27FC236}">
                    <a16:creationId xmlns:a16="http://schemas.microsoft.com/office/drawing/2014/main" id="{7EF2FCB8-8D92-6542-950A-76B9E582CFC2}"/>
                  </a:ext>
                </a:extLst>
              </p:cNvPr>
              <p:cNvCxnSpPr>
                <a:stCxn id="10" idx="2"/>
                <a:endCxn id="35" idx="0"/>
              </p:cNvCxnSpPr>
              <p:nvPr/>
            </p:nvCxnSpPr>
            <p:spPr bwMode="auto">
              <a:xfrm>
                <a:off x="6429786" y="4476425"/>
                <a:ext cx="2184903" cy="968800"/>
              </a:xfrm>
              <a:prstGeom prst="straightConnector1">
                <a:avLst/>
              </a:prstGeom>
              <a:ln>
                <a:headEnd type="none" w="med" len="med"/>
                <a:tailEnd type="triangle"/>
              </a:ln>
            </p:spPr>
            <p:style>
              <a:lnRef idx="1">
                <a:schemeClr val="accent6"/>
              </a:lnRef>
              <a:fillRef idx="0">
                <a:schemeClr val="accent6"/>
              </a:fillRef>
              <a:effectRef idx="0">
                <a:schemeClr val="accent6"/>
              </a:effectRef>
              <a:fontRef idx="minor">
                <a:schemeClr val="tx1"/>
              </a:fontRef>
            </p:style>
          </p:cxnSp>
        </p:grpSp>
        <p:sp>
          <p:nvSpPr>
            <p:cNvPr id="7" name="文本框 2">
              <a:extLst>
                <a:ext uri="{FF2B5EF4-FFF2-40B4-BE49-F238E27FC236}">
                  <a16:creationId xmlns:a16="http://schemas.microsoft.com/office/drawing/2014/main" id="{11ADE69E-9186-C94D-907B-BCFBF098CB61}"/>
                </a:ext>
              </a:extLst>
            </p:cNvPr>
            <p:cNvSpPr txBox="1">
              <a:spLocks noChangeArrowheads="1"/>
            </p:cNvSpPr>
            <p:nvPr/>
          </p:nvSpPr>
          <p:spPr bwMode="auto">
            <a:xfrm>
              <a:off x="4948360" y="3681908"/>
              <a:ext cx="46679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lang="zh-CN" altLang="en-US" sz="1100" dirty="0">
                  <a:latin typeface="+mn-ea"/>
                  <a:ea typeface="+mn-ea"/>
                </a:rPr>
                <a:t>主题</a:t>
              </a:r>
            </a:p>
          </p:txBody>
        </p:sp>
        <p:sp>
          <p:nvSpPr>
            <p:cNvPr id="8" name="文本框 2">
              <a:extLst>
                <a:ext uri="{FF2B5EF4-FFF2-40B4-BE49-F238E27FC236}">
                  <a16:creationId xmlns:a16="http://schemas.microsoft.com/office/drawing/2014/main" id="{A990DB05-D452-F444-89D4-C27B05EE81BB}"/>
                </a:ext>
              </a:extLst>
            </p:cNvPr>
            <p:cNvSpPr txBox="1">
              <a:spLocks noChangeArrowheads="1"/>
            </p:cNvSpPr>
            <p:nvPr/>
          </p:nvSpPr>
          <p:spPr bwMode="auto">
            <a:xfrm>
              <a:off x="4922851" y="2819398"/>
              <a:ext cx="46679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lang="zh-CN" altLang="en-US" sz="1100" dirty="0">
                  <a:latin typeface="+mn-ea"/>
                  <a:ea typeface="+mn-ea"/>
                </a:rPr>
                <a:t>用户</a:t>
              </a:r>
            </a:p>
          </p:txBody>
        </p:sp>
        <p:sp>
          <p:nvSpPr>
            <p:cNvPr id="9" name="文本框 2">
              <a:extLst>
                <a:ext uri="{FF2B5EF4-FFF2-40B4-BE49-F238E27FC236}">
                  <a16:creationId xmlns:a16="http://schemas.microsoft.com/office/drawing/2014/main" id="{9A128483-B585-814A-8828-A430ED8FA4AC}"/>
                </a:ext>
              </a:extLst>
            </p:cNvPr>
            <p:cNvSpPr txBox="1">
              <a:spLocks noChangeArrowheads="1"/>
            </p:cNvSpPr>
            <p:nvPr/>
          </p:nvSpPr>
          <p:spPr bwMode="auto">
            <a:xfrm>
              <a:off x="4949422" y="4394097"/>
              <a:ext cx="46679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r>
                <a:rPr lang="zh-CN" altLang="en-US" sz="1100" dirty="0">
                  <a:latin typeface="+mn-ea"/>
                  <a:ea typeface="+mn-ea"/>
                </a:rPr>
                <a:t>词语</a:t>
              </a:r>
            </a:p>
          </p:txBody>
        </p:sp>
      </p:grpSp>
      <p:grpSp>
        <p:nvGrpSpPr>
          <p:cNvPr id="44" name="组合 43">
            <a:extLst>
              <a:ext uri="{FF2B5EF4-FFF2-40B4-BE49-F238E27FC236}">
                <a16:creationId xmlns:a16="http://schemas.microsoft.com/office/drawing/2014/main" id="{4393F13B-A8A9-0E49-AA93-D888860B8415}"/>
              </a:ext>
            </a:extLst>
          </p:cNvPr>
          <p:cNvGrpSpPr/>
          <p:nvPr/>
        </p:nvGrpSpPr>
        <p:grpSpPr>
          <a:xfrm>
            <a:off x="4635637" y="2609859"/>
            <a:ext cx="3316358" cy="1820285"/>
            <a:chOff x="4195328" y="2320391"/>
            <a:chExt cx="3316358" cy="1820285"/>
          </a:xfrm>
        </p:grpSpPr>
        <p:pic>
          <p:nvPicPr>
            <p:cNvPr id="45" name="图形 44">
              <a:extLst>
                <a:ext uri="{FF2B5EF4-FFF2-40B4-BE49-F238E27FC236}">
                  <a16:creationId xmlns:a16="http://schemas.microsoft.com/office/drawing/2014/main" id="{15E653B5-EF55-7443-A2CB-6580397F407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083191" y="2346715"/>
              <a:ext cx="196545" cy="196545"/>
            </a:xfrm>
            <a:prstGeom prst="rect">
              <a:avLst/>
            </a:prstGeom>
          </p:spPr>
        </p:pic>
        <p:sp>
          <p:nvSpPr>
            <p:cNvPr id="46" name="文本框 45">
              <a:extLst>
                <a:ext uri="{FF2B5EF4-FFF2-40B4-BE49-F238E27FC236}">
                  <a16:creationId xmlns:a16="http://schemas.microsoft.com/office/drawing/2014/main" id="{63C81B77-8310-4349-B74F-C8EC4FB92E63}"/>
                </a:ext>
              </a:extLst>
            </p:cNvPr>
            <p:cNvSpPr txBox="1"/>
            <p:nvPr/>
          </p:nvSpPr>
          <p:spPr>
            <a:xfrm>
              <a:off x="4195328" y="2320391"/>
              <a:ext cx="586077" cy="261610"/>
            </a:xfrm>
            <a:prstGeom prst="rect">
              <a:avLst/>
            </a:prstGeom>
            <a:noFill/>
          </p:spPr>
          <p:txBody>
            <a:bodyPr wrap="square" rtlCol="0">
              <a:spAutoFit/>
            </a:bodyPr>
            <a:lstStyle/>
            <a:p>
              <a:r>
                <a:rPr kumimoji="1" lang="zh-CN" altLang="en-US" sz="1100" dirty="0"/>
                <a:t>用户</a:t>
              </a:r>
            </a:p>
          </p:txBody>
        </p:sp>
        <p:sp>
          <p:nvSpPr>
            <p:cNvPr id="47" name="文本框 46">
              <a:extLst>
                <a:ext uri="{FF2B5EF4-FFF2-40B4-BE49-F238E27FC236}">
                  <a16:creationId xmlns:a16="http://schemas.microsoft.com/office/drawing/2014/main" id="{6D528BF7-FC28-974C-9A1B-9263B4FC2080}"/>
                </a:ext>
              </a:extLst>
            </p:cNvPr>
            <p:cNvSpPr txBox="1"/>
            <p:nvPr/>
          </p:nvSpPr>
          <p:spPr>
            <a:xfrm>
              <a:off x="4195328" y="3160779"/>
              <a:ext cx="466794" cy="261610"/>
            </a:xfrm>
            <a:prstGeom prst="rect">
              <a:avLst/>
            </a:prstGeom>
            <a:noFill/>
          </p:spPr>
          <p:txBody>
            <a:bodyPr wrap="none" rtlCol="0">
              <a:spAutoFit/>
            </a:bodyPr>
            <a:lstStyle/>
            <a:p>
              <a:r>
                <a:rPr kumimoji="1" lang="zh-CN" altLang="en-US" sz="1100" dirty="0"/>
                <a:t>态度</a:t>
              </a:r>
            </a:p>
          </p:txBody>
        </p:sp>
        <p:sp>
          <p:nvSpPr>
            <p:cNvPr id="48" name="文本框 47">
              <a:extLst>
                <a:ext uri="{FF2B5EF4-FFF2-40B4-BE49-F238E27FC236}">
                  <a16:creationId xmlns:a16="http://schemas.microsoft.com/office/drawing/2014/main" id="{78E89E26-B3CD-BC43-9469-74B0F2964959}"/>
                </a:ext>
              </a:extLst>
            </p:cNvPr>
            <p:cNvSpPr txBox="1"/>
            <p:nvPr/>
          </p:nvSpPr>
          <p:spPr>
            <a:xfrm>
              <a:off x="4196506" y="3870362"/>
              <a:ext cx="466794" cy="261610"/>
            </a:xfrm>
            <a:prstGeom prst="rect">
              <a:avLst/>
            </a:prstGeom>
            <a:noFill/>
          </p:spPr>
          <p:txBody>
            <a:bodyPr wrap="none" rtlCol="0">
              <a:spAutoFit/>
            </a:bodyPr>
            <a:lstStyle/>
            <a:p>
              <a:r>
                <a:rPr kumimoji="1" lang="zh-CN" altLang="en-US" sz="1100" dirty="0"/>
                <a:t>行为</a:t>
              </a:r>
            </a:p>
          </p:txBody>
        </p:sp>
        <p:pic>
          <p:nvPicPr>
            <p:cNvPr id="49" name="图形 48">
              <a:extLst>
                <a:ext uri="{FF2B5EF4-FFF2-40B4-BE49-F238E27FC236}">
                  <a16:creationId xmlns:a16="http://schemas.microsoft.com/office/drawing/2014/main" id="{8984121F-40A6-664E-8F7D-8AE01CFE001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581522" y="2341880"/>
              <a:ext cx="196545" cy="196545"/>
            </a:xfrm>
            <a:prstGeom prst="rect">
              <a:avLst/>
            </a:prstGeom>
          </p:spPr>
        </p:pic>
        <p:pic>
          <p:nvPicPr>
            <p:cNvPr id="50" name="图形 49">
              <a:extLst>
                <a:ext uri="{FF2B5EF4-FFF2-40B4-BE49-F238E27FC236}">
                  <a16:creationId xmlns:a16="http://schemas.microsoft.com/office/drawing/2014/main" id="{264FC58E-E4FE-A045-B498-F63596B8334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079853" y="2341879"/>
              <a:ext cx="196545" cy="196545"/>
            </a:xfrm>
            <a:prstGeom prst="rect">
              <a:avLst/>
            </a:prstGeom>
          </p:spPr>
        </p:pic>
        <p:pic>
          <p:nvPicPr>
            <p:cNvPr id="51" name="图形 50">
              <a:extLst>
                <a:ext uri="{FF2B5EF4-FFF2-40B4-BE49-F238E27FC236}">
                  <a16:creationId xmlns:a16="http://schemas.microsoft.com/office/drawing/2014/main" id="{AA0167B1-500A-D447-8CF2-ED9E0FFA41E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578184" y="2352922"/>
              <a:ext cx="196545" cy="196545"/>
            </a:xfrm>
            <a:prstGeom prst="rect">
              <a:avLst/>
            </a:prstGeom>
          </p:spPr>
        </p:pic>
        <p:pic>
          <p:nvPicPr>
            <p:cNvPr id="52" name="图形 51">
              <a:extLst>
                <a:ext uri="{FF2B5EF4-FFF2-40B4-BE49-F238E27FC236}">
                  <a16:creationId xmlns:a16="http://schemas.microsoft.com/office/drawing/2014/main" id="{69DA3F15-870E-AE42-AB5F-8235CBBE490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076515" y="2341879"/>
              <a:ext cx="196545" cy="196545"/>
            </a:xfrm>
            <a:prstGeom prst="rect">
              <a:avLst/>
            </a:prstGeom>
          </p:spPr>
        </p:pic>
        <p:sp>
          <p:nvSpPr>
            <p:cNvPr id="53" name="文本框 52">
              <a:extLst>
                <a:ext uri="{FF2B5EF4-FFF2-40B4-BE49-F238E27FC236}">
                  <a16:creationId xmlns:a16="http://schemas.microsoft.com/office/drawing/2014/main" id="{D28402E8-F168-4646-A1EA-70E7101B996E}"/>
                </a:ext>
              </a:extLst>
            </p:cNvPr>
            <p:cNvSpPr txBox="1"/>
            <p:nvPr/>
          </p:nvSpPr>
          <p:spPr>
            <a:xfrm>
              <a:off x="6830281" y="3122307"/>
              <a:ext cx="681405" cy="300082"/>
            </a:xfrm>
            <a:prstGeom prst="rect">
              <a:avLst/>
            </a:prstGeom>
            <a:noFill/>
          </p:spPr>
          <p:txBody>
            <a:bodyPr wrap="none" rtlCol="0">
              <a:spAutoFit/>
            </a:bodyPr>
            <a:lstStyle/>
            <a:p>
              <a:r>
                <a:rPr kumimoji="1" lang="en" altLang="zh-CN" dirty="0"/>
                <a:t>neutral</a:t>
              </a:r>
              <a:endParaRPr kumimoji="1" lang="zh-CN" altLang="en-US" dirty="0"/>
            </a:p>
          </p:txBody>
        </p:sp>
        <p:sp>
          <p:nvSpPr>
            <p:cNvPr id="55" name="文本框 54">
              <a:extLst>
                <a:ext uri="{FF2B5EF4-FFF2-40B4-BE49-F238E27FC236}">
                  <a16:creationId xmlns:a16="http://schemas.microsoft.com/office/drawing/2014/main" id="{BD3A221E-5F8D-5448-8DA2-6CD6A042A0F9}"/>
                </a:ext>
              </a:extLst>
            </p:cNvPr>
            <p:cNvSpPr txBox="1"/>
            <p:nvPr/>
          </p:nvSpPr>
          <p:spPr>
            <a:xfrm>
              <a:off x="4975573" y="3122307"/>
              <a:ext cx="411779" cy="300082"/>
            </a:xfrm>
            <a:prstGeom prst="rect">
              <a:avLst/>
            </a:prstGeom>
            <a:noFill/>
          </p:spPr>
          <p:txBody>
            <a:bodyPr wrap="none" rtlCol="0">
              <a:spAutoFit/>
            </a:bodyPr>
            <a:lstStyle/>
            <a:p>
              <a:r>
                <a:rPr kumimoji="1" lang="en-US" altLang="zh-CN" dirty="0"/>
                <a:t>yes</a:t>
              </a:r>
              <a:endParaRPr kumimoji="1" lang="zh-CN" altLang="en-US" dirty="0"/>
            </a:p>
          </p:txBody>
        </p:sp>
        <p:sp>
          <p:nvSpPr>
            <p:cNvPr id="56" name="文本框 55">
              <a:extLst>
                <a:ext uri="{FF2B5EF4-FFF2-40B4-BE49-F238E27FC236}">
                  <a16:creationId xmlns:a16="http://schemas.microsoft.com/office/drawing/2014/main" id="{A9C038CE-BE30-364A-A205-D37BC5D3A483}"/>
                </a:ext>
              </a:extLst>
            </p:cNvPr>
            <p:cNvSpPr txBox="1"/>
            <p:nvPr/>
          </p:nvSpPr>
          <p:spPr>
            <a:xfrm>
              <a:off x="5975460" y="3122307"/>
              <a:ext cx="364202" cy="300082"/>
            </a:xfrm>
            <a:prstGeom prst="rect">
              <a:avLst/>
            </a:prstGeom>
            <a:noFill/>
          </p:spPr>
          <p:txBody>
            <a:bodyPr wrap="none" rtlCol="0">
              <a:spAutoFit/>
            </a:bodyPr>
            <a:lstStyle/>
            <a:p>
              <a:r>
                <a:rPr kumimoji="1" lang="en-US" altLang="zh-CN" dirty="0"/>
                <a:t>no</a:t>
              </a:r>
              <a:endParaRPr kumimoji="1" lang="zh-CN" altLang="en-US" dirty="0"/>
            </a:p>
          </p:txBody>
        </p:sp>
        <p:sp>
          <p:nvSpPr>
            <p:cNvPr id="57" name="文本框 56">
              <a:extLst>
                <a:ext uri="{FF2B5EF4-FFF2-40B4-BE49-F238E27FC236}">
                  <a16:creationId xmlns:a16="http://schemas.microsoft.com/office/drawing/2014/main" id="{95724257-3431-8042-9FBC-3F199B35EE50}"/>
                </a:ext>
              </a:extLst>
            </p:cNvPr>
            <p:cNvSpPr txBox="1"/>
            <p:nvPr/>
          </p:nvSpPr>
          <p:spPr>
            <a:xfrm>
              <a:off x="4825881" y="3870362"/>
              <a:ext cx="813043" cy="261610"/>
            </a:xfrm>
            <a:prstGeom prst="rect">
              <a:avLst/>
            </a:prstGeom>
            <a:noFill/>
          </p:spPr>
          <p:txBody>
            <a:bodyPr wrap="none" rtlCol="0">
              <a:spAutoFit/>
            </a:bodyPr>
            <a:lstStyle/>
            <a:p>
              <a:r>
                <a:rPr kumimoji="1" lang="en-US" altLang="zh-CN" sz="1100" dirty="0"/>
                <a:t>Do</a:t>
              </a:r>
              <a:r>
                <a:rPr kumimoji="1" lang="zh-CN" altLang="en-US" sz="1100" dirty="0"/>
                <a:t> </a:t>
              </a:r>
              <a:r>
                <a:rPr kumimoji="1" lang="en-US" altLang="zh-CN" sz="1100" dirty="0"/>
                <a:t>nothing</a:t>
              </a:r>
              <a:endParaRPr kumimoji="1" lang="zh-CN" altLang="en-US" sz="1100" dirty="0"/>
            </a:p>
          </p:txBody>
        </p:sp>
        <p:sp>
          <p:nvSpPr>
            <p:cNvPr id="58" name="文本框 57">
              <a:extLst>
                <a:ext uri="{FF2B5EF4-FFF2-40B4-BE49-F238E27FC236}">
                  <a16:creationId xmlns:a16="http://schemas.microsoft.com/office/drawing/2014/main" id="{627CFFA5-5599-2247-B117-05E5761E8258}"/>
                </a:ext>
              </a:extLst>
            </p:cNvPr>
            <p:cNvSpPr txBox="1"/>
            <p:nvPr/>
          </p:nvSpPr>
          <p:spPr>
            <a:xfrm>
              <a:off x="5701715" y="3873771"/>
              <a:ext cx="320922" cy="261610"/>
            </a:xfrm>
            <a:prstGeom prst="rect">
              <a:avLst/>
            </a:prstGeom>
            <a:noFill/>
          </p:spPr>
          <p:txBody>
            <a:bodyPr wrap="none" rtlCol="0">
              <a:spAutoFit/>
            </a:bodyPr>
            <a:lstStyle/>
            <a:p>
              <a:r>
                <a:rPr kumimoji="1" lang="en-US" altLang="zh-CN" sz="1100" dirty="0"/>
                <a:t>ok</a:t>
              </a:r>
              <a:endParaRPr kumimoji="1" lang="zh-CN" altLang="en-US" sz="1100" dirty="0"/>
            </a:p>
          </p:txBody>
        </p:sp>
        <p:sp>
          <p:nvSpPr>
            <p:cNvPr id="59" name="文本框 58">
              <a:extLst>
                <a:ext uri="{FF2B5EF4-FFF2-40B4-BE49-F238E27FC236}">
                  <a16:creationId xmlns:a16="http://schemas.microsoft.com/office/drawing/2014/main" id="{3596584E-8438-474F-BDEC-238C16317589}"/>
                </a:ext>
              </a:extLst>
            </p:cNvPr>
            <p:cNvSpPr txBox="1"/>
            <p:nvPr/>
          </p:nvSpPr>
          <p:spPr>
            <a:xfrm>
              <a:off x="6198293" y="3870362"/>
              <a:ext cx="399468" cy="261610"/>
            </a:xfrm>
            <a:prstGeom prst="rect">
              <a:avLst/>
            </a:prstGeom>
            <a:noFill/>
          </p:spPr>
          <p:txBody>
            <a:bodyPr wrap="none" rtlCol="0">
              <a:spAutoFit/>
            </a:bodyPr>
            <a:lstStyle/>
            <a:p>
              <a:r>
                <a:rPr kumimoji="1" lang="en-US" altLang="zh-CN" sz="1100" dirty="0"/>
                <a:t>fine</a:t>
              </a:r>
              <a:endParaRPr kumimoji="1" lang="zh-CN" altLang="en-US" sz="1100" dirty="0"/>
            </a:p>
          </p:txBody>
        </p:sp>
        <p:sp>
          <p:nvSpPr>
            <p:cNvPr id="60" name="文本框 59">
              <a:extLst>
                <a:ext uri="{FF2B5EF4-FFF2-40B4-BE49-F238E27FC236}">
                  <a16:creationId xmlns:a16="http://schemas.microsoft.com/office/drawing/2014/main" id="{23E2FCA6-2E0D-A34F-9DA2-79A24D28C718}"/>
                </a:ext>
              </a:extLst>
            </p:cNvPr>
            <p:cNvSpPr txBox="1"/>
            <p:nvPr/>
          </p:nvSpPr>
          <p:spPr>
            <a:xfrm>
              <a:off x="7139420" y="3840594"/>
              <a:ext cx="280846" cy="300082"/>
            </a:xfrm>
            <a:prstGeom prst="rect">
              <a:avLst/>
            </a:prstGeom>
            <a:noFill/>
          </p:spPr>
          <p:txBody>
            <a:bodyPr wrap="none" rtlCol="0">
              <a:spAutoFit/>
            </a:bodyPr>
            <a:lstStyle/>
            <a:p>
              <a:r>
                <a:rPr kumimoji="1" lang="en-US" altLang="zh-CN" dirty="0"/>
                <a:t>:)</a:t>
              </a:r>
              <a:endParaRPr kumimoji="1" lang="zh-CN" altLang="en-US" dirty="0"/>
            </a:p>
          </p:txBody>
        </p:sp>
        <p:sp>
          <p:nvSpPr>
            <p:cNvPr id="61" name="文本框 60">
              <a:extLst>
                <a:ext uri="{FF2B5EF4-FFF2-40B4-BE49-F238E27FC236}">
                  <a16:creationId xmlns:a16="http://schemas.microsoft.com/office/drawing/2014/main" id="{F35916A8-498B-B540-B262-C79198A37E8D}"/>
                </a:ext>
              </a:extLst>
            </p:cNvPr>
            <p:cNvSpPr txBox="1"/>
            <p:nvPr/>
          </p:nvSpPr>
          <p:spPr>
            <a:xfrm>
              <a:off x="6706620" y="3859830"/>
              <a:ext cx="263214" cy="261610"/>
            </a:xfrm>
            <a:prstGeom prst="rect">
              <a:avLst/>
            </a:prstGeom>
            <a:noFill/>
          </p:spPr>
          <p:txBody>
            <a:bodyPr wrap="none" rtlCol="0">
              <a:spAutoFit/>
            </a:bodyPr>
            <a:lstStyle/>
            <a:p>
              <a:r>
                <a:rPr kumimoji="1" lang="en-US" altLang="zh-CN" sz="1100" dirty="0"/>
                <a:t>;)</a:t>
              </a:r>
              <a:endParaRPr kumimoji="1" lang="zh-CN" altLang="en-US" sz="1100" dirty="0"/>
            </a:p>
          </p:txBody>
        </p:sp>
        <p:cxnSp>
          <p:nvCxnSpPr>
            <p:cNvPr id="62" name="直线箭头连接符 61">
              <a:extLst>
                <a:ext uri="{FF2B5EF4-FFF2-40B4-BE49-F238E27FC236}">
                  <a16:creationId xmlns:a16="http://schemas.microsoft.com/office/drawing/2014/main" id="{7DBE2363-131B-5946-9139-5912C7C4BEA2}"/>
                </a:ext>
              </a:extLst>
            </p:cNvPr>
            <p:cNvCxnSpPr>
              <a:stCxn id="45" idx="2"/>
              <a:endCxn id="55" idx="0"/>
            </p:cNvCxnSpPr>
            <p:nvPr/>
          </p:nvCxnSpPr>
          <p:spPr>
            <a:xfrm flipH="1">
              <a:off x="5181463" y="2543260"/>
              <a:ext cx="1" cy="5790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直线箭头连接符 62">
              <a:extLst>
                <a:ext uri="{FF2B5EF4-FFF2-40B4-BE49-F238E27FC236}">
                  <a16:creationId xmlns:a16="http://schemas.microsoft.com/office/drawing/2014/main" id="{06612FA7-E3C6-F341-B678-5F8C605273E7}"/>
                </a:ext>
              </a:extLst>
            </p:cNvPr>
            <p:cNvCxnSpPr>
              <a:cxnSpLocks/>
              <a:stCxn id="45" idx="2"/>
              <a:endCxn id="56" idx="0"/>
            </p:cNvCxnSpPr>
            <p:nvPr/>
          </p:nvCxnSpPr>
          <p:spPr>
            <a:xfrm>
              <a:off x="5181464" y="2543260"/>
              <a:ext cx="976097" cy="5790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 name="直线箭头连接符 63">
              <a:extLst>
                <a:ext uri="{FF2B5EF4-FFF2-40B4-BE49-F238E27FC236}">
                  <a16:creationId xmlns:a16="http://schemas.microsoft.com/office/drawing/2014/main" id="{A2F7D4AD-89FF-BD4D-BA8A-7EA10791996B}"/>
                </a:ext>
              </a:extLst>
            </p:cNvPr>
            <p:cNvCxnSpPr>
              <a:cxnSpLocks/>
              <a:stCxn id="45" idx="2"/>
              <a:endCxn id="53" idx="0"/>
            </p:cNvCxnSpPr>
            <p:nvPr/>
          </p:nvCxnSpPr>
          <p:spPr>
            <a:xfrm>
              <a:off x="5181464" y="2543260"/>
              <a:ext cx="1989520" cy="5790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直线箭头连接符 64">
              <a:extLst>
                <a:ext uri="{FF2B5EF4-FFF2-40B4-BE49-F238E27FC236}">
                  <a16:creationId xmlns:a16="http://schemas.microsoft.com/office/drawing/2014/main" id="{83D09246-1E43-D24B-95A3-0D659C1F9081}"/>
                </a:ext>
              </a:extLst>
            </p:cNvPr>
            <p:cNvCxnSpPr>
              <a:cxnSpLocks/>
              <a:stCxn id="49" idx="2"/>
              <a:endCxn id="55" idx="0"/>
            </p:cNvCxnSpPr>
            <p:nvPr/>
          </p:nvCxnSpPr>
          <p:spPr>
            <a:xfrm flipH="1">
              <a:off x="5181463" y="2538425"/>
              <a:ext cx="498332" cy="5838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6" name="直线箭头连接符 65">
              <a:extLst>
                <a:ext uri="{FF2B5EF4-FFF2-40B4-BE49-F238E27FC236}">
                  <a16:creationId xmlns:a16="http://schemas.microsoft.com/office/drawing/2014/main" id="{2BA47370-E54B-5E4F-99DB-57E639AEB72D}"/>
                </a:ext>
              </a:extLst>
            </p:cNvPr>
            <p:cNvCxnSpPr>
              <a:cxnSpLocks/>
              <a:stCxn id="49" idx="2"/>
              <a:endCxn id="56" idx="0"/>
            </p:cNvCxnSpPr>
            <p:nvPr/>
          </p:nvCxnSpPr>
          <p:spPr>
            <a:xfrm>
              <a:off x="5679795" y="2538425"/>
              <a:ext cx="477766" cy="5838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7" name="直线箭头连接符 66">
              <a:extLst>
                <a:ext uri="{FF2B5EF4-FFF2-40B4-BE49-F238E27FC236}">
                  <a16:creationId xmlns:a16="http://schemas.microsoft.com/office/drawing/2014/main" id="{32BA5700-D928-CB42-BFBF-F26EAEE14BBA}"/>
                </a:ext>
              </a:extLst>
            </p:cNvPr>
            <p:cNvCxnSpPr>
              <a:cxnSpLocks/>
              <a:stCxn id="49" idx="2"/>
              <a:endCxn id="53" idx="0"/>
            </p:cNvCxnSpPr>
            <p:nvPr/>
          </p:nvCxnSpPr>
          <p:spPr>
            <a:xfrm>
              <a:off x="5679795" y="2538425"/>
              <a:ext cx="1491189" cy="5838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8" name="直线箭头连接符 67">
              <a:extLst>
                <a:ext uri="{FF2B5EF4-FFF2-40B4-BE49-F238E27FC236}">
                  <a16:creationId xmlns:a16="http://schemas.microsoft.com/office/drawing/2014/main" id="{0B7148C1-F76B-8B44-AFE7-BBBDB9B45BF0}"/>
                </a:ext>
              </a:extLst>
            </p:cNvPr>
            <p:cNvCxnSpPr>
              <a:cxnSpLocks/>
              <a:stCxn id="50" idx="2"/>
              <a:endCxn id="55" idx="0"/>
            </p:cNvCxnSpPr>
            <p:nvPr/>
          </p:nvCxnSpPr>
          <p:spPr>
            <a:xfrm flipH="1">
              <a:off x="5181463" y="2538424"/>
              <a:ext cx="996663" cy="5838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9" name="直线箭头连接符 68">
              <a:extLst>
                <a:ext uri="{FF2B5EF4-FFF2-40B4-BE49-F238E27FC236}">
                  <a16:creationId xmlns:a16="http://schemas.microsoft.com/office/drawing/2014/main" id="{CB3B2B68-4AB6-064E-93F6-1AA5D9641C37}"/>
                </a:ext>
              </a:extLst>
            </p:cNvPr>
            <p:cNvCxnSpPr>
              <a:cxnSpLocks/>
              <a:stCxn id="50" idx="2"/>
              <a:endCxn id="56" idx="0"/>
            </p:cNvCxnSpPr>
            <p:nvPr/>
          </p:nvCxnSpPr>
          <p:spPr>
            <a:xfrm flipH="1">
              <a:off x="6157561" y="2538424"/>
              <a:ext cx="20565" cy="5838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0" name="直线箭头连接符 69">
              <a:extLst>
                <a:ext uri="{FF2B5EF4-FFF2-40B4-BE49-F238E27FC236}">
                  <a16:creationId xmlns:a16="http://schemas.microsoft.com/office/drawing/2014/main" id="{63D22AF3-3F13-A34D-85D6-D0BC9C0594CE}"/>
                </a:ext>
              </a:extLst>
            </p:cNvPr>
            <p:cNvCxnSpPr>
              <a:cxnSpLocks/>
              <a:stCxn id="50" idx="2"/>
              <a:endCxn id="53" idx="0"/>
            </p:cNvCxnSpPr>
            <p:nvPr/>
          </p:nvCxnSpPr>
          <p:spPr>
            <a:xfrm>
              <a:off x="6178126" y="2538424"/>
              <a:ext cx="992858" cy="5838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 name="直线箭头连接符 70">
              <a:extLst>
                <a:ext uri="{FF2B5EF4-FFF2-40B4-BE49-F238E27FC236}">
                  <a16:creationId xmlns:a16="http://schemas.microsoft.com/office/drawing/2014/main" id="{CF6115F6-6599-7347-8312-D2644200D7D2}"/>
                </a:ext>
              </a:extLst>
            </p:cNvPr>
            <p:cNvCxnSpPr>
              <a:cxnSpLocks/>
              <a:stCxn id="51" idx="2"/>
              <a:endCxn id="55" idx="0"/>
            </p:cNvCxnSpPr>
            <p:nvPr/>
          </p:nvCxnSpPr>
          <p:spPr>
            <a:xfrm flipH="1">
              <a:off x="5181463" y="2549467"/>
              <a:ext cx="1494994" cy="5728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2" name="直线箭头连接符 71">
              <a:extLst>
                <a:ext uri="{FF2B5EF4-FFF2-40B4-BE49-F238E27FC236}">
                  <a16:creationId xmlns:a16="http://schemas.microsoft.com/office/drawing/2014/main" id="{71A38767-4160-734F-B2E2-C93B99F8D552}"/>
                </a:ext>
              </a:extLst>
            </p:cNvPr>
            <p:cNvCxnSpPr>
              <a:cxnSpLocks/>
              <a:stCxn id="51" idx="2"/>
              <a:endCxn id="56" idx="0"/>
            </p:cNvCxnSpPr>
            <p:nvPr/>
          </p:nvCxnSpPr>
          <p:spPr>
            <a:xfrm flipH="1">
              <a:off x="6157561" y="2549467"/>
              <a:ext cx="518896" cy="5728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3" name="直线箭头连接符 72">
              <a:extLst>
                <a:ext uri="{FF2B5EF4-FFF2-40B4-BE49-F238E27FC236}">
                  <a16:creationId xmlns:a16="http://schemas.microsoft.com/office/drawing/2014/main" id="{9C7EC312-C64D-084D-A232-A05EAE1F901A}"/>
                </a:ext>
              </a:extLst>
            </p:cNvPr>
            <p:cNvCxnSpPr>
              <a:cxnSpLocks/>
              <a:stCxn id="51" idx="2"/>
              <a:endCxn id="53" idx="0"/>
            </p:cNvCxnSpPr>
            <p:nvPr/>
          </p:nvCxnSpPr>
          <p:spPr>
            <a:xfrm>
              <a:off x="6676457" y="2549467"/>
              <a:ext cx="494527" cy="5728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4" name="直线箭头连接符 73">
              <a:extLst>
                <a:ext uri="{FF2B5EF4-FFF2-40B4-BE49-F238E27FC236}">
                  <a16:creationId xmlns:a16="http://schemas.microsoft.com/office/drawing/2014/main" id="{48D27F8C-B08F-6F4C-A2F6-01E37CD5EF13}"/>
                </a:ext>
              </a:extLst>
            </p:cNvPr>
            <p:cNvCxnSpPr>
              <a:cxnSpLocks/>
              <a:stCxn id="52" idx="2"/>
              <a:endCxn id="55" idx="0"/>
            </p:cNvCxnSpPr>
            <p:nvPr/>
          </p:nvCxnSpPr>
          <p:spPr>
            <a:xfrm flipH="1">
              <a:off x="5181463" y="2538424"/>
              <a:ext cx="1993325" cy="5838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5" name="直线箭头连接符 74">
              <a:extLst>
                <a:ext uri="{FF2B5EF4-FFF2-40B4-BE49-F238E27FC236}">
                  <a16:creationId xmlns:a16="http://schemas.microsoft.com/office/drawing/2014/main" id="{D7C0D152-C3FE-1948-85E0-F81108FC6C83}"/>
                </a:ext>
              </a:extLst>
            </p:cNvPr>
            <p:cNvCxnSpPr>
              <a:cxnSpLocks/>
              <a:stCxn id="52" idx="2"/>
              <a:endCxn id="56" idx="0"/>
            </p:cNvCxnSpPr>
            <p:nvPr/>
          </p:nvCxnSpPr>
          <p:spPr>
            <a:xfrm flipH="1">
              <a:off x="6157561" y="2538424"/>
              <a:ext cx="1017227" cy="5838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6" name="直线箭头连接符 75">
              <a:extLst>
                <a:ext uri="{FF2B5EF4-FFF2-40B4-BE49-F238E27FC236}">
                  <a16:creationId xmlns:a16="http://schemas.microsoft.com/office/drawing/2014/main" id="{705CC9A7-79F4-E343-AB9B-32EACFCA4B64}"/>
                </a:ext>
              </a:extLst>
            </p:cNvPr>
            <p:cNvCxnSpPr>
              <a:cxnSpLocks/>
              <a:stCxn id="52" idx="2"/>
              <a:endCxn id="53" idx="0"/>
            </p:cNvCxnSpPr>
            <p:nvPr/>
          </p:nvCxnSpPr>
          <p:spPr>
            <a:xfrm flipH="1">
              <a:off x="7170984" y="2538424"/>
              <a:ext cx="3804" cy="5838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7" name="直线箭头连接符 76">
              <a:extLst>
                <a:ext uri="{FF2B5EF4-FFF2-40B4-BE49-F238E27FC236}">
                  <a16:creationId xmlns:a16="http://schemas.microsoft.com/office/drawing/2014/main" id="{0C158CE9-5116-B042-A33A-524FA9BFFA7D}"/>
                </a:ext>
              </a:extLst>
            </p:cNvPr>
            <p:cNvCxnSpPr>
              <a:cxnSpLocks/>
              <a:stCxn id="55" idx="2"/>
              <a:endCxn id="57" idx="0"/>
            </p:cNvCxnSpPr>
            <p:nvPr/>
          </p:nvCxnSpPr>
          <p:spPr>
            <a:xfrm>
              <a:off x="5181463" y="3422389"/>
              <a:ext cx="50940" cy="4479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8" name="直线箭头连接符 77">
              <a:extLst>
                <a:ext uri="{FF2B5EF4-FFF2-40B4-BE49-F238E27FC236}">
                  <a16:creationId xmlns:a16="http://schemas.microsoft.com/office/drawing/2014/main" id="{A404443A-7DBA-9D4F-958B-06C17EC3262D}"/>
                </a:ext>
              </a:extLst>
            </p:cNvPr>
            <p:cNvCxnSpPr>
              <a:cxnSpLocks/>
              <a:stCxn id="55" idx="2"/>
              <a:endCxn id="58" idx="0"/>
            </p:cNvCxnSpPr>
            <p:nvPr/>
          </p:nvCxnSpPr>
          <p:spPr>
            <a:xfrm>
              <a:off x="5181463" y="3422389"/>
              <a:ext cx="680713" cy="4513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9" name="直线箭头连接符 78">
              <a:extLst>
                <a:ext uri="{FF2B5EF4-FFF2-40B4-BE49-F238E27FC236}">
                  <a16:creationId xmlns:a16="http://schemas.microsoft.com/office/drawing/2014/main" id="{C0832AF7-3798-0044-99E1-76FD38C3CAAF}"/>
                </a:ext>
              </a:extLst>
            </p:cNvPr>
            <p:cNvCxnSpPr>
              <a:cxnSpLocks/>
              <a:stCxn id="55" idx="2"/>
              <a:endCxn id="59" idx="0"/>
            </p:cNvCxnSpPr>
            <p:nvPr/>
          </p:nvCxnSpPr>
          <p:spPr>
            <a:xfrm>
              <a:off x="5181463" y="3422389"/>
              <a:ext cx="1216564" cy="4479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0" name="直线箭头连接符 79">
              <a:extLst>
                <a:ext uri="{FF2B5EF4-FFF2-40B4-BE49-F238E27FC236}">
                  <a16:creationId xmlns:a16="http://schemas.microsoft.com/office/drawing/2014/main" id="{4332D67E-EF2F-6A4F-A04B-A194A72527A9}"/>
                </a:ext>
              </a:extLst>
            </p:cNvPr>
            <p:cNvCxnSpPr>
              <a:cxnSpLocks/>
              <a:stCxn id="55" idx="2"/>
              <a:endCxn id="61" idx="0"/>
            </p:cNvCxnSpPr>
            <p:nvPr/>
          </p:nvCxnSpPr>
          <p:spPr>
            <a:xfrm>
              <a:off x="5181463" y="3422389"/>
              <a:ext cx="1656764" cy="4374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1" name="直线箭头连接符 80">
              <a:extLst>
                <a:ext uri="{FF2B5EF4-FFF2-40B4-BE49-F238E27FC236}">
                  <a16:creationId xmlns:a16="http://schemas.microsoft.com/office/drawing/2014/main" id="{C8F724B3-BBE4-894E-8C14-C1D5F712BA22}"/>
                </a:ext>
              </a:extLst>
            </p:cNvPr>
            <p:cNvCxnSpPr>
              <a:cxnSpLocks/>
              <a:stCxn id="55" idx="2"/>
              <a:endCxn id="60" idx="0"/>
            </p:cNvCxnSpPr>
            <p:nvPr/>
          </p:nvCxnSpPr>
          <p:spPr>
            <a:xfrm>
              <a:off x="5181463" y="3422389"/>
              <a:ext cx="2098380" cy="4182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2" name="直线箭头连接符 81">
              <a:extLst>
                <a:ext uri="{FF2B5EF4-FFF2-40B4-BE49-F238E27FC236}">
                  <a16:creationId xmlns:a16="http://schemas.microsoft.com/office/drawing/2014/main" id="{5340DD00-62C3-1C4C-A763-67D7135C0213}"/>
                </a:ext>
              </a:extLst>
            </p:cNvPr>
            <p:cNvCxnSpPr>
              <a:cxnSpLocks/>
              <a:stCxn id="56" idx="2"/>
              <a:endCxn id="57" idx="0"/>
            </p:cNvCxnSpPr>
            <p:nvPr/>
          </p:nvCxnSpPr>
          <p:spPr>
            <a:xfrm flipH="1">
              <a:off x="5232403" y="3422389"/>
              <a:ext cx="925158" cy="4479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3" name="直线箭头连接符 82">
              <a:extLst>
                <a:ext uri="{FF2B5EF4-FFF2-40B4-BE49-F238E27FC236}">
                  <a16:creationId xmlns:a16="http://schemas.microsoft.com/office/drawing/2014/main" id="{8E6F9CBB-4CF9-7E48-A557-19E31BD18936}"/>
                </a:ext>
              </a:extLst>
            </p:cNvPr>
            <p:cNvCxnSpPr>
              <a:cxnSpLocks/>
              <a:stCxn id="56" idx="2"/>
              <a:endCxn id="58" idx="0"/>
            </p:cNvCxnSpPr>
            <p:nvPr/>
          </p:nvCxnSpPr>
          <p:spPr>
            <a:xfrm flipH="1">
              <a:off x="5862176" y="3422389"/>
              <a:ext cx="295385" cy="4513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4" name="直线箭头连接符 83">
              <a:extLst>
                <a:ext uri="{FF2B5EF4-FFF2-40B4-BE49-F238E27FC236}">
                  <a16:creationId xmlns:a16="http://schemas.microsoft.com/office/drawing/2014/main" id="{CE7882FE-67AF-4A4B-93CB-53D9616C974A}"/>
                </a:ext>
              </a:extLst>
            </p:cNvPr>
            <p:cNvCxnSpPr>
              <a:cxnSpLocks/>
              <a:stCxn id="56" idx="2"/>
              <a:endCxn id="59" idx="0"/>
            </p:cNvCxnSpPr>
            <p:nvPr/>
          </p:nvCxnSpPr>
          <p:spPr>
            <a:xfrm>
              <a:off x="6157561" y="3422389"/>
              <a:ext cx="240466" cy="4479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5" name="直线箭头连接符 84">
              <a:extLst>
                <a:ext uri="{FF2B5EF4-FFF2-40B4-BE49-F238E27FC236}">
                  <a16:creationId xmlns:a16="http://schemas.microsoft.com/office/drawing/2014/main" id="{4533E214-5D02-F040-95FB-6AE41AEDA72A}"/>
                </a:ext>
              </a:extLst>
            </p:cNvPr>
            <p:cNvCxnSpPr>
              <a:cxnSpLocks/>
              <a:stCxn id="56" idx="2"/>
              <a:endCxn id="61" idx="0"/>
            </p:cNvCxnSpPr>
            <p:nvPr/>
          </p:nvCxnSpPr>
          <p:spPr>
            <a:xfrm>
              <a:off x="6157561" y="3422389"/>
              <a:ext cx="680666" cy="4374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6" name="直线箭头连接符 85">
              <a:extLst>
                <a:ext uri="{FF2B5EF4-FFF2-40B4-BE49-F238E27FC236}">
                  <a16:creationId xmlns:a16="http://schemas.microsoft.com/office/drawing/2014/main" id="{91EA741C-6C93-7741-B9B5-1D113A2CEC9C}"/>
                </a:ext>
              </a:extLst>
            </p:cNvPr>
            <p:cNvCxnSpPr>
              <a:cxnSpLocks/>
              <a:stCxn id="56" idx="2"/>
              <a:endCxn id="60" idx="0"/>
            </p:cNvCxnSpPr>
            <p:nvPr/>
          </p:nvCxnSpPr>
          <p:spPr>
            <a:xfrm>
              <a:off x="6157561" y="3422389"/>
              <a:ext cx="1122282" cy="4182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7" name="直线箭头连接符 86">
              <a:extLst>
                <a:ext uri="{FF2B5EF4-FFF2-40B4-BE49-F238E27FC236}">
                  <a16:creationId xmlns:a16="http://schemas.microsoft.com/office/drawing/2014/main" id="{ECA33781-F83E-B744-9DBC-8BD5DD7B5B06}"/>
                </a:ext>
              </a:extLst>
            </p:cNvPr>
            <p:cNvCxnSpPr>
              <a:cxnSpLocks/>
              <a:stCxn id="53" idx="2"/>
              <a:endCxn id="57" idx="0"/>
            </p:cNvCxnSpPr>
            <p:nvPr/>
          </p:nvCxnSpPr>
          <p:spPr>
            <a:xfrm flipH="1">
              <a:off x="5232403" y="3422389"/>
              <a:ext cx="1938581" cy="4479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8" name="直线箭头连接符 87">
              <a:extLst>
                <a:ext uri="{FF2B5EF4-FFF2-40B4-BE49-F238E27FC236}">
                  <a16:creationId xmlns:a16="http://schemas.microsoft.com/office/drawing/2014/main" id="{76C61689-176A-0A4A-92C7-07C8379FDC61}"/>
                </a:ext>
              </a:extLst>
            </p:cNvPr>
            <p:cNvCxnSpPr>
              <a:cxnSpLocks/>
              <a:stCxn id="53" idx="2"/>
              <a:endCxn id="58" idx="0"/>
            </p:cNvCxnSpPr>
            <p:nvPr/>
          </p:nvCxnSpPr>
          <p:spPr>
            <a:xfrm flipH="1">
              <a:off x="5862176" y="3422389"/>
              <a:ext cx="1308808" cy="4513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9" name="直线箭头连接符 88">
              <a:extLst>
                <a:ext uri="{FF2B5EF4-FFF2-40B4-BE49-F238E27FC236}">
                  <a16:creationId xmlns:a16="http://schemas.microsoft.com/office/drawing/2014/main" id="{19755065-4E7B-A64E-B610-43E2D792DE66}"/>
                </a:ext>
              </a:extLst>
            </p:cNvPr>
            <p:cNvCxnSpPr>
              <a:cxnSpLocks/>
              <a:stCxn id="53" idx="2"/>
              <a:endCxn id="59" idx="0"/>
            </p:cNvCxnSpPr>
            <p:nvPr/>
          </p:nvCxnSpPr>
          <p:spPr>
            <a:xfrm flipH="1">
              <a:off x="6398027" y="3422389"/>
              <a:ext cx="772957" cy="4479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0" name="直线箭头连接符 89">
              <a:extLst>
                <a:ext uri="{FF2B5EF4-FFF2-40B4-BE49-F238E27FC236}">
                  <a16:creationId xmlns:a16="http://schemas.microsoft.com/office/drawing/2014/main" id="{704D0552-B54D-B848-B5E0-73EC17BF8A9E}"/>
                </a:ext>
              </a:extLst>
            </p:cNvPr>
            <p:cNvCxnSpPr>
              <a:cxnSpLocks/>
              <a:stCxn id="53" idx="2"/>
              <a:endCxn id="61" idx="0"/>
            </p:cNvCxnSpPr>
            <p:nvPr/>
          </p:nvCxnSpPr>
          <p:spPr>
            <a:xfrm flipH="1">
              <a:off x="6838227" y="3422389"/>
              <a:ext cx="332757" cy="4374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1" name="直线箭头连接符 90">
              <a:extLst>
                <a:ext uri="{FF2B5EF4-FFF2-40B4-BE49-F238E27FC236}">
                  <a16:creationId xmlns:a16="http://schemas.microsoft.com/office/drawing/2014/main" id="{00B6DC80-55E3-8540-94FF-EDE68780CC18}"/>
                </a:ext>
              </a:extLst>
            </p:cNvPr>
            <p:cNvCxnSpPr>
              <a:cxnSpLocks/>
              <a:stCxn id="53" idx="2"/>
              <a:endCxn id="60" idx="0"/>
            </p:cNvCxnSpPr>
            <p:nvPr/>
          </p:nvCxnSpPr>
          <p:spPr>
            <a:xfrm>
              <a:off x="7170984" y="3422389"/>
              <a:ext cx="108859" cy="4182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909705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6E4D1BDF-1238-42BA-94F5-21BF1CF0372D}"/>
              </a:ext>
            </a:extLst>
          </p:cNvPr>
          <p:cNvSpPr/>
          <p:nvPr/>
        </p:nvSpPr>
        <p:spPr>
          <a:xfrm>
            <a:off x="0" y="0"/>
            <a:ext cx="9144000" cy="2810194"/>
          </a:xfrm>
          <a:prstGeom prst="rect">
            <a:avLst/>
          </a:prstGeom>
          <a:solidFill>
            <a:srgbClr val="9D19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a:extLst>
              <a:ext uri="{FF2B5EF4-FFF2-40B4-BE49-F238E27FC236}">
                <a16:creationId xmlns:a16="http://schemas.microsoft.com/office/drawing/2014/main" id="{82AD984A-7542-478E-BA3D-713A46CD0092}"/>
              </a:ext>
            </a:extLst>
          </p:cNvPr>
          <p:cNvSpPr/>
          <p:nvPr/>
        </p:nvSpPr>
        <p:spPr>
          <a:xfrm>
            <a:off x="268503" y="749128"/>
            <a:ext cx="8587946" cy="3645244"/>
          </a:xfrm>
          <a:prstGeom prst="rect">
            <a:avLst/>
          </a:prstGeom>
          <a:solidFill>
            <a:schemeClr val="bg1"/>
          </a:solidFill>
          <a:ln>
            <a:noFill/>
          </a:ln>
          <a:effectLst>
            <a:outerShdw blurRad="254000" dist="254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5">
            <a:extLst>
              <a:ext uri="{FF2B5EF4-FFF2-40B4-BE49-F238E27FC236}">
                <a16:creationId xmlns:a16="http://schemas.microsoft.com/office/drawing/2014/main" id="{3AEEF0B3-7C7B-4852-95FF-BFD1FB4BD229}"/>
              </a:ext>
            </a:extLst>
          </p:cNvPr>
          <p:cNvSpPr txBox="1">
            <a:spLocks noChangeArrowheads="1"/>
          </p:cNvSpPr>
          <p:nvPr/>
        </p:nvSpPr>
        <p:spPr bwMode="auto">
          <a:xfrm>
            <a:off x="1478845" y="2163863"/>
            <a:ext cx="6186309"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zh-CN" altLang="en-US" sz="3600" b="1" dirty="0">
                <a:solidFill>
                  <a:schemeClr val="tx1">
                    <a:lumMod val="95000"/>
                    <a:lumOff val="5000"/>
                  </a:schemeClr>
                </a:solidFill>
                <a:latin typeface="+mj-ea"/>
              </a:rPr>
              <a:t>基于意见领袖的观点演化模型</a:t>
            </a:r>
          </a:p>
        </p:txBody>
      </p:sp>
      <p:pic>
        <p:nvPicPr>
          <p:cNvPr id="77" name="图片 7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97581" y="749128"/>
            <a:ext cx="1877916" cy="552329"/>
          </a:xfrm>
          <a:prstGeom prst="rect">
            <a:avLst/>
          </a:prstGeom>
        </p:spPr>
      </p:pic>
    </p:spTree>
    <p:extLst>
      <p:ext uri="{BB962C8B-B14F-4D97-AF65-F5344CB8AC3E}">
        <p14:creationId xmlns:p14="http://schemas.microsoft.com/office/powerpoint/2010/main" val="7392180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文本框 53">
            <a:extLst>
              <a:ext uri="{FF2B5EF4-FFF2-40B4-BE49-F238E27FC236}">
                <a16:creationId xmlns:a16="http://schemas.microsoft.com/office/drawing/2014/main" id="{FE14B034-0601-4799-AE56-1CCFE1AFDB8C}"/>
              </a:ext>
            </a:extLst>
          </p:cNvPr>
          <p:cNvSpPr txBox="1"/>
          <p:nvPr/>
        </p:nvSpPr>
        <p:spPr>
          <a:xfrm>
            <a:off x="463994" y="923011"/>
            <a:ext cx="7838342" cy="2554802"/>
          </a:xfrm>
          <a:prstGeom prst="rect">
            <a:avLst/>
          </a:prstGeom>
          <a:noFill/>
        </p:spPr>
        <p:txBody>
          <a:bodyPr wrap="square" rtlCol="0">
            <a:spAutoFit/>
          </a:bodyPr>
          <a:lstStyle/>
          <a:p>
            <a:pPr>
              <a:lnSpc>
                <a:spcPct val="200000"/>
              </a:lnSpc>
            </a:pPr>
            <a:r>
              <a:rPr lang="zh-CN" altLang="en-US" b="1" dirty="0">
                <a:latin typeface="+mn-ea"/>
                <a:sym typeface="黑体" panose="02010609060101010101" pitchFamily="49" charset="-122"/>
              </a:rPr>
              <a:t>观点演化</a:t>
            </a:r>
            <a:r>
              <a:rPr lang="zh-CN" altLang="en-US" dirty="0">
                <a:latin typeface="+mn-ea"/>
                <a:sym typeface="黑体" panose="02010609060101010101" pitchFamily="49" charset="-122"/>
              </a:rPr>
              <a:t>：</a:t>
            </a:r>
            <a:r>
              <a:rPr lang="zh-CN" altLang="zh-CN" sz="1400" dirty="0">
                <a:solidFill>
                  <a:srgbClr val="00B0F0"/>
                </a:solidFill>
              </a:rPr>
              <a:t>我们</a:t>
            </a:r>
            <a:r>
              <a:rPr lang="zh-CN" altLang="en-US" sz="1400" dirty="0">
                <a:solidFill>
                  <a:srgbClr val="00B0F0"/>
                </a:solidFill>
              </a:rPr>
              <a:t>假设</a:t>
            </a:r>
            <a:r>
              <a:rPr lang="zh-CN" altLang="zh-CN" sz="1400" dirty="0">
                <a:solidFill>
                  <a:srgbClr val="00B0F0"/>
                </a:solidFill>
              </a:rPr>
              <a:t>群组用户对网络中的事件</a:t>
            </a:r>
            <a:r>
              <a:rPr lang="zh-CN" altLang="en-US" sz="1400" dirty="0">
                <a:solidFill>
                  <a:srgbClr val="00B0F0"/>
                </a:solidFill>
              </a:rPr>
              <a:t>一开始</a:t>
            </a:r>
            <a:r>
              <a:rPr lang="zh-CN" altLang="zh-CN" sz="1400" dirty="0">
                <a:solidFill>
                  <a:srgbClr val="00B0F0"/>
                </a:solidFill>
              </a:rPr>
              <a:t>持有一个初始意见，随着时间的推移，用户依据自己受其他用户影响的程度，对他人的意见进行线性组合，不断改变自己的意见</a:t>
            </a:r>
            <a:r>
              <a:rPr lang="zh-CN" altLang="en-US" sz="1400" dirty="0">
                <a:solidFill>
                  <a:srgbClr val="00B0F0"/>
                </a:solidFill>
              </a:rPr>
              <a:t>状态</a:t>
            </a:r>
            <a:r>
              <a:rPr lang="zh-CN" altLang="zh-CN" sz="1400" dirty="0"/>
              <a:t>。</a:t>
            </a:r>
            <a:endParaRPr lang="en-US" altLang="zh-CN" sz="1400" dirty="0"/>
          </a:p>
          <a:p>
            <a:pPr>
              <a:lnSpc>
                <a:spcPct val="200000"/>
              </a:lnSpc>
            </a:pPr>
            <a:endParaRPr lang="en-US" altLang="zh-CN" dirty="0">
              <a:latin typeface="+mn-ea"/>
              <a:sym typeface="黑体" panose="02010609060101010101" pitchFamily="49" charset="-122"/>
            </a:endParaRPr>
          </a:p>
          <a:p>
            <a:pPr>
              <a:lnSpc>
                <a:spcPct val="200000"/>
              </a:lnSpc>
            </a:pPr>
            <a:r>
              <a:rPr lang="zh-CN" altLang="en-US" b="1" dirty="0">
                <a:latin typeface="+mn-ea"/>
                <a:sym typeface="黑体" panose="02010609060101010101" pitchFamily="49" charset="-122"/>
              </a:rPr>
              <a:t>常用模型</a:t>
            </a:r>
            <a:r>
              <a:rPr lang="zh-CN" altLang="en-US" dirty="0">
                <a:latin typeface="+mn-ea"/>
                <a:sym typeface="黑体" panose="02010609060101010101" pitchFamily="49" charset="-122"/>
              </a:rPr>
              <a:t>：</a:t>
            </a:r>
            <a:r>
              <a:rPr lang="en-US" altLang="zh-CN" dirty="0" err="1">
                <a:latin typeface="+mn-ea"/>
                <a:sym typeface="黑体" panose="02010609060101010101" pitchFamily="49" charset="-122"/>
              </a:rPr>
              <a:t>DeGroot</a:t>
            </a:r>
            <a:r>
              <a:rPr lang="zh-CN" altLang="en-US" dirty="0">
                <a:latin typeface="+mn-ea"/>
                <a:sym typeface="黑体" panose="02010609060101010101" pitchFamily="49" charset="-122"/>
              </a:rPr>
              <a:t>模型（</a:t>
            </a:r>
            <a:r>
              <a:rPr lang="en-US" altLang="zh-CN" dirty="0">
                <a:latin typeface="+mn-ea"/>
                <a:sym typeface="黑体" panose="02010609060101010101" pitchFamily="49" charset="-122"/>
              </a:rPr>
              <a:t>DeGroot,1974 </a:t>
            </a:r>
            <a:r>
              <a:rPr lang="zh-CN" altLang="en-US" dirty="0">
                <a:latin typeface="+mn-ea"/>
                <a:sym typeface="黑体" panose="02010609060101010101" pitchFamily="49" charset="-122"/>
              </a:rPr>
              <a:t>）、</a:t>
            </a:r>
            <a:r>
              <a:rPr lang="en-US" altLang="zh-CN" dirty="0" err="1">
                <a:latin typeface="+mn-ea"/>
              </a:rPr>
              <a:t>Friedkin</a:t>
            </a:r>
            <a:r>
              <a:rPr lang="en-US" altLang="zh-CN" dirty="0">
                <a:latin typeface="+mn-ea"/>
              </a:rPr>
              <a:t>-Johnsen</a:t>
            </a:r>
            <a:r>
              <a:rPr lang="zh-CN" altLang="en-US" dirty="0">
                <a:latin typeface="+mn-ea"/>
              </a:rPr>
              <a:t>模型（</a:t>
            </a:r>
            <a:r>
              <a:rPr lang="en-US" altLang="zh-CN" dirty="0" err="1">
                <a:latin typeface="+mn-ea"/>
              </a:rPr>
              <a:t>Friedkin,Johnsen</a:t>
            </a:r>
            <a:r>
              <a:rPr lang="en-US" altLang="zh-CN" dirty="0">
                <a:latin typeface="+mn-ea"/>
              </a:rPr>
              <a:t>. 1999</a:t>
            </a:r>
            <a:r>
              <a:rPr lang="zh-CN" altLang="en-US" dirty="0">
                <a:latin typeface="+mn-ea"/>
              </a:rPr>
              <a:t>）、</a:t>
            </a:r>
            <a:r>
              <a:rPr lang="en-US" altLang="zh-CN" dirty="0">
                <a:latin typeface="+mn-ea"/>
              </a:rPr>
              <a:t>HK</a:t>
            </a:r>
            <a:r>
              <a:rPr lang="zh-CN" altLang="en-US" dirty="0">
                <a:latin typeface="+mn-ea"/>
              </a:rPr>
              <a:t>模型（</a:t>
            </a:r>
            <a:r>
              <a:rPr lang="en-US" altLang="zh-CN" dirty="0">
                <a:latin typeface="+mn-ea"/>
              </a:rPr>
              <a:t>Krause,2000</a:t>
            </a:r>
            <a:r>
              <a:rPr lang="zh-CN" altLang="en-US" dirty="0">
                <a:latin typeface="+mn-ea"/>
              </a:rPr>
              <a:t>）、</a:t>
            </a:r>
            <a:r>
              <a:rPr lang="en-US" altLang="zh-CN" dirty="0">
                <a:latin typeface="+mn-ea"/>
              </a:rPr>
              <a:t>DW</a:t>
            </a:r>
            <a:r>
              <a:rPr lang="zh-CN" altLang="en-US" dirty="0">
                <a:latin typeface="+mn-ea"/>
              </a:rPr>
              <a:t>模型（</a:t>
            </a:r>
            <a:r>
              <a:rPr lang="en-US" altLang="zh-CN" dirty="0" err="1">
                <a:latin typeface="+mn-ea"/>
              </a:rPr>
              <a:t>Deffuant</a:t>
            </a:r>
            <a:r>
              <a:rPr lang="en-US" altLang="zh-CN" dirty="0">
                <a:latin typeface="+mn-ea"/>
              </a:rPr>
              <a:t> et al.,2001</a:t>
            </a:r>
            <a:r>
              <a:rPr lang="zh-CN" altLang="en-US" dirty="0">
                <a:latin typeface="+mn-ea"/>
              </a:rPr>
              <a:t>）</a:t>
            </a:r>
            <a:r>
              <a:rPr lang="zh-CN" altLang="en-US" dirty="0">
                <a:latin typeface="+mn-ea"/>
                <a:sym typeface="黑体" panose="02010609060101010101" pitchFamily="49" charset="-122"/>
              </a:rPr>
              <a:t>、</a:t>
            </a:r>
            <a:r>
              <a:rPr lang="zh-CN" altLang="en-US" dirty="0">
                <a:latin typeface="+mn-ea"/>
              </a:rPr>
              <a:t>多维</a:t>
            </a:r>
            <a:r>
              <a:rPr lang="en-US" altLang="zh-CN" dirty="0">
                <a:latin typeface="+mn-ea"/>
              </a:rPr>
              <a:t>HK</a:t>
            </a:r>
            <a:r>
              <a:rPr lang="zh-CN" altLang="en-US" dirty="0">
                <a:latin typeface="+mn-ea"/>
              </a:rPr>
              <a:t>模型（</a:t>
            </a:r>
            <a:r>
              <a:rPr lang="en-US" altLang="zh-CN" dirty="0" err="1">
                <a:latin typeface="+mn-ea"/>
              </a:rPr>
              <a:t>Nedi´c</a:t>
            </a:r>
            <a:r>
              <a:rPr lang="zh-CN" altLang="en-US" dirty="0">
                <a:latin typeface="+mn-ea"/>
              </a:rPr>
              <a:t>，</a:t>
            </a:r>
            <a:r>
              <a:rPr lang="en-US" altLang="zh-CN" dirty="0">
                <a:latin typeface="+mn-ea"/>
              </a:rPr>
              <a:t>2012</a:t>
            </a:r>
            <a:r>
              <a:rPr lang="zh-CN" altLang="en-US" dirty="0">
                <a:latin typeface="+mn-ea"/>
              </a:rPr>
              <a:t>）、</a:t>
            </a:r>
            <a:r>
              <a:rPr lang="zh-CN" altLang="en-US" dirty="0">
                <a:solidFill>
                  <a:srgbClr val="00B0F0"/>
                </a:solidFill>
                <a:latin typeface="+mn-ea"/>
              </a:rPr>
              <a:t>意见领袖模型（</a:t>
            </a:r>
            <a:r>
              <a:rPr lang="en-US" altLang="zh-CN" dirty="0">
                <a:solidFill>
                  <a:srgbClr val="00B0F0"/>
                </a:solidFill>
                <a:latin typeface="+mn-ea"/>
              </a:rPr>
              <a:t>Wu et al.,2018</a:t>
            </a:r>
            <a:r>
              <a:rPr lang="zh-CN" altLang="en-US" dirty="0">
                <a:solidFill>
                  <a:srgbClr val="00B0F0"/>
                </a:solidFill>
                <a:latin typeface="+mn-ea"/>
              </a:rPr>
              <a:t>）</a:t>
            </a:r>
            <a:endParaRPr lang="en-US" altLang="zh-CN" dirty="0">
              <a:solidFill>
                <a:srgbClr val="00B0F0"/>
              </a:solidFill>
              <a:latin typeface="+mn-ea"/>
              <a:sym typeface="黑体" panose="02010609060101010101" pitchFamily="49" charset="-122"/>
            </a:endParaRPr>
          </a:p>
        </p:txBody>
      </p:sp>
      <p:pic>
        <p:nvPicPr>
          <p:cNvPr id="34" name="图片占位符 3">
            <a:extLst>
              <a:ext uri="{FF2B5EF4-FFF2-40B4-BE49-F238E27FC236}">
                <a16:creationId xmlns:a16="http://schemas.microsoft.com/office/drawing/2014/main" id="{61951251-69BD-499A-B459-DC1D1DC9CE9D}"/>
              </a:ext>
            </a:extLst>
          </p:cNvPr>
          <p:cNvPicPr>
            <a:picLocks noGrp="1" noChangeAspect="1"/>
          </p:cNvPicPr>
          <p:nvPr>
            <p:ph type="pic" sz="quarter" idx="17"/>
          </p:nvPr>
        </p:nvPicPr>
        <p:blipFill>
          <a:blip r:embed="rId3"/>
          <a:srcRect t="6597" b="6597"/>
          <a:stretch>
            <a:fillRect/>
          </a:stretch>
        </p:blipFill>
        <p:spPr>
          <a:xfrm>
            <a:off x="0" y="0"/>
            <a:ext cx="9144000" cy="591266"/>
          </a:xfrm>
          <a:prstGeom prst="rect">
            <a:avLst/>
          </a:prstGeom>
        </p:spPr>
      </p:pic>
      <p:sp>
        <p:nvSpPr>
          <p:cNvPr id="33" name="文本框 32">
            <a:extLst>
              <a:ext uri="{FF2B5EF4-FFF2-40B4-BE49-F238E27FC236}">
                <a16:creationId xmlns:a16="http://schemas.microsoft.com/office/drawing/2014/main" id="{BF51749D-0339-4918-9809-730D2F7B7D8B}"/>
              </a:ext>
            </a:extLst>
          </p:cNvPr>
          <p:cNvSpPr txBox="1"/>
          <p:nvPr/>
        </p:nvSpPr>
        <p:spPr>
          <a:xfrm>
            <a:off x="202842" y="95578"/>
            <a:ext cx="4482623" cy="461665"/>
          </a:xfrm>
          <a:prstGeom prst="rect">
            <a:avLst/>
          </a:prstGeom>
          <a:noFill/>
        </p:spPr>
        <p:txBody>
          <a:bodyPr wrap="square" rtlCol="0">
            <a:spAutoFit/>
          </a:bodyPr>
          <a:lstStyle/>
          <a:p>
            <a:r>
              <a:rPr lang="zh-CN" altLang="en-US" sz="2400" dirty="0">
                <a:solidFill>
                  <a:schemeClr val="bg1"/>
                </a:solidFill>
              </a:rPr>
              <a:t>观点演化</a:t>
            </a:r>
          </a:p>
        </p:txBody>
      </p:sp>
    </p:spTree>
    <p:extLst>
      <p:ext uri="{BB962C8B-B14F-4D97-AF65-F5344CB8AC3E}">
        <p14:creationId xmlns:p14="http://schemas.microsoft.com/office/powerpoint/2010/main" val="29227504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文本框 53">
            <a:extLst>
              <a:ext uri="{FF2B5EF4-FFF2-40B4-BE49-F238E27FC236}">
                <a16:creationId xmlns:a16="http://schemas.microsoft.com/office/drawing/2014/main" id="{FE14B034-0601-4799-AE56-1CCFE1AFDB8C}"/>
              </a:ext>
            </a:extLst>
          </p:cNvPr>
          <p:cNvSpPr txBox="1"/>
          <p:nvPr/>
        </p:nvSpPr>
        <p:spPr>
          <a:xfrm>
            <a:off x="463994" y="923011"/>
            <a:ext cx="7838342" cy="1321452"/>
          </a:xfrm>
          <a:prstGeom prst="rect">
            <a:avLst/>
          </a:prstGeom>
          <a:noFill/>
        </p:spPr>
        <p:txBody>
          <a:bodyPr wrap="square" rtlCol="0">
            <a:spAutoFit/>
          </a:bodyPr>
          <a:lstStyle/>
          <a:p>
            <a:pPr>
              <a:lnSpc>
                <a:spcPct val="200000"/>
              </a:lnSpc>
            </a:pPr>
            <a:r>
              <a:rPr lang="zh-CN" altLang="en-US" b="1" dirty="0"/>
              <a:t>意见领袖</a:t>
            </a:r>
            <a:r>
              <a:rPr lang="zh-CN" altLang="en-US" dirty="0"/>
              <a:t>：</a:t>
            </a:r>
            <a:r>
              <a:rPr lang="zh-CN" altLang="en-US" sz="1400" dirty="0">
                <a:solidFill>
                  <a:srgbClr val="00B0F0"/>
                </a:solidFill>
              </a:rPr>
              <a:t>所谓意见领袖，就是</a:t>
            </a:r>
            <a:r>
              <a:rPr lang="zh-CN" altLang="zh-CN" sz="1400" dirty="0">
                <a:solidFill>
                  <a:srgbClr val="00B0F0"/>
                </a:solidFill>
              </a:rPr>
              <a:t>在</a:t>
            </a:r>
            <a:r>
              <a:rPr lang="zh-CN" altLang="en-US" sz="1400" dirty="0">
                <a:solidFill>
                  <a:srgbClr val="00B0F0"/>
                </a:solidFill>
              </a:rPr>
              <a:t>意见交流</a:t>
            </a:r>
            <a:r>
              <a:rPr lang="zh-CN" altLang="zh-CN" sz="1400" dirty="0">
                <a:solidFill>
                  <a:srgbClr val="00B0F0"/>
                </a:solidFill>
              </a:rPr>
              <a:t>过程中</a:t>
            </a:r>
            <a:r>
              <a:rPr lang="zh-CN" altLang="en-US" sz="1400" dirty="0">
                <a:solidFill>
                  <a:srgbClr val="00B0F0"/>
                </a:solidFill>
              </a:rPr>
              <a:t>出现的比较</a:t>
            </a:r>
            <a:r>
              <a:rPr lang="zh-CN" altLang="zh-CN" sz="1400" dirty="0">
                <a:solidFill>
                  <a:srgbClr val="00B0F0"/>
                </a:solidFill>
              </a:rPr>
              <a:t>权威的用户</a:t>
            </a:r>
            <a:r>
              <a:rPr lang="zh-CN" altLang="en-US" sz="1400" dirty="0">
                <a:solidFill>
                  <a:srgbClr val="00B0F0"/>
                </a:solidFill>
              </a:rPr>
              <a:t>。在我们的模型中，权威用户的</a:t>
            </a:r>
            <a:r>
              <a:rPr lang="zh-CN" altLang="zh-CN" sz="1400" dirty="0">
                <a:solidFill>
                  <a:srgbClr val="00B0F0"/>
                </a:solidFill>
              </a:rPr>
              <a:t>观点从一而终，不受普通用户的影响</a:t>
            </a:r>
            <a:r>
              <a:rPr lang="zh-CN" altLang="en-US" sz="1400" dirty="0"/>
              <a:t>。</a:t>
            </a:r>
            <a:endParaRPr lang="en-US" altLang="zh-CN" dirty="0">
              <a:solidFill>
                <a:srgbClr val="00B0F0"/>
              </a:solidFill>
            </a:endParaRPr>
          </a:p>
          <a:p>
            <a:pPr>
              <a:lnSpc>
                <a:spcPct val="200000"/>
              </a:lnSpc>
            </a:pPr>
            <a:r>
              <a:rPr lang="zh-CN" altLang="en-US" b="1" dirty="0">
                <a:latin typeface="+mn-ea"/>
                <a:sym typeface="黑体" panose="02010609060101010101" pitchFamily="49" charset="-122"/>
              </a:rPr>
              <a:t>普通用户</a:t>
            </a:r>
            <a:r>
              <a:rPr lang="zh-CN" altLang="en-US" dirty="0">
                <a:latin typeface="+mn-ea"/>
                <a:sym typeface="黑体" panose="02010609060101010101" pitchFamily="49" charset="-122"/>
              </a:rPr>
              <a:t>：</a:t>
            </a:r>
            <a:r>
              <a:rPr lang="zh-CN" altLang="en-US" sz="1400" dirty="0">
                <a:solidFill>
                  <a:srgbClr val="00B0F0"/>
                </a:solidFill>
              </a:rPr>
              <a:t>普通用户则受到自己邻居用户的影响，改变自己的意见，直到达到一个稳定值</a:t>
            </a:r>
            <a:r>
              <a:rPr lang="zh-CN" altLang="en-US" dirty="0">
                <a:latin typeface="+mn-ea"/>
                <a:sym typeface="黑体" panose="02010609060101010101" pitchFamily="49" charset="-122"/>
              </a:rPr>
              <a:t>。</a:t>
            </a:r>
            <a:endParaRPr lang="en-US" altLang="zh-CN" dirty="0">
              <a:latin typeface="+mn-ea"/>
              <a:sym typeface="黑体" panose="02010609060101010101" pitchFamily="49" charset="-122"/>
            </a:endParaRPr>
          </a:p>
        </p:txBody>
      </p:sp>
      <p:pic>
        <p:nvPicPr>
          <p:cNvPr id="34" name="图片占位符 3">
            <a:extLst>
              <a:ext uri="{FF2B5EF4-FFF2-40B4-BE49-F238E27FC236}">
                <a16:creationId xmlns:a16="http://schemas.microsoft.com/office/drawing/2014/main" id="{61951251-69BD-499A-B459-DC1D1DC9CE9D}"/>
              </a:ext>
            </a:extLst>
          </p:cNvPr>
          <p:cNvPicPr>
            <a:picLocks noGrp="1" noChangeAspect="1"/>
          </p:cNvPicPr>
          <p:nvPr>
            <p:ph type="pic" sz="quarter" idx="17"/>
          </p:nvPr>
        </p:nvPicPr>
        <p:blipFill>
          <a:blip r:embed="rId3"/>
          <a:srcRect t="6597" b="6597"/>
          <a:stretch>
            <a:fillRect/>
          </a:stretch>
        </p:blipFill>
        <p:spPr>
          <a:xfrm>
            <a:off x="0" y="0"/>
            <a:ext cx="9144000" cy="591266"/>
          </a:xfrm>
          <a:prstGeom prst="rect">
            <a:avLst/>
          </a:prstGeom>
        </p:spPr>
      </p:pic>
      <p:sp>
        <p:nvSpPr>
          <p:cNvPr id="33" name="文本框 32">
            <a:extLst>
              <a:ext uri="{FF2B5EF4-FFF2-40B4-BE49-F238E27FC236}">
                <a16:creationId xmlns:a16="http://schemas.microsoft.com/office/drawing/2014/main" id="{BF51749D-0339-4918-9809-730D2F7B7D8B}"/>
              </a:ext>
            </a:extLst>
          </p:cNvPr>
          <p:cNvSpPr txBox="1"/>
          <p:nvPr/>
        </p:nvSpPr>
        <p:spPr>
          <a:xfrm>
            <a:off x="202842" y="95578"/>
            <a:ext cx="4482623" cy="461665"/>
          </a:xfrm>
          <a:prstGeom prst="rect">
            <a:avLst/>
          </a:prstGeom>
          <a:noFill/>
        </p:spPr>
        <p:txBody>
          <a:bodyPr wrap="square" rtlCol="0">
            <a:spAutoFit/>
          </a:bodyPr>
          <a:lstStyle/>
          <a:p>
            <a:r>
              <a:rPr lang="zh-CN" altLang="en-US" sz="2400" dirty="0">
                <a:solidFill>
                  <a:schemeClr val="bg1"/>
                </a:solidFill>
              </a:rPr>
              <a:t>意见领袖</a:t>
            </a:r>
          </a:p>
        </p:txBody>
      </p:sp>
      <p:grpSp>
        <p:nvGrpSpPr>
          <p:cNvPr id="22" name="组合 21"/>
          <p:cNvGrpSpPr/>
          <p:nvPr/>
        </p:nvGrpSpPr>
        <p:grpSpPr>
          <a:xfrm>
            <a:off x="1862026" y="2593584"/>
            <a:ext cx="4724188" cy="1884648"/>
            <a:chOff x="1862026" y="2593584"/>
            <a:chExt cx="4724188" cy="1884648"/>
          </a:xfrm>
        </p:grpSpPr>
        <p:grpSp>
          <p:nvGrpSpPr>
            <p:cNvPr id="5" name="组合 4"/>
            <p:cNvGrpSpPr/>
            <p:nvPr/>
          </p:nvGrpSpPr>
          <p:grpSpPr>
            <a:xfrm>
              <a:off x="1862026" y="2593584"/>
              <a:ext cx="2565778" cy="1884648"/>
              <a:chOff x="2119687" y="2105025"/>
              <a:chExt cx="2565778" cy="1884648"/>
            </a:xfrm>
          </p:grpSpPr>
          <p:grpSp>
            <p:nvGrpSpPr>
              <p:cNvPr id="4" name="组合 3"/>
              <p:cNvGrpSpPr/>
              <p:nvPr/>
            </p:nvGrpSpPr>
            <p:grpSpPr>
              <a:xfrm>
                <a:off x="2122971" y="2105025"/>
                <a:ext cx="2562494" cy="942324"/>
                <a:chOff x="2122971" y="2105025"/>
                <a:chExt cx="2562494" cy="942324"/>
              </a:xfrm>
            </p:grpSpPr>
            <p:pic>
              <p:nvPicPr>
                <p:cNvPr id="11" name="图片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22971" y="2105025"/>
                  <a:ext cx="1281247" cy="942324"/>
                </a:xfrm>
                <a:prstGeom prst="rect">
                  <a:avLst/>
                </a:prstGeom>
              </p:spPr>
            </p:pic>
            <p:pic>
              <p:nvPicPr>
                <p:cNvPr id="13" name="图片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404218" y="2105025"/>
                  <a:ext cx="1281247" cy="942324"/>
                </a:xfrm>
                <a:prstGeom prst="rect">
                  <a:avLst/>
                </a:prstGeom>
                <a:effectLst/>
                <a:scene3d>
                  <a:camera prst="orthographicFront">
                    <a:rot lat="0" lon="0" rev="0"/>
                  </a:camera>
                  <a:lightRig rig="threePt" dir="t"/>
                </a:scene3d>
              </p:spPr>
            </p:pic>
          </p:grpSp>
          <p:grpSp>
            <p:nvGrpSpPr>
              <p:cNvPr id="19" name="组合 18"/>
              <p:cNvGrpSpPr/>
              <p:nvPr/>
            </p:nvGrpSpPr>
            <p:grpSpPr>
              <a:xfrm>
                <a:off x="2119687" y="3047349"/>
                <a:ext cx="2562494" cy="942324"/>
                <a:chOff x="2122971" y="2105025"/>
                <a:chExt cx="2562494" cy="942324"/>
              </a:xfrm>
            </p:grpSpPr>
            <p:pic>
              <p:nvPicPr>
                <p:cNvPr id="20" name="图片 1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22971" y="2105025"/>
                  <a:ext cx="1281247" cy="942324"/>
                </a:xfrm>
                <a:prstGeom prst="rect">
                  <a:avLst/>
                </a:prstGeom>
              </p:spPr>
            </p:pic>
            <p:pic>
              <p:nvPicPr>
                <p:cNvPr id="21" name="图片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404218" y="2105025"/>
                  <a:ext cx="1281247" cy="942324"/>
                </a:xfrm>
                <a:prstGeom prst="rect">
                  <a:avLst/>
                </a:prstGeom>
                <a:effectLst/>
                <a:scene3d>
                  <a:camera prst="orthographicFront">
                    <a:rot lat="0" lon="0" rev="0"/>
                  </a:camera>
                  <a:lightRig rig="threePt" dir="t"/>
                </a:scene3d>
              </p:spPr>
            </p:pic>
          </p:grpSp>
        </p:grpSp>
        <p:sp>
          <p:nvSpPr>
            <p:cNvPr id="17" name="椭圆 16"/>
            <p:cNvSpPr/>
            <p:nvPr/>
          </p:nvSpPr>
          <p:spPr>
            <a:xfrm>
              <a:off x="1996212" y="2804113"/>
              <a:ext cx="400050" cy="400050"/>
            </a:xfrm>
            <a:prstGeom prst="ellipse">
              <a:avLst/>
            </a:prstGeom>
            <a:noFill/>
            <a:ln>
              <a:solidFill>
                <a:srgbClr val="A52A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a:off x="3296509" y="2818394"/>
              <a:ext cx="400050" cy="400050"/>
            </a:xfrm>
            <a:prstGeom prst="ellipse">
              <a:avLst/>
            </a:prstGeom>
            <a:noFill/>
            <a:ln>
              <a:solidFill>
                <a:srgbClr val="A52A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p:cNvSpPr/>
            <p:nvPr/>
          </p:nvSpPr>
          <p:spPr>
            <a:xfrm>
              <a:off x="1996212" y="3746437"/>
              <a:ext cx="400050" cy="400050"/>
            </a:xfrm>
            <a:prstGeom prst="ellipse">
              <a:avLst/>
            </a:prstGeom>
            <a:noFill/>
            <a:ln>
              <a:solidFill>
                <a:srgbClr val="A52A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p:nvPr/>
          </p:nvSpPr>
          <p:spPr>
            <a:xfrm>
              <a:off x="3296509" y="3746437"/>
              <a:ext cx="400050" cy="400050"/>
            </a:xfrm>
            <a:prstGeom prst="ellipse">
              <a:avLst/>
            </a:prstGeom>
            <a:noFill/>
            <a:ln>
              <a:solidFill>
                <a:srgbClr val="A52A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p:cNvSpPr/>
            <p:nvPr/>
          </p:nvSpPr>
          <p:spPr>
            <a:xfrm>
              <a:off x="2709236" y="2751454"/>
              <a:ext cx="435679" cy="702039"/>
            </a:xfrm>
            <a:prstGeom prst="ellipse">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p:nvPr/>
          </p:nvSpPr>
          <p:spPr>
            <a:xfrm>
              <a:off x="5158512" y="2818394"/>
              <a:ext cx="400050" cy="400050"/>
            </a:xfrm>
            <a:prstGeom prst="ellipse">
              <a:avLst/>
            </a:prstGeom>
            <a:noFill/>
            <a:ln>
              <a:solidFill>
                <a:srgbClr val="A52A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a:off x="3832280" y="3064746"/>
              <a:ext cx="435679" cy="702039"/>
            </a:xfrm>
            <a:prstGeom prst="ellipse">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5171531" y="3535908"/>
              <a:ext cx="400050" cy="537210"/>
            </a:xfrm>
            <a:prstGeom prst="ellipse">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p:cNvSpPr txBox="1"/>
            <p:nvPr/>
          </p:nvSpPr>
          <p:spPr>
            <a:xfrm>
              <a:off x="5709051" y="2854097"/>
              <a:ext cx="877163" cy="300082"/>
            </a:xfrm>
            <a:prstGeom prst="rect">
              <a:avLst/>
            </a:prstGeom>
            <a:noFill/>
          </p:spPr>
          <p:txBody>
            <a:bodyPr wrap="none" rtlCol="0">
              <a:spAutoFit/>
            </a:bodyPr>
            <a:lstStyle/>
            <a:p>
              <a:r>
                <a:rPr lang="zh-CN" altLang="en-US" dirty="0"/>
                <a:t>意见领袖</a:t>
              </a:r>
            </a:p>
          </p:txBody>
        </p:sp>
        <p:sp>
          <p:nvSpPr>
            <p:cNvPr id="41" name="文本框 40"/>
            <p:cNvSpPr txBox="1"/>
            <p:nvPr/>
          </p:nvSpPr>
          <p:spPr>
            <a:xfrm>
              <a:off x="5709051" y="3654472"/>
              <a:ext cx="877163" cy="300082"/>
            </a:xfrm>
            <a:prstGeom prst="rect">
              <a:avLst/>
            </a:prstGeom>
            <a:noFill/>
          </p:spPr>
          <p:txBody>
            <a:bodyPr wrap="none" rtlCol="0">
              <a:spAutoFit/>
            </a:bodyPr>
            <a:lstStyle/>
            <a:p>
              <a:r>
                <a:rPr lang="zh-CN" altLang="en-US" dirty="0"/>
                <a:t>普通用户</a:t>
              </a:r>
            </a:p>
          </p:txBody>
        </p:sp>
        <p:sp>
          <p:nvSpPr>
            <p:cNvPr id="26" name="椭圆 25">
              <a:extLst>
                <a:ext uri="{FF2B5EF4-FFF2-40B4-BE49-F238E27FC236}">
                  <a16:creationId xmlns:a16="http://schemas.microsoft.com/office/drawing/2014/main" id="{45302C15-3F97-4723-8FE3-0027F09A68EE}"/>
                </a:ext>
              </a:extLst>
            </p:cNvPr>
            <p:cNvSpPr/>
            <p:nvPr/>
          </p:nvSpPr>
          <p:spPr>
            <a:xfrm>
              <a:off x="2704310" y="3547999"/>
              <a:ext cx="435679" cy="702039"/>
            </a:xfrm>
            <a:prstGeom prst="ellipse">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8933800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直角三角形 18">
            <a:extLst>
              <a:ext uri="{FF2B5EF4-FFF2-40B4-BE49-F238E27FC236}">
                <a16:creationId xmlns:a16="http://schemas.microsoft.com/office/drawing/2014/main" id="{62962B9A-D085-43E3-A5C9-CE16E389C647}"/>
              </a:ext>
            </a:extLst>
          </p:cNvPr>
          <p:cNvSpPr/>
          <p:nvPr/>
        </p:nvSpPr>
        <p:spPr>
          <a:xfrm rot="16200000">
            <a:off x="6427481" y="2409082"/>
            <a:ext cx="2751138" cy="2751138"/>
          </a:xfrm>
          <a:prstGeom prst="rtTriangle">
            <a:avLst/>
          </a:prstGeom>
          <a:solidFill>
            <a:srgbClr val="9D19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a:extLst>
              <a:ext uri="{FF2B5EF4-FFF2-40B4-BE49-F238E27FC236}">
                <a16:creationId xmlns:a16="http://schemas.microsoft.com/office/drawing/2014/main" id="{B2D03633-6C07-4630-866B-B76DFA7C4473}"/>
              </a:ext>
            </a:extLst>
          </p:cNvPr>
          <p:cNvGrpSpPr/>
          <p:nvPr/>
        </p:nvGrpSpPr>
        <p:grpSpPr>
          <a:xfrm>
            <a:off x="1078390" y="1987995"/>
            <a:ext cx="974904" cy="379869"/>
            <a:chOff x="1078390" y="1987995"/>
            <a:chExt cx="974904" cy="379869"/>
          </a:xfrm>
        </p:grpSpPr>
        <p:sp>
          <p:nvSpPr>
            <p:cNvPr id="81" name="文本框 6">
              <a:extLst>
                <a:ext uri="{FF2B5EF4-FFF2-40B4-BE49-F238E27FC236}">
                  <a16:creationId xmlns:a16="http://schemas.microsoft.com/office/drawing/2014/main" id="{3959FFA8-5A22-4884-B908-735426A4753B}"/>
                </a:ext>
              </a:extLst>
            </p:cNvPr>
            <p:cNvSpPr txBox="1">
              <a:spLocks noChangeArrowheads="1"/>
            </p:cNvSpPr>
            <p:nvPr/>
          </p:nvSpPr>
          <p:spPr bwMode="auto">
            <a:xfrm>
              <a:off x="1458259" y="2000448"/>
              <a:ext cx="59503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zh-CN" altLang="en-US" sz="1600" b="1" dirty="0">
                  <a:solidFill>
                    <a:schemeClr val="tx1">
                      <a:lumMod val="95000"/>
                      <a:lumOff val="5000"/>
                    </a:schemeClr>
                  </a:solidFill>
                  <a:latin typeface="+mj-ea"/>
                  <a:ea typeface="+mj-ea"/>
                </a:rPr>
                <a:t>概述</a:t>
              </a:r>
            </a:p>
          </p:txBody>
        </p:sp>
        <p:sp>
          <p:nvSpPr>
            <p:cNvPr id="83" name="椭圆 82">
              <a:extLst>
                <a:ext uri="{FF2B5EF4-FFF2-40B4-BE49-F238E27FC236}">
                  <a16:creationId xmlns:a16="http://schemas.microsoft.com/office/drawing/2014/main" id="{FE3D8DD1-D8C4-49CE-B47B-7E70603875D2}"/>
                </a:ext>
              </a:extLst>
            </p:cNvPr>
            <p:cNvSpPr/>
            <p:nvPr/>
          </p:nvSpPr>
          <p:spPr>
            <a:xfrm>
              <a:off x="1078390" y="1987995"/>
              <a:ext cx="379869" cy="379869"/>
            </a:xfrm>
            <a:prstGeom prst="ellipse">
              <a:avLst/>
            </a:prstGeom>
            <a:solidFill>
              <a:srgbClr val="9D194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dirty="0"/>
                <a:t>1</a:t>
              </a:r>
              <a:endParaRPr lang="zh-CN" altLang="en-US" dirty="0"/>
            </a:p>
          </p:txBody>
        </p:sp>
      </p:grpSp>
      <p:sp>
        <p:nvSpPr>
          <p:cNvPr id="97" name="文本框 96" descr="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
            <a:extLst>
              <a:ext uri="{FF2B5EF4-FFF2-40B4-BE49-F238E27FC236}">
                <a16:creationId xmlns:a16="http://schemas.microsoft.com/office/drawing/2014/main" id="{214560CB-900B-47C6-BFDC-0F00114D461E}"/>
              </a:ext>
            </a:extLst>
          </p:cNvPr>
          <p:cNvSpPr txBox="1">
            <a:spLocks noChangeArrowheads="1"/>
          </p:cNvSpPr>
          <p:nvPr/>
        </p:nvSpPr>
        <p:spPr bwMode="auto">
          <a:xfrm>
            <a:off x="3603130" y="1159762"/>
            <a:ext cx="1937739" cy="338554"/>
          </a:xfrm>
          <a:prstGeom prst="rect">
            <a:avLst/>
          </a:prstGeom>
          <a:noFill/>
          <a:ln>
            <a:noFill/>
          </a:ln>
        </p:spPr>
        <p:txBody>
          <a:bodyPr wrap="squar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algn="ctr" defTabSz="514350" fontAlgn="base">
              <a:spcBef>
                <a:spcPct val="0"/>
              </a:spcBef>
              <a:spcAft>
                <a:spcPct val="0"/>
              </a:spcAft>
              <a:tabLst>
                <a:tab pos="2149475" algn="l"/>
              </a:tabLst>
            </a:pPr>
            <a:r>
              <a:rPr lang="en-US" altLang="zh-CN" sz="1600" dirty="0">
                <a:solidFill>
                  <a:schemeClr val="accent1"/>
                </a:solidFill>
                <a:latin typeface="+mj-lt"/>
                <a:ea typeface="+mj-ea"/>
                <a:sym typeface="Calibri" panose="020F0502020204030204" pitchFamily="34" charset="0"/>
              </a:rPr>
              <a:t>CONTENTS</a:t>
            </a:r>
          </a:p>
        </p:txBody>
      </p:sp>
      <p:sp>
        <p:nvSpPr>
          <p:cNvPr id="156" name="文本框 155" descr="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
            <a:extLst>
              <a:ext uri="{FF2B5EF4-FFF2-40B4-BE49-F238E27FC236}">
                <a16:creationId xmlns:a16="http://schemas.microsoft.com/office/drawing/2014/main" id="{5F1E62D9-AF5D-4FDB-A844-18FECB16A200}"/>
              </a:ext>
            </a:extLst>
          </p:cNvPr>
          <p:cNvSpPr txBox="1">
            <a:spLocks noChangeArrowheads="1"/>
          </p:cNvSpPr>
          <p:nvPr/>
        </p:nvSpPr>
        <p:spPr bwMode="auto">
          <a:xfrm>
            <a:off x="3733175" y="678950"/>
            <a:ext cx="1807694" cy="646331"/>
          </a:xfrm>
          <a:prstGeom prst="rect">
            <a:avLst/>
          </a:prstGeom>
          <a:noFill/>
          <a:ln>
            <a:noFill/>
          </a:ln>
        </p:spPr>
        <p:txBody>
          <a:bodyPr wrap="squar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algn="ctr" defTabSz="514350" fontAlgn="base">
              <a:spcBef>
                <a:spcPct val="0"/>
              </a:spcBef>
              <a:spcAft>
                <a:spcPct val="0"/>
              </a:spcAft>
              <a:tabLst>
                <a:tab pos="2149475" algn="l"/>
              </a:tabLst>
            </a:pPr>
            <a:r>
              <a:rPr lang="zh-CN" altLang="en-US" sz="3600" dirty="0">
                <a:solidFill>
                  <a:schemeClr val="accent1"/>
                </a:solidFill>
                <a:latin typeface="+mj-ea"/>
                <a:ea typeface="+mj-ea"/>
                <a:sym typeface="Calibri" panose="020F0502020204030204" pitchFamily="34" charset="0"/>
              </a:rPr>
              <a:t>目 录</a:t>
            </a:r>
            <a:endParaRPr lang="en-US" altLang="zh-CN" sz="3600" dirty="0">
              <a:solidFill>
                <a:schemeClr val="accent1"/>
              </a:solidFill>
              <a:latin typeface="+mj-ea"/>
              <a:ea typeface="+mj-ea"/>
              <a:sym typeface="Calibri" panose="020F0502020204030204" pitchFamily="34" charset="0"/>
            </a:endParaRPr>
          </a:p>
        </p:txBody>
      </p:sp>
      <p:cxnSp>
        <p:nvCxnSpPr>
          <p:cNvPr id="157" name="直接连接符 156">
            <a:extLst>
              <a:ext uri="{FF2B5EF4-FFF2-40B4-BE49-F238E27FC236}">
                <a16:creationId xmlns:a16="http://schemas.microsoft.com/office/drawing/2014/main" id="{09A37DD0-34D6-48F8-95CE-BF28EF85D24B}"/>
              </a:ext>
            </a:extLst>
          </p:cNvPr>
          <p:cNvCxnSpPr/>
          <p:nvPr/>
        </p:nvCxnSpPr>
        <p:spPr>
          <a:xfrm>
            <a:off x="4428836" y="1498316"/>
            <a:ext cx="286327"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0" name="直角三角形 19">
            <a:extLst>
              <a:ext uri="{FF2B5EF4-FFF2-40B4-BE49-F238E27FC236}">
                <a16:creationId xmlns:a16="http://schemas.microsoft.com/office/drawing/2014/main" id="{14245B21-C5D9-4338-B7A4-0626EED40CF3}"/>
              </a:ext>
            </a:extLst>
          </p:cNvPr>
          <p:cNvSpPr/>
          <p:nvPr/>
        </p:nvSpPr>
        <p:spPr>
          <a:xfrm rot="5400000">
            <a:off x="-28260" y="0"/>
            <a:ext cx="2751138" cy="2751138"/>
          </a:xfrm>
          <a:prstGeom prst="rtTriangle">
            <a:avLst/>
          </a:prstGeom>
          <a:solidFill>
            <a:srgbClr val="9D19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a:extLst>
              <a:ext uri="{FF2B5EF4-FFF2-40B4-BE49-F238E27FC236}">
                <a16:creationId xmlns:a16="http://schemas.microsoft.com/office/drawing/2014/main" id="{21448BD0-C3B8-48F6-A926-01E398882222}"/>
              </a:ext>
            </a:extLst>
          </p:cNvPr>
          <p:cNvGrpSpPr/>
          <p:nvPr/>
        </p:nvGrpSpPr>
        <p:grpSpPr>
          <a:xfrm>
            <a:off x="1078390" y="2614564"/>
            <a:ext cx="2411194" cy="379869"/>
            <a:chOff x="1078390" y="1987995"/>
            <a:chExt cx="2411194" cy="379869"/>
          </a:xfrm>
        </p:grpSpPr>
        <p:sp>
          <p:nvSpPr>
            <p:cNvPr id="21" name="文本框 6">
              <a:extLst>
                <a:ext uri="{FF2B5EF4-FFF2-40B4-BE49-F238E27FC236}">
                  <a16:creationId xmlns:a16="http://schemas.microsoft.com/office/drawing/2014/main" id="{4BD63E89-74B7-4D24-B88B-49C4201F8CBC}"/>
                </a:ext>
              </a:extLst>
            </p:cNvPr>
            <p:cNvSpPr txBox="1">
              <a:spLocks noChangeArrowheads="1"/>
            </p:cNvSpPr>
            <p:nvPr/>
          </p:nvSpPr>
          <p:spPr bwMode="auto">
            <a:xfrm>
              <a:off x="1458259" y="2000448"/>
              <a:ext cx="203132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zh-CN" altLang="en-US" sz="1600" b="1" dirty="0">
                  <a:solidFill>
                    <a:schemeClr val="tx1">
                      <a:lumMod val="95000"/>
                      <a:lumOff val="5000"/>
                    </a:schemeClr>
                  </a:solidFill>
                  <a:latin typeface="+mj-ea"/>
                  <a:ea typeface="+mj-ea"/>
                </a:rPr>
                <a:t>研究背景及选题意义</a:t>
              </a:r>
            </a:p>
          </p:txBody>
        </p:sp>
        <p:sp>
          <p:nvSpPr>
            <p:cNvPr id="22" name="椭圆 21">
              <a:extLst>
                <a:ext uri="{FF2B5EF4-FFF2-40B4-BE49-F238E27FC236}">
                  <a16:creationId xmlns:a16="http://schemas.microsoft.com/office/drawing/2014/main" id="{22D8CE0D-3FBE-41F5-959B-44A9FDAC3C7D}"/>
                </a:ext>
              </a:extLst>
            </p:cNvPr>
            <p:cNvSpPr/>
            <p:nvPr/>
          </p:nvSpPr>
          <p:spPr>
            <a:xfrm>
              <a:off x="1078390" y="1987995"/>
              <a:ext cx="379869" cy="379869"/>
            </a:xfrm>
            <a:prstGeom prst="ellipse">
              <a:avLst/>
            </a:prstGeom>
            <a:solidFill>
              <a:srgbClr val="9D194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dirty="0"/>
                <a:t>2</a:t>
              </a:r>
              <a:endParaRPr lang="zh-CN" altLang="en-US" dirty="0"/>
            </a:p>
          </p:txBody>
        </p:sp>
      </p:grpSp>
      <p:grpSp>
        <p:nvGrpSpPr>
          <p:cNvPr id="23" name="组合 22">
            <a:extLst>
              <a:ext uri="{FF2B5EF4-FFF2-40B4-BE49-F238E27FC236}">
                <a16:creationId xmlns:a16="http://schemas.microsoft.com/office/drawing/2014/main" id="{B2D03633-6C07-4630-866B-B76DFA7C4473}"/>
              </a:ext>
            </a:extLst>
          </p:cNvPr>
          <p:cNvGrpSpPr/>
          <p:nvPr/>
        </p:nvGrpSpPr>
        <p:grpSpPr>
          <a:xfrm>
            <a:off x="1078390" y="3253586"/>
            <a:ext cx="2821563" cy="379869"/>
            <a:chOff x="1078390" y="1987995"/>
            <a:chExt cx="2821563" cy="379869"/>
          </a:xfrm>
        </p:grpSpPr>
        <p:sp>
          <p:nvSpPr>
            <p:cNvPr id="24" name="文本框 6">
              <a:extLst>
                <a:ext uri="{FF2B5EF4-FFF2-40B4-BE49-F238E27FC236}">
                  <a16:creationId xmlns:a16="http://schemas.microsoft.com/office/drawing/2014/main" id="{3959FFA8-5A22-4884-B908-735426A4753B}"/>
                </a:ext>
              </a:extLst>
            </p:cNvPr>
            <p:cNvSpPr txBox="1">
              <a:spLocks noChangeArrowheads="1"/>
            </p:cNvSpPr>
            <p:nvPr/>
          </p:nvSpPr>
          <p:spPr bwMode="auto">
            <a:xfrm>
              <a:off x="1458259" y="2000448"/>
              <a:ext cx="244169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fontAlgn="base">
                <a:spcBef>
                  <a:spcPct val="0"/>
                </a:spcBef>
                <a:spcAft>
                  <a:spcPct val="0"/>
                </a:spcAft>
                <a:defRPr/>
              </a:pPr>
              <a:r>
                <a:rPr lang="zh-CN" altLang="en-US" sz="1600" b="1" dirty="0">
                  <a:solidFill>
                    <a:schemeClr val="tx1">
                      <a:lumMod val="95000"/>
                      <a:lumOff val="5000"/>
                    </a:schemeClr>
                  </a:solidFill>
                  <a:latin typeface="+mj-ea"/>
                  <a:ea typeface="+mj-ea"/>
                </a:rPr>
                <a:t>基于主题分析的意见挖掘</a:t>
              </a:r>
            </a:p>
          </p:txBody>
        </p:sp>
        <p:sp>
          <p:nvSpPr>
            <p:cNvPr id="25" name="椭圆 24">
              <a:extLst>
                <a:ext uri="{FF2B5EF4-FFF2-40B4-BE49-F238E27FC236}">
                  <a16:creationId xmlns:a16="http://schemas.microsoft.com/office/drawing/2014/main" id="{FE3D8DD1-D8C4-49CE-B47B-7E70603875D2}"/>
                </a:ext>
              </a:extLst>
            </p:cNvPr>
            <p:cNvSpPr/>
            <p:nvPr/>
          </p:nvSpPr>
          <p:spPr>
            <a:xfrm>
              <a:off x="1078390" y="1987995"/>
              <a:ext cx="379869" cy="379869"/>
            </a:xfrm>
            <a:prstGeom prst="ellipse">
              <a:avLst/>
            </a:prstGeom>
            <a:solidFill>
              <a:srgbClr val="9D194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a:r>
                <a:rPr lang="en-US" altLang="zh-CN" dirty="0"/>
                <a:t>3</a:t>
              </a:r>
              <a:endParaRPr lang="zh-CN" altLang="en-US" dirty="0"/>
            </a:p>
          </p:txBody>
        </p:sp>
      </p:grpSp>
      <p:grpSp>
        <p:nvGrpSpPr>
          <p:cNvPr id="26" name="组合 25">
            <a:extLst>
              <a:ext uri="{FF2B5EF4-FFF2-40B4-BE49-F238E27FC236}">
                <a16:creationId xmlns:a16="http://schemas.microsoft.com/office/drawing/2014/main" id="{B2D03633-6C07-4630-866B-B76DFA7C4473}"/>
              </a:ext>
            </a:extLst>
          </p:cNvPr>
          <p:cNvGrpSpPr/>
          <p:nvPr/>
        </p:nvGrpSpPr>
        <p:grpSpPr>
          <a:xfrm>
            <a:off x="1078390" y="3876199"/>
            <a:ext cx="3231932" cy="379869"/>
            <a:chOff x="1078390" y="1987995"/>
            <a:chExt cx="3231932" cy="379869"/>
          </a:xfrm>
        </p:grpSpPr>
        <p:sp>
          <p:nvSpPr>
            <p:cNvPr id="27" name="文本框 6">
              <a:extLst>
                <a:ext uri="{FF2B5EF4-FFF2-40B4-BE49-F238E27FC236}">
                  <a16:creationId xmlns:a16="http://schemas.microsoft.com/office/drawing/2014/main" id="{3959FFA8-5A22-4884-B908-735426A4753B}"/>
                </a:ext>
              </a:extLst>
            </p:cNvPr>
            <p:cNvSpPr txBox="1">
              <a:spLocks noChangeArrowheads="1"/>
            </p:cNvSpPr>
            <p:nvPr/>
          </p:nvSpPr>
          <p:spPr bwMode="auto">
            <a:xfrm>
              <a:off x="1458259" y="2000448"/>
              <a:ext cx="285206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fontAlgn="base">
                <a:spcBef>
                  <a:spcPct val="0"/>
                </a:spcBef>
                <a:spcAft>
                  <a:spcPct val="0"/>
                </a:spcAft>
                <a:defRPr/>
              </a:pPr>
              <a:r>
                <a:rPr lang="zh-CN" altLang="en-US" sz="1600" b="1" dirty="0">
                  <a:solidFill>
                    <a:schemeClr val="tx1">
                      <a:lumMod val="95000"/>
                      <a:lumOff val="5000"/>
                    </a:schemeClr>
                  </a:solidFill>
                  <a:latin typeface="+mj-ea"/>
                  <a:ea typeface="+mj-ea"/>
                </a:rPr>
                <a:t>基于意见领袖的观点演化模型</a:t>
              </a:r>
            </a:p>
          </p:txBody>
        </p:sp>
        <p:sp>
          <p:nvSpPr>
            <p:cNvPr id="28" name="椭圆 27">
              <a:extLst>
                <a:ext uri="{FF2B5EF4-FFF2-40B4-BE49-F238E27FC236}">
                  <a16:creationId xmlns:a16="http://schemas.microsoft.com/office/drawing/2014/main" id="{FE3D8DD1-D8C4-49CE-B47B-7E70603875D2}"/>
                </a:ext>
              </a:extLst>
            </p:cNvPr>
            <p:cNvSpPr/>
            <p:nvPr/>
          </p:nvSpPr>
          <p:spPr>
            <a:xfrm>
              <a:off x="1078390" y="1987995"/>
              <a:ext cx="379869" cy="379869"/>
            </a:xfrm>
            <a:prstGeom prst="ellipse">
              <a:avLst/>
            </a:prstGeom>
            <a:solidFill>
              <a:srgbClr val="9D194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a:r>
                <a:rPr lang="en-US" altLang="zh-CN" dirty="0"/>
                <a:t>4</a:t>
              </a:r>
              <a:endParaRPr lang="zh-CN" altLang="en-US" dirty="0"/>
            </a:p>
          </p:txBody>
        </p:sp>
      </p:grpSp>
      <p:grpSp>
        <p:nvGrpSpPr>
          <p:cNvPr id="29" name="组合 28">
            <a:extLst>
              <a:ext uri="{FF2B5EF4-FFF2-40B4-BE49-F238E27FC236}">
                <a16:creationId xmlns:a16="http://schemas.microsoft.com/office/drawing/2014/main" id="{B2D03633-6C07-4630-866B-B76DFA7C4473}"/>
              </a:ext>
            </a:extLst>
          </p:cNvPr>
          <p:cNvGrpSpPr/>
          <p:nvPr/>
        </p:nvGrpSpPr>
        <p:grpSpPr>
          <a:xfrm>
            <a:off x="5420711" y="1996771"/>
            <a:ext cx="1385272" cy="379869"/>
            <a:chOff x="1078390" y="1987995"/>
            <a:chExt cx="1385272" cy="379869"/>
          </a:xfrm>
        </p:grpSpPr>
        <p:sp>
          <p:nvSpPr>
            <p:cNvPr id="30" name="文本框 6">
              <a:extLst>
                <a:ext uri="{FF2B5EF4-FFF2-40B4-BE49-F238E27FC236}">
                  <a16:creationId xmlns:a16="http://schemas.microsoft.com/office/drawing/2014/main" id="{3959FFA8-5A22-4884-B908-735426A4753B}"/>
                </a:ext>
              </a:extLst>
            </p:cNvPr>
            <p:cNvSpPr txBox="1">
              <a:spLocks noChangeArrowheads="1"/>
            </p:cNvSpPr>
            <p:nvPr/>
          </p:nvSpPr>
          <p:spPr bwMode="auto">
            <a:xfrm>
              <a:off x="1458259" y="2000448"/>
              <a:ext cx="100540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fontAlgn="base">
                <a:spcBef>
                  <a:spcPct val="0"/>
                </a:spcBef>
                <a:spcAft>
                  <a:spcPct val="0"/>
                </a:spcAft>
                <a:defRPr/>
              </a:pPr>
              <a:r>
                <a:rPr lang="zh-CN" altLang="en-US" sz="1600" b="1" dirty="0">
                  <a:solidFill>
                    <a:schemeClr val="tx1">
                      <a:lumMod val="95000"/>
                      <a:lumOff val="5000"/>
                    </a:schemeClr>
                  </a:solidFill>
                  <a:latin typeface="+mj-ea"/>
                  <a:ea typeface="+mj-ea"/>
                </a:rPr>
                <a:t>仿真结果</a:t>
              </a:r>
            </a:p>
          </p:txBody>
        </p:sp>
        <p:sp>
          <p:nvSpPr>
            <p:cNvPr id="31" name="椭圆 30">
              <a:extLst>
                <a:ext uri="{FF2B5EF4-FFF2-40B4-BE49-F238E27FC236}">
                  <a16:creationId xmlns:a16="http://schemas.microsoft.com/office/drawing/2014/main" id="{FE3D8DD1-D8C4-49CE-B47B-7E70603875D2}"/>
                </a:ext>
              </a:extLst>
            </p:cNvPr>
            <p:cNvSpPr/>
            <p:nvPr/>
          </p:nvSpPr>
          <p:spPr>
            <a:xfrm>
              <a:off x="1078390" y="1987995"/>
              <a:ext cx="379869" cy="379869"/>
            </a:xfrm>
            <a:prstGeom prst="ellipse">
              <a:avLst/>
            </a:prstGeom>
            <a:solidFill>
              <a:srgbClr val="9D194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a:r>
                <a:rPr lang="en-US" altLang="zh-CN" dirty="0"/>
                <a:t>5</a:t>
              </a:r>
              <a:endParaRPr lang="zh-CN" altLang="en-US" dirty="0"/>
            </a:p>
          </p:txBody>
        </p:sp>
      </p:grpSp>
      <p:grpSp>
        <p:nvGrpSpPr>
          <p:cNvPr id="32" name="组合 31">
            <a:extLst>
              <a:ext uri="{FF2B5EF4-FFF2-40B4-BE49-F238E27FC236}">
                <a16:creationId xmlns:a16="http://schemas.microsoft.com/office/drawing/2014/main" id="{E0CE3042-6605-4ACB-8AF7-F30EEB88F09E}"/>
              </a:ext>
            </a:extLst>
          </p:cNvPr>
          <p:cNvGrpSpPr/>
          <p:nvPr/>
        </p:nvGrpSpPr>
        <p:grpSpPr>
          <a:xfrm>
            <a:off x="5427068" y="2668261"/>
            <a:ext cx="974904" cy="379869"/>
            <a:chOff x="1078390" y="1987995"/>
            <a:chExt cx="974904" cy="379869"/>
          </a:xfrm>
        </p:grpSpPr>
        <p:sp>
          <p:nvSpPr>
            <p:cNvPr id="33" name="文本框 6">
              <a:extLst>
                <a:ext uri="{FF2B5EF4-FFF2-40B4-BE49-F238E27FC236}">
                  <a16:creationId xmlns:a16="http://schemas.microsoft.com/office/drawing/2014/main" id="{882F2FF5-9F4D-4A2F-BAAD-3534BC6B7AD1}"/>
                </a:ext>
              </a:extLst>
            </p:cNvPr>
            <p:cNvSpPr txBox="1">
              <a:spLocks noChangeArrowheads="1"/>
            </p:cNvSpPr>
            <p:nvPr/>
          </p:nvSpPr>
          <p:spPr bwMode="auto">
            <a:xfrm>
              <a:off x="1458259" y="2000448"/>
              <a:ext cx="59503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fontAlgn="base">
                <a:spcBef>
                  <a:spcPct val="0"/>
                </a:spcBef>
                <a:spcAft>
                  <a:spcPct val="0"/>
                </a:spcAft>
                <a:defRPr/>
              </a:pPr>
              <a:r>
                <a:rPr lang="zh-CN" altLang="en-US" sz="1600" b="1" dirty="0">
                  <a:solidFill>
                    <a:schemeClr val="tx1">
                      <a:lumMod val="95000"/>
                      <a:lumOff val="5000"/>
                    </a:schemeClr>
                  </a:solidFill>
                  <a:latin typeface="+mj-ea"/>
                  <a:ea typeface="+mj-ea"/>
                </a:rPr>
                <a:t>总结</a:t>
              </a:r>
            </a:p>
          </p:txBody>
        </p:sp>
        <p:sp>
          <p:nvSpPr>
            <p:cNvPr id="34" name="椭圆 33">
              <a:extLst>
                <a:ext uri="{FF2B5EF4-FFF2-40B4-BE49-F238E27FC236}">
                  <a16:creationId xmlns:a16="http://schemas.microsoft.com/office/drawing/2014/main" id="{AE920210-9230-4793-BE94-786D4937E8D0}"/>
                </a:ext>
              </a:extLst>
            </p:cNvPr>
            <p:cNvSpPr/>
            <p:nvPr/>
          </p:nvSpPr>
          <p:spPr>
            <a:xfrm>
              <a:off x="1078390" y="1987995"/>
              <a:ext cx="379869" cy="379869"/>
            </a:xfrm>
            <a:prstGeom prst="ellipse">
              <a:avLst/>
            </a:prstGeom>
            <a:solidFill>
              <a:srgbClr val="9D194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algn="ctr"/>
              <a:r>
                <a:rPr lang="en-US" altLang="zh-CN" dirty="0"/>
                <a:t>6</a:t>
              </a:r>
              <a:endParaRPr lang="zh-CN" altLang="en-US" dirty="0"/>
            </a:p>
          </p:txBody>
        </p:sp>
      </p:grpSp>
    </p:spTree>
    <p:extLst>
      <p:ext uri="{BB962C8B-B14F-4D97-AF65-F5344CB8AC3E}">
        <p14:creationId xmlns:p14="http://schemas.microsoft.com/office/powerpoint/2010/main" val="37130358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图片占位符 3">
            <a:extLst>
              <a:ext uri="{FF2B5EF4-FFF2-40B4-BE49-F238E27FC236}">
                <a16:creationId xmlns:a16="http://schemas.microsoft.com/office/drawing/2014/main" id="{61951251-69BD-499A-B459-DC1D1DC9CE9D}"/>
              </a:ext>
            </a:extLst>
          </p:cNvPr>
          <p:cNvPicPr>
            <a:picLocks noGrp="1" noChangeAspect="1"/>
          </p:cNvPicPr>
          <p:nvPr>
            <p:ph type="pic" sz="quarter" idx="17"/>
          </p:nvPr>
        </p:nvPicPr>
        <p:blipFill>
          <a:blip r:embed="rId3"/>
          <a:srcRect t="6597" b="6597"/>
          <a:stretch>
            <a:fillRect/>
          </a:stretch>
        </p:blipFill>
        <p:spPr>
          <a:xfrm>
            <a:off x="0" y="0"/>
            <a:ext cx="9144000" cy="591266"/>
          </a:xfrm>
          <a:prstGeom prst="rect">
            <a:avLst/>
          </a:prstGeom>
        </p:spPr>
      </p:pic>
      <p:sp>
        <p:nvSpPr>
          <p:cNvPr id="33" name="文本框 32">
            <a:extLst>
              <a:ext uri="{FF2B5EF4-FFF2-40B4-BE49-F238E27FC236}">
                <a16:creationId xmlns:a16="http://schemas.microsoft.com/office/drawing/2014/main" id="{BF51749D-0339-4918-9809-730D2F7B7D8B}"/>
              </a:ext>
            </a:extLst>
          </p:cNvPr>
          <p:cNvSpPr txBox="1"/>
          <p:nvPr/>
        </p:nvSpPr>
        <p:spPr>
          <a:xfrm>
            <a:off x="202842" y="95578"/>
            <a:ext cx="4482623" cy="461665"/>
          </a:xfrm>
          <a:prstGeom prst="rect">
            <a:avLst/>
          </a:prstGeom>
          <a:noFill/>
        </p:spPr>
        <p:txBody>
          <a:bodyPr wrap="square" rtlCol="0">
            <a:spAutoFit/>
          </a:bodyPr>
          <a:lstStyle/>
          <a:p>
            <a:r>
              <a:rPr lang="zh-CN" altLang="en-US" sz="2400" dirty="0">
                <a:solidFill>
                  <a:schemeClr val="bg1"/>
                </a:solidFill>
              </a:rPr>
              <a:t>意见形成过程建模</a:t>
            </a:r>
          </a:p>
        </p:txBody>
      </p:sp>
      <p:sp>
        <p:nvSpPr>
          <p:cNvPr id="5" name="文本框 4">
            <a:extLst>
              <a:ext uri="{FF2B5EF4-FFF2-40B4-BE49-F238E27FC236}">
                <a16:creationId xmlns:a16="http://schemas.microsoft.com/office/drawing/2014/main" id="{D355ABD5-C794-456A-8E42-0D76C1AA9B22}"/>
              </a:ext>
            </a:extLst>
          </p:cNvPr>
          <p:cNvSpPr txBox="1"/>
          <p:nvPr/>
        </p:nvSpPr>
        <p:spPr>
          <a:xfrm>
            <a:off x="463994" y="923011"/>
            <a:ext cx="7838342" cy="1277529"/>
          </a:xfrm>
          <a:prstGeom prst="rect">
            <a:avLst/>
          </a:prstGeom>
          <a:noFill/>
        </p:spPr>
        <p:txBody>
          <a:bodyPr wrap="square" rtlCol="0">
            <a:spAutoFit/>
          </a:bodyPr>
          <a:lstStyle/>
          <a:p>
            <a:pPr>
              <a:lnSpc>
                <a:spcPct val="200000"/>
              </a:lnSpc>
            </a:pPr>
            <a:r>
              <a:rPr lang="zh-CN" altLang="en-US" dirty="0">
                <a:latin typeface="+mn-ea"/>
                <a:sym typeface="黑体" panose="02010609060101010101" pitchFamily="49" charset="-122"/>
              </a:rPr>
              <a:t>我们采用</a:t>
            </a:r>
            <a:r>
              <a:rPr lang="en-US" altLang="zh-CN" dirty="0">
                <a:latin typeface="+mn-ea"/>
                <a:sym typeface="黑体" panose="02010609060101010101" pitchFamily="49" charset="-122"/>
              </a:rPr>
              <a:t>2018</a:t>
            </a:r>
            <a:r>
              <a:rPr lang="zh-CN" altLang="en-US" dirty="0">
                <a:latin typeface="+mn-ea"/>
                <a:sym typeface="黑体" panose="02010609060101010101" pitchFamily="49" charset="-122"/>
              </a:rPr>
              <a:t>年由</a:t>
            </a:r>
            <a:r>
              <a:rPr lang="en-US" altLang="zh-CN" dirty="0">
                <a:latin typeface="+mn-ea"/>
                <a:sym typeface="黑体" panose="02010609060101010101" pitchFamily="49" charset="-122"/>
              </a:rPr>
              <a:t>Wu</a:t>
            </a:r>
            <a:r>
              <a:rPr lang="zh-CN" altLang="en-US" dirty="0">
                <a:latin typeface="+mn-ea"/>
                <a:sym typeface="黑体" panose="02010609060101010101" pitchFamily="49" charset="-122"/>
              </a:rPr>
              <a:t>等人提出的基于意见领袖的观点演化模型对社交网络用户意见的形成过程进行建模。本文研究与之最大的区别在于：</a:t>
            </a:r>
            <a:r>
              <a:rPr lang="en-US" altLang="zh-CN" dirty="0">
                <a:solidFill>
                  <a:srgbClr val="00B0F0"/>
                </a:solidFill>
                <a:latin typeface="+mn-ea"/>
                <a:sym typeface="黑体" panose="02010609060101010101" pitchFamily="49" charset="-122"/>
              </a:rPr>
              <a:t>Wu</a:t>
            </a:r>
            <a:r>
              <a:rPr lang="zh-CN" altLang="en-US" dirty="0">
                <a:solidFill>
                  <a:srgbClr val="00B0F0"/>
                </a:solidFill>
                <a:latin typeface="+mn-ea"/>
                <a:sym typeface="黑体" panose="02010609060101010101" pitchFamily="49" charset="-122"/>
              </a:rPr>
              <a:t>等人使用的美国国会投票数据是二项分布，而本文所使用的用户意见则是多项分布。因此我们将该模型从二元极化场景扩展到了多元极化场景</a:t>
            </a:r>
            <a:r>
              <a:rPr lang="zh-CN" altLang="en-US" dirty="0">
                <a:latin typeface="+mn-ea"/>
                <a:sym typeface="黑体" panose="02010609060101010101" pitchFamily="49" charset="-122"/>
              </a:rPr>
              <a:t>。</a:t>
            </a:r>
            <a:endParaRPr lang="en-US" altLang="zh-CN" dirty="0">
              <a:latin typeface="+mn-ea"/>
              <a:sym typeface="黑体" panose="02010609060101010101" pitchFamily="49" charset="-122"/>
            </a:endParaRPr>
          </a:p>
        </p:txBody>
      </p:sp>
      <p:sp>
        <p:nvSpPr>
          <p:cNvPr id="3" name="Rectangle 2">
            <a:extLst>
              <a:ext uri="{FF2B5EF4-FFF2-40B4-BE49-F238E27FC236}">
                <a16:creationId xmlns:a16="http://schemas.microsoft.com/office/drawing/2014/main" id="{13F4A01C-7FB3-4583-8585-7A5C818F1DF8}"/>
              </a:ext>
            </a:extLst>
          </p:cNvPr>
          <p:cNvSpPr>
            <a:spLocks noChangeArrowheads="1"/>
          </p:cNvSpPr>
          <p:nvPr/>
        </p:nvSpPr>
        <p:spPr bwMode="auto">
          <a:xfrm>
            <a:off x="2310581" y="196645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pSp>
        <p:nvGrpSpPr>
          <p:cNvPr id="159" name="组合 158">
            <a:extLst>
              <a:ext uri="{FF2B5EF4-FFF2-40B4-BE49-F238E27FC236}">
                <a16:creationId xmlns:a16="http://schemas.microsoft.com/office/drawing/2014/main" id="{CD409B7B-AFE3-4EF6-84D2-DF7FE2328571}"/>
              </a:ext>
            </a:extLst>
          </p:cNvPr>
          <p:cNvGrpSpPr/>
          <p:nvPr/>
        </p:nvGrpSpPr>
        <p:grpSpPr>
          <a:xfrm>
            <a:off x="661747" y="2738832"/>
            <a:ext cx="1311690" cy="1309592"/>
            <a:chOff x="681668" y="2528813"/>
            <a:chExt cx="1718239" cy="1715490"/>
          </a:xfrm>
        </p:grpSpPr>
        <p:sp>
          <p:nvSpPr>
            <p:cNvPr id="2" name="椭圆 1">
              <a:extLst>
                <a:ext uri="{FF2B5EF4-FFF2-40B4-BE49-F238E27FC236}">
                  <a16:creationId xmlns:a16="http://schemas.microsoft.com/office/drawing/2014/main" id="{E078A478-8717-4206-8B11-396CD3AE0710}"/>
                </a:ext>
              </a:extLst>
            </p:cNvPr>
            <p:cNvSpPr/>
            <p:nvPr/>
          </p:nvSpPr>
          <p:spPr>
            <a:xfrm>
              <a:off x="1395344" y="2719321"/>
              <a:ext cx="344129" cy="344129"/>
            </a:xfrm>
            <a:prstGeom prst="ellipse">
              <a:avLst/>
            </a:prstGeom>
            <a:solidFill>
              <a:schemeClr val="accent2">
                <a:lumMod val="40000"/>
                <a:lumOff val="60000"/>
              </a:scheme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chemeClr val="tx1"/>
                  </a:solidFill>
                  <a:prstDash val="dashDot"/>
                </a:ln>
                <a:solidFill>
                  <a:schemeClr val="tx1"/>
                </a:solidFill>
              </a:endParaRPr>
            </a:p>
          </p:txBody>
        </p:sp>
        <p:sp>
          <p:nvSpPr>
            <p:cNvPr id="7" name="椭圆 6">
              <a:extLst>
                <a:ext uri="{FF2B5EF4-FFF2-40B4-BE49-F238E27FC236}">
                  <a16:creationId xmlns:a16="http://schemas.microsoft.com/office/drawing/2014/main" id="{B61A3E32-0946-4E73-813A-3B1FD9400FC6}"/>
                </a:ext>
              </a:extLst>
            </p:cNvPr>
            <p:cNvSpPr/>
            <p:nvPr/>
          </p:nvSpPr>
          <p:spPr>
            <a:xfrm>
              <a:off x="1932039" y="3271302"/>
              <a:ext cx="344129" cy="344129"/>
            </a:xfrm>
            <a:prstGeom prst="ellipse">
              <a:avLst/>
            </a:prstGeom>
            <a:solidFill>
              <a:schemeClr val="accent3">
                <a:lumMod val="20000"/>
                <a:lumOff val="80000"/>
              </a:scheme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a:extLst>
                <a:ext uri="{FF2B5EF4-FFF2-40B4-BE49-F238E27FC236}">
                  <a16:creationId xmlns:a16="http://schemas.microsoft.com/office/drawing/2014/main" id="{34968827-82A9-45A8-92C1-5211110198FE}"/>
                </a:ext>
              </a:extLst>
            </p:cNvPr>
            <p:cNvSpPr/>
            <p:nvPr/>
          </p:nvSpPr>
          <p:spPr>
            <a:xfrm>
              <a:off x="1223279" y="3443366"/>
              <a:ext cx="344129" cy="344129"/>
            </a:xfrm>
            <a:prstGeom prst="ellipse">
              <a:avLst/>
            </a:prstGeom>
            <a:solidFill>
              <a:schemeClr val="accent6">
                <a:lumMod val="40000"/>
                <a:lumOff val="60000"/>
              </a:scheme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a:extLst>
                <a:ext uri="{FF2B5EF4-FFF2-40B4-BE49-F238E27FC236}">
                  <a16:creationId xmlns:a16="http://schemas.microsoft.com/office/drawing/2014/main" id="{C0E1953D-7B36-4E24-BE43-600202427078}"/>
                </a:ext>
              </a:extLst>
            </p:cNvPr>
            <p:cNvSpPr/>
            <p:nvPr/>
          </p:nvSpPr>
          <p:spPr>
            <a:xfrm>
              <a:off x="2055778" y="2528814"/>
              <a:ext cx="344129" cy="344129"/>
            </a:xfrm>
            <a:prstGeom prst="ellipse">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椭圆 13">
              <a:extLst>
                <a:ext uri="{FF2B5EF4-FFF2-40B4-BE49-F238E27FC236}">
                  <a16:creationId xmlns:a16="http://schemas.microsoft.com/office/drawing/2014/main" id="{E609FBC2-04C0-4AD5-8112-086772FEAB15}"/>
                </a:ext>
              </a:extLst>
            </p:cNvPr>
            <p:cNvSpPr/>
            <p:nvPr/>
          </p:nvSpPr>
          <p:spPr>
            <a:xfrm>
              <a:off x="1750142" y="3900174"/>
              <a:ext cx="344129" cy="344129"/>
            </a:xfrm>
            <a:prstGeom prst="ellipse">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a:extLst>
                <a:ext uri="{FF2B5EF4-FFF2-40B4-BE49-F238E27FC236}">
                  <a16:creationId xmlns:a16="http://schemas.microsoft.com/office/drawing/2014/main" id="{A331B005-4ECA-4DA1-BB49-267B77D18315}"/>
                </a:ext>
              </a:extLst>
            </p:cNvPr>
            <p:cNvSpPr/>
            <p:nvPr/>
          </p:nvSpPr>
          <p:spPr>
            <a:xfrm>
              <a:off x="681669" y="2891386"/>
              <a:ext cx="344129" cy="344129"/>
            </a:xfrm>
            <a:prstGeom prst="ellipse">
              <a:avLst/>
            </a:prstGeom>
            <a:solidFill>
              <a:schemeClr val="tx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cxnSp>
          <p:nvCxnSpPr>
            <p:cNvPr id="24" name="连接符: 曲线 23">
              <a:extLst>
                <a:ext uri="{FF2B5EF4-FFF2-40B4-BE49-F238E27FC236}">
                  <a16:creationId xmlns:a16="http://schemas.microsoft.com/office/drawing/2014/main" id="{2F00AC5B-8EF9-4C70-A7CB-A68B37B0474A}"/>
                </a:ext>
              </a:extLst>
            </p:cNvPr>
            <p:cNvCxnSpPr>
              <a:cxnSpLocks/>
              <a:stCxn id="15" idx="2"/>
              <a:endCxn id="15" idx="0"/>
            </p:cNvCxnSpPr>
            <p:nvPr/>
          </p:nvCxnSpPr>
          <p:spPr>
            <a:xfrm rot="10800000" flipH="1">
              <a:off x="681668" y="2891387"/>
              <a:ext cx="172065" cy="172065"/>
            </a:xfrm>
            <a:prstGeom prst="curvedConnector4">
              <a:avLst>
                <a:gd name="adj1" fmla="val -70000"/>
                <a:gd name="adj2" fmla="val 152857"/>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连接符: 曲线 26">
              <a:extLst>
                <a:ext uri="{FF2B5EF4-FFF2-40B4-BE49-F238E27FC236}">
                  <a16:creationId xmlns:a16="http://schemas.microsoft.com/office/drawing/2014/main" id="{A06D7508-D97F-46A3-AED0-9C7753D60125}"/>
                </a:ext>
              </a:extLst>
            </p:cNvPr>
            <p:cNvCxnSpPr>
              <a:cxnSpLocks/>
              <a:stCxn id="2" idx="2"/>
              <a:endCxn id="15" idx="6"/>
            </p:cNvCxnSpPr>
            <p:nvPr/>
          </p:nvCxnSpPr>
          <p:spPr>
            <a:xfrm rot="10800000" flipV="1">
              <a:off x="1025798" y="2891385"/>
              <a:ext cx="369546" cy="172065"/>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连接符: 曲线 31">
              <a:extLst>
                <a:ext uri="{FF2B5EF4-FFF2-40B4-BE49-F238E27FC236}">
                  <a16:creationId xmlns:a16="http://schemas.microsoft.com/office/drawing/2014/main" id="{29F4EDF3-2664-4498-87A3-0E9250BF1CCD}"/>
                </a:ext>
              </a:extLst>
            </p:cNvPr>
            <p:cNvCxnSpPr>
              <a:cxnSpLocks/>
              <a:stCxn id="2" idx="6"/>
              <a:endCxn id="9" idx="3"/>
            </p:cNvCxnSpPr>
            <p:nvPr/>
          </p:nvCxnSpPr>
          <p:spPr>
            <a:xfrm flipV="1">
              <a:off x="1739473" y="2822546"/>
              <a:ext cx="366702" cy="68840"/>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连接符: 曲线 34">
              <a:extLst>
                <a:ext uri="{FF2B5EF4-FFF2-40B4-BE49-F238E27FC236}">
                  <a16:creationId xmlns:a16="http://schemas.microsoft.com/office/drawing/2014/main" id="{C165A094-6500-4BA5-94D7-5BDC7A1358A7}"/>
                </a:ext>
              </a:extLst>
            </p:cNvPr>
            <p:cNvCxnSpPr>
              <a:cxnSpLocks/>
              <a:stCxn id="7" idx="0"/>
              <a:endCxn id="9" idx="4"/>
            </p:cNvCxnSpPr>
            <p:nvPr/>
          </p:nvCxnSpPr>
          <p:spPr>
            <a:xfrm rot="5400000" flipH="1" flipV="1">
              <a:off x="1966794" y="3010254"/>
              <a:ext cx="398359" cy="123739"/>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连接符: 曲线 35">
              <a:extLst>
                <a:ext uri="{FF2B5EF4-FFF2-40B4-BE49-F238E27FC236}">
                  <a16:creationId xmlns:a16="http://schemas.microsoft.com/office/drawing/2014/main" id="{1D3A5342-2A9E-448C-96B5-A1F70694B457}"/>
                </a:ext>
              </a:extLst>
            </p:cNvPr>
            <p:cNvCxnSpPr>
              <a:cxnSpLocks/>
              <a:stCxn id="8" idx="5"/>
              <a:endCxn id="14" idx="2"/>
            </p:cNvCxnSpPr>
            <p:nvPr/>
          </p:nvCxnSpPr>
          <p:spPr>
            <a:xfrm rot="16200000" flipH="1">
              <a:off x="1466006" y="3788102"/>
              <a:ext cx="335141" cy="233131"/>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连接符: 曲线 36">
              <a:extLst>
                <a:ext uri="{FF2B5EF4-FFF2-40B4-BE49-F238E27FC236}">
                  <a16:creationId xmlns:a16="http://schemas.microsoft.com/office/drawing/2014/main" id="{DA777F3B-E7B6-46DD-8A71-28711CEFAB81}"/>
                </a:ext>
              </a:extLst>
            </p:cNvPr>
            <p:cNvCxnSpPr>
              <a:cxnSpLocks/>
              <a:stCxn id="7" idx="4"/>
              <a:endCxn id="14" idx="7"/>
            </p:cNvCxnSpPr>
            <p:nvPr/>
          </p:nvCxnSpPr>
          <p:spPr>
            <a:xfrm rot="5400000">
              <a:off x="1906419" y="3752886"/>
              <a:ext cx="335140" cy="60230"/>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连接符: 曲线 45">
              <a:extLst>
                <a:ext uri="{FF2B5EF4-FFF2-40B4-BE49-F238E27FC236}">
                  <a16:creationId xmlns:a16="http://schemas.microsoft.com/office/drawing/2014/main" id="{18B22B16-288B-4C39-8A13-5D69281A7623}"/>
                </a:ext>
              </a:extLst>
            </p:cNvPr>
            <p:cNvCxnSpPr>
              <a:cxnSpLocks/>
              <a:stCxn id="8" idx="0"/>
              <a:endCxn id="2" idx="4"/>
            </p:cNvCxnSpPr>
            <p:nvPr/>
          </p:nvCxnSpPr>
          <p:spPr>
            <a:xfrm rot="5400000" flipH="1" flipV="1">
              <a:off x="1291418" y="3167376"/>
              <a:ext cx="379916" cy="172065"/>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连接符: 曲线 47">
              <a:extLst>
                <a:ext uri="{FF2B5EF4-FFF2-40B4-BE49-F238E27FC236}">
                  <a16:creationId xmlns:a16="http://schemas.microsoft.com/office/drawing/2014/main" id="{46D44E93-5348-4940-863D-38BF66A20257}"/>
                </a:ext>
              </a:extLst>
            </p:cNvPr>
            <p:cNvCxnSpPr>
              <a:cxnSpLocks/>
              <a:stCxn id="2" idx="3"/>
              <a:endCxn id="8" idx="1"/>
            </p:cNvCxnSpPr>
            <p:nvPr/>
          </p:nvCxnSpPr>
          <p:spPr>
            <a:xfrm rot="5400000">
              <a:off x="1119354" y="3167376"/>
              <a:ext cx="480710" cy="172065"/>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连接符: 曲线 48">
              <a:extLst>
                <a:ext uri="{FF2B5EF4-FFF2-40B4-BE49-F238E27FC236}">
                  <a16:creationId xmlns:a16="http://schemas.microsoft.com/office/drawing/2014/main" id="{6DDEE421-28ED-400C-A877-22EC19C123E6}"/>
                </a:ext>
              </a:extLst>
            </p:cNvPr>
            <p:cNvCxnSpPr>
              <a:cxnSpLocks/>
              <a:stCxn id="7" idx="1"/>
              <a:endCxn id="8" idx="6"/>
            </p:cNvCxnSpPr>
            <p:nvPr/>
          </p:nvCxnSpPr>
          <p:spPr>
            <a:xfrm rot="16200000" flipH="1" flipV="1">
              <a:off x="1628056" y="3261051"/>
              <a:ext cx="293732" cy="415028"/>
            </a:xfrm>
            <a:prstGeom prst="curvedConnector4">
              <a:avLst>
                <a:gd name="adj1" fmla="val 12553"/>
                <a:gd name="adj2" fmla="val 5607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连接符: 曲线 58">
              <a:extLst>
                <a:ext uri="{FF2B5EF4-FFF2-40B4-BE49-F238E27FC236}">
                  <a16:creationId xmlns:a16="http://schemas.microsoft.com/office/drawing/2014/main" id="{38DDD40B-D2ED-4349-8B0B-766924313227}"/>
                </a:ext>
              </a:extLst>
            </p:cNvPr>
            <p:cNvCxnSpPr>
              <a:cxnSpLocks/>
              <a:stCxn id="9" idx="0"/>
              <a:endCxn id="9" idx="6"/>
            </p:cNvCxnSpPr>
            <p:nvPr/>
          </p:nvCxnSpPr>
          <p:spPr>
            <a:xfrm rot="16200000" flipH="1">
              <a:off x="2227842" y="2528814"/>
              <a:ext cx="172065" cy="172064"/>
            </a:xfrm>
            <a:prstGeom prst="curvedConnector4">
              <a:avLst>
                <a:gd name="adj1" fmla="val -70000"/>
                <a:gd name="adj2" fmla="val 181429"/>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0" name="连接符: 曲线 59">
              <a:extLst>
                <a:ext uri="{FF2B5EF4-FFF2-40B4-BE49-F238E27FC236}">
                  <a16:creationId xmlns:a16="http://schemas.microsoft.com/office/drawing/2014/main" id="{5BD7EDD0-BA70-4D4B-B4AD-9281F1298E8D}"/>
                </a:ext>
              </a:extLst>
            </p:cNvPr>
            <p:cNvCxnSpPr>
              <a:cxnSpLocks/>
              <a:stCxn id="14" idx="4"/>
              <a:endCxn id="14" idx="6"/>
            </p:cNvCxnSpPr>
            <p:nvPr/>
          </p:nvCxnSpPr>
          <p:spPr>
            <a:xfrm rot="5400000" flipH="1" flipV="1">
              <a:off x="1922207" y="4072239"/>
              <a:ext cx="172064" cy="172064"/>
            </a:xfrm>
            <a:prstGeom prst="curvedConnector4">
              <a:avLst>
                <a:gd name="adj1" fmla="val -70001"/>
                <a:gd name="adj2" fmla="val 164287"/>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4" name="连接符: 曲线 83">
              <a:extLst>
                <a:ext uri="{FF2B5EF4-FFF2-40B4-BE49-F238E27FC236}">
                  <a16:creationId xmlns:a16="http://schemas.microsoft.com/office/drawing/2014/main" id="{1498D864-7083-4514-8761-A358D86563C7}"/>
                </a:ext>
              </a:extLst>
            </p:cNvPr>
            <p:cNvCxnSpPr>
              <a:cxnSpLocks/>
              <a:stCxn id="7" idx="1"/>
              <a:endCxn id="2" idx="5"/>
            </p:cNvCxnSpPr>
            <p:nvPr/>
          </p:nvCxnSpPr>
          <p:spPr>
            <a:xfrm rot="16200000" flipV="1">
              <a:off x="1681433" y="3020696"/>
              <a:ext cx="308646" cy="293360"/>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5" name="连接符: 曲线 84">
              <a:extLst>
                <a:ext uri="{FF2B5EF4-FFF2-40B4-BE49-F238E27FC236}">
                  <a16:creationId xmlns:a16="http://schemas.microsoft.com/office/drawing/2014/main" id="{838FF11C-E00B-4006-BDA5-51EB28B684F2}"/>
                </a:ext>
              </a:extLst>
            </p:cNvPr>
            <p:cNvCxnSpPr>
              <a:cxnSpLocks/>
              <a:stCxn id="8" idx="6"/>
              <a:endCxn id="7" idx="3"/>
            </p:cNvCxnSpPr>
            <p:nvPr/>
          </p:nvCxnSpPr>
          <p:spPr>
            <a:xfrm flipV="1">
              <a:off x="1567408" y="3565034"/>
              <a:ext cx="415028" cy="50397"/>
            </a:xfrm>
            <a:prstGeom prst="curvedConnector4">
              <a:avLst>
                <a:gd name="adj1" fmla="val 43928"/>
                <a:gd name="adj2" fmla="val -353598"/>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6" name="连接符: 曲线 85">
              <a:extLst>
                <a:ext uri="{FF2B5EF4-FFF2-40B4-BE49-F238E27FC236}">
                  <a16:creationId xmlns:a16="http://schemas.microsoft.com/office/drawing/2014/main" id="{6A4D3E0A-33AA-45C0-B806-315A69C21097}"/>
                </a:ext>
              </a:extLst>
            </p:cNvPr>
            <p:cNvCxnSpPr>
              <a:cxnSpLocks/>
              <a:stCxn id="8" idx="2"/>
              <a:endCxn id="15" idx="5"/>
            </p:cNvCxnSpPr>
            <p:nvPr/>
          </p:nvCxnSpPr>
          <p:spPr>
            <a:xfrm rot="10800000">
              <a:off x="975401" y="3185119"/>
              <a:ext cx="247878" cy="430313"/>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60" name="组合 159">
            <a:extLst>
              <a:ext uri="{FF2B5EF4-FFF2-40B4-BE49-F238E27FC236}">
                <a16:creationId xmlns:a16="http://schemas.microsoft.com/office/drawing/2014/main" id="{C78AF991-AFF0-4E1B-8E97-546C5F53BFDE}"/>
              </a:ext>
            </a:extLst>
          </p:cNvPr>
          <p:cNvGrpSpPr/>
          <p:nvPr/>
        </p:nvGrpSpPr>
        <p:grpSpPr>
          <a:xfrm>
            <a:off x="2872039" y="2684507"/>
            <a:ext cx="1419762" cy="1338583"/>
            <a:chOff x="3810191" y="2526738"/>
            <a:chExt cx="1718239" cy="1715490"/>
          </a:xfrm>
        </p:grpSpPr>
        <p:sp>
          <p:nvSpPr>
            <p:cNvPr id="94" name="椭圆 93">
              <a:extLst>
                <a:ext uri="{FF2B5EF4-FFF2-40B4-BE49-F238E27FC236}">
                  <a16:creationId xmlns:a16="http://schemas.microsoft.com/office/drawing/2014/main" id="{F4588EB9-2C9F-42AE-A8F9-7672916AA9BA}"/>
                </a:ext>
              </a:extLst>
            </p:cNvPr>
            <p:cNvSpPr/>
            <p:nvPr/>
          </p:nvSpPr>
          <p:spPr>
            <a:xfrm>
              <a:off x="4523867" y="2717246"/>
              <a:ext cx="344129" cy="344129"/>
            </a:xfrm>
            <a:prstGeom prst="ellipse">
              <a:avLst/>
            </a:prstGeom>
            <a:solidFill>
              <a:schemeClr val="accent2">
                <a:lumMod val="60000"/>
                <a:lumOff val="40000"/>
              </a:scheme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chemeClr val="tx1"/>
                  </a:solidFill>
                  <a:prstDash val="dashDot"/>
                </a:ln>
                <a:solidFill>
                  <a:schemeClr val="tx1"/>
                </a:solidFill>
              </a:endParaRPr>
            </a:p>
          </p:txBody>
        </p:sp>
        <p:sp>
          <p:nvSpPr>
            <p:cNvPr id="95" name="椭圆 94">
              <a:extLst>
                <a:ext uri="{FF2B5EF4-FFF2-40B4-BE49-F238E27FC236}">
                  <a16:creationId xmlns:a16="http://schemas.microsoft.com/office/drawing/2014/main" id="{97D427E9-0855-446D-A498-7373E73FC625}"/>
                </a:ext>
              </a:extLst>
            </p:cNvPr>
            <p:cNvSpPr/>
            <p:nvPr/>
          </p:nvSpPr>
          <p:spPr>
            <a:xfrm>
              <a:off x="5060562" y="3269227"/>
              <a:ext cx="344129" cy="344129"/>
            </a:xfrm>
            <a:prstGeom prst="ellipse">
              <a:avLst/>
            </a:prstGeom>
            <a:solidFill>
              <a:schemeClr val="accent3">
                <a:lumMod val="60000"/>
                <a:lumOff val="40000"/>
              </a:scheme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椭圆 95">
              <a:extLst>
                <a:ext uri="{FF2B5EF4-FFF2-40B4-BE49-F238E27FC236}">
                  <a16:creationId xmlns:a16="http://schemas.microsoft.com/office/drawing/2014/main" id="{3E2BC732-5B71-471A-B93E-427570DAA440}"/>
                </a:ext>
              </a:extLst>
            </p:cNvPr>
            <p:cNvSpPr/>
            <p:nvPr/>
          </p:nvSpPr>
          <p:spPr>
            <a:xfrm>
              <a:off x="4351802" y="3441291"/>
              <a:ext cx="344129" cy="344129"/>
            </a:xfrm>
            <a:prstGeom prst="ellipse">
              <a:avLst/>
            </a:prstGeom>
            <a:solidFill>
              <a:schemeClr val="accent6">
                <a:lumMod val="60000"/>
                <a:lumOff val="40000"/>
              </a:scheme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椭圆 96">
              <a:extLst>
                <a:ext uri="{FF2B5EF4-FFF2-40B4-BE49-F238E27FC236}">
                  <a16:creationId xmlns:a16="http://schemas.microsoft.com/office/drawing/2014/main" id="{2AC9210B-4A07-442D-AE0C-9844DE69F372}"/>
                </a:ext>
              </a:extLst>
            </p:cNvPr>
            <p:cNvSpPr/>
            <p:nvPr/>
          </p:nvSpPr>
          <p:spPr>
            <a:xfrm>
              <a:off x="5184301" y="2526739"/>
              <a:ext cx="344129" cy="344129"/>
            </a:xfrm>
            <a:prstGeom prst="ellipse">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椭圆 97">
              <a:extLst>
                <a:ext uri="{FF2B5EF4-FFF2-40B4-BE49-F238E27FC236}">
                  <a16:creationId xmlns:a16="http://schemas.microsoft.com/office/drawing/2014/main" id="{EB89E19C-788D-4D19-ADAA-F6C3674F53A0}"/>
                </a:ext>
              </a:extLst>
            </p:cNvPr>
            <p:cNvSpPr/>
            <p:nvPr/>
          </p:nvSpPr>
          <p:spPr>
            <a:xfrm>
              <a:off x="4878665" y="3898099"/>
              <a:ext cx="344129" cy="344129"/>
            </a:xfrm>
            <a:prstGeom prst="ellipse">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椭圆 98">
              <a:extLst>
                <a:ext uri="{FF2B5EF4-FFF2-40B4-BE49-F238E27FC236}">
                  <a16:creationId xmlns:a16="http://schemas.microsoft.com/office/drawing/2014/main" id="{46731EAF-8D0F-4D92-99B4-83A9E2D24CC5}"/>
                </a:ext>
              </a:extLst>
            </p:cNvPr>
            <p:cNvSpPr/>
            <p:nvPr/>
          </p:nvSpPr>
          <p:spPr>
            <a:xfrm>
              <a:off x="3810192" y="2889311"/>
              <a:ext cx="344129" cy="344129"/>
            </a:xfrm>
            <a:prstGeom prst="ellipse">
              <a:avLst/>
            </a:prstGeom>
            <a:solidFill>
              <a:schemeClr val="tx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cxnSp>
          <p:nvCxnSpPr>
            <p:cNvPr id="100" name="连接符: 曲线 99">
              <a:extLst>
                <a:ext uri="{FF2B5EF4-FFF2-40B4-BE49-F238E27FC236}">
                  <a16:creationId xmlns:a16="http://schemas.microsoft.com/office/drawing/2014/main" id="{F9FCDCE1-0610-40B2-8810-077373C92370}"/>
                </a:ext>
              </a:extLst>
            </p:cNvPr>
            <p:cNvCxnSpPr>
              <a:cxnSpLocks/>
              <a:stCxn id="99" idx="2"/>
              <a:endCxn id="99" idx="0"/>
            </p:cNvCxnSpPr>
            <p:nvPr/>
          </p:nvCxnSpPr>
          <p:spPr>
            <a:xfrm rot="10800000" flipH="1">
              <a:off x="3810191" y="2889312"/>
              <a:ext cx="172065" cy="172065"/>
            </a:xfrm>
            <a:prstGeom prst="curvedConnector4">
              <a:avLst>
                <a:gd name="adj1" fmla="val -70000"/>
                <a:gd name="adj2" fmla="val 152857"/>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1" name="连接符: 曲线 100">
              <a:extLst>
                <a:ext uri="{FF2B5EF4-FFF2-40B4-BE49-F238E27FC236}">
                  <a16:creationId xmlns:a16="http://schemas.microsoft.com/office/drawing/2014/main" id="{2297E80E-DD70-4DDA-B572-4782180659ED}"/>
                </a:ext>
              </a:extLst>
            </p:cNvPr>
            <p:cNvCxnSpPr>
              <a:cxnSpLocks/>
              <a:stCxn id="94" idx="2"/>
              <a:endCxn id="99" idx="6"/>
            </p:cNvCxnSpPr>
            <p:nvPr/>
          </p:nvCxnSpPr>
          <p:spPr>
            <a:xfrm rot="10800000" flipV="1">
              <a:off x="4154321" y="2889310"/>
              <a:ext cx="369546" cy="172065"/>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2" name="连接符: 曲线 101">
              <a:extLst>
                <a:ext uri="{FF2B5EF4-FFF2-40B4-BE49-F238E27FC236}">
                  <a16:creationId xmlns:a16="http://schemas.microsoft.com/office/drawing/2014/main" id="{04AEA7BE-C144-4CCB-8D1C-A79EE4F2BACC}"/>
                </a:ext>
              </a:extLst>
            </p:cNvPr>
            <p:cNvCxnSpPr>
              <a:cxnSpLocks/>
              <a:stCxn id="94" idx="6"/>
              <a:endCxn id="97" idx="3"/>
            </p:cNvCxnSpPr>
            <p:nvPr/>
          </p:nvCxnSpPr>
          <p:spPr>
            <a:xfrm flipV="1">
              <a:off x="4867996" y="2820471"/>
              <a:ext cx="366702" cy="68840"/>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3" name="连接符: 曲线 102">
              <a:extLst>
                <a:ext uri="{FF2B5EF4-FFF2-40B4-BE49-F238E27FC236}">
                  <a16:creationId xmlns:a16="http://schemas.microsoft.com/office/drawing/2014/main" id="{0511EA95-9673-4D6F-9D55-49C7F6DEE51F}"/>
                </a:ext>
              </a:extLst>
            </p:cNvPr>
            <p:cNvCxnSpPr>
              <a:cxnSpLocks/>
              <a:stCxn id="95" idx="0"/>
              <a:endCxn id="97" idx="4"/>
            </p:cNvCxnSpPr>
            <p:nvPr/>
          </p:nvCxnSpPr>
          <p:spPr>
            <a:xfrm rot="5400000" flipH="1" flipV="1">
              <a:off x="5095317" y="3008179"/>
              <a:ext cx="398359" cy="123739"/>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4" name="连接符: 曲线 103">
              <a:extLst>
                <a:ext uri="{FF2B5EF4-FFF2-40B4-BE49-F238E27FC236}">
                  <a16:creationId xmlns:a16="http://schemas.microsoft.com/office/drawing/2014/main" id="{CD29B992-5239-4921-84A7-D05AB5695AD2}"/>
                </a:ext>
              </a:extLst>
            </p:cNvPr>
            <p:cNvCxnSpPr>
              <a:cxnSpLocks/>
              <a:stCxn id="96" idx="5"/>
              <a:endCxn id="98" idx="2"/>
            </p:cNvCxnSpPr>
            <p:nvPr/>
          </p:nvCxnSpPr>
          <p:spPr>
            <a:xfrm rot="16200000" flipH="1">
              <a:off x="4594529" y="3786027"/>
              <a:ext cx="335141" cy="233131"/>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5" name="连接符: 曲线 104">
              <a:extLst>
                <a:ext uri="{FF2B5EF4-FFF2-40B4-BE49-F238E27FC236}">
                  <a16:creationId xmlns:a16="http://schemas.microsoft.com/office/drawing/2014/main" id="{4CDDE30D-ADB2-4DFB-9785-169EC2CE4358}"/>
                </a:ext>
              </a:extLst>
            </p:cNvPr>
            <p:cNvCxnSpPr>
              <a:cxnSpLocks/>
              <a:stCxn id="95" idx="4"/>
              <a:endCxn id="98" idx="7"/>
            </p:cNvCxnSpPr>
            <p:nvPr/>
          </p:nvCxnSpPr>
          <p:spPr>
            <a:xfrm rot="5400000">
              <a:off x="5034942" y="3750811"/>
              <a:ext cx="335140" cy="60230"/>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6" name="连接符: 曲线 105">
              <a:extLst>
                <a:ext uri="{FF2B5EF4-FFF2-40B4-BE49-F238E27FC236}">
                  <a16:creationId xmlns:a16="http://schemas.microsoft.com/office/drawing/2014/main" id="{34A6836E-66BB-45F0-9DDB-CCB4E537CF67}"/>
                </a:ext>
              </a:extLst>
            </p:cNvPr>
            <p:cNvCxnSpPr>
              <a:cxnSpLocks/>
              <a:stCxn id="96" idx="0"/>
              <a:endCxn id="94" idx="4"/>
            </p:cNvCxnSpPr>
            <p:nvPr/>
          </p:nvCxnSpPr>
          <p:spPr>
            <a:xfrm rot="5400000" flipH="1" flipV="1">
              <a:off x="4419941" y="3165301"/>
              <a:ext cx="379916" cy="172065"/>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7" name="连接符: 曲线 106">
              <a:extLst>
                <a:ext uri="{FF2B5EF4-FFF2-40B4-BE49-F238E27FC236}">
                  <a16:creationId xmlns:a16="http://schemas.microsoft.com/office/drawing/2014/main" id="{C9314A7B-7781-4F8C-8BA1-033E04E42D9C}"/>
                </a:ext>
              </a:extLst>
            </p:cNvPr>
            <p:cNvCxnSpPr>
              <a:cxnSpLocks/>
              <a:stCxn id="94" idx="3"/>
              <a:endCxn id="96" idx="1"/>
            </p:cNvCxnSpPr>
            <p:nvPr/>
          </p:nvCxnSpPr>
          <p:spPr>
            <a:xfrm rot="5400000">
              <a:off x="4247877" y="3165301"/>
              <a:ext cx="480710" cy="172065"/>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8" name="连接符: 曲线 107">
              <a:extLst>
                <a:ext uri="{FF2B5EF4-FFF2-40B4-BE49-F238E27FC236}">
                  <a16:creationId xmlns:a16="http://schemas.microsoft.com/office/drawing/2014/main" id="{55D97C28-E5B0-485B-AC81-A9D7D6A3EFC2}"/>
                </a:ext>
              </a:extLst>
            </p:cNvPr>
            <p:cNvCxnSpPr>
              <a:cxnSpLocks/>
              <a:stCxn id="95" idx="1"/>
              <a:endCxn id="96" idx="6"/>
            </p:cNvCxnSpPr>
            <p:nvPr/>
          </p:nvCxnSpPr>
          <p:spPr>
            <a:xfrm rot="16200000" flipH="1" flipV="1">
              <a:off x="4756579" y="3258976"/>
              <a:ext cx="293732" cy="415028"/>
            </a:xfrm>
            <a:prstGeom prst="curvedConnector4">
              <a:avLst>
                <a:gd name="adj1" fmla="val 12553"/>
                <a:gd name="adj2" fmla="val 5607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9" name="连接符: 曲线 108">
              <a:extLst>
                <a:ext uri="{FF2B5EF4-FFF2-40B4-BE49-F238E27FC236}">
                  <a16:creationId xmlns:a16="http://schemas.microsoft.com/office/drawing/2014/main" id="{D42ABA1A-A0AE-42F8-849A-1DF3B0EDCB19}"/>
                </a:ext>
              </a:extLst>
            </p:cNvPr>
            <p:cNvCxnSpPr>
              <a:cxnSpLocks/>
              <a:stCxn id="97" idx="0"/>
              <a:endCxn id="97" idx="6"/>
            </p:cNvCxnSpPr>
            <p:nvPr/>
          </p:nvCxnSpPr>
          <p:spPr>
            <a:xfrm rot="16200000" flipH="1">
              <a:off x="5356365" y="2526739"/>
              <a:ext cx="172065" cy="172064"/>
            </a:xfrm>
            <a:prstGeom prst="curvedConnector4">
              <a:avLst>
                <a:gd name="adj1" fmla="val -70000"/>
                <a:gd name="adj2" fmla="val 181429"/>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0" name="连接符: 曲线 109">
              <a:extLst>
                <a:ext uri="{FF2B5EF4-FFF2-40B4-BE49-F238E27FC236}">
                  <a16:creationId xmlns:a16="http://schemas.microsoft.com/office/drawing/2014/main" id="{7E6371B2-538C-4F05-912F-5F30B8F6F812}"/>
                </a:ext>
              </a:extLst>
            </p:cNvPr>
            <p:cNvCxnSpPr>
              <a:cxnSpLocks/>
              <a:stCxn id="98" idx="4"/>
              <a:endCxn id="98" idx="6"/>
            </p:cNvCxnSpPr>
            <p:nvPr/>
          </p:nvCxnSpPr>
          <p:spPr>
            <a:xfrm rot="5400000" flipH="1" flipV="1">
              <a:off x="5050730" y="4070164"/>
              <a:ext cx="172064" cy="172064"/>
            </a:xfrm>
            <a:prstGeom prst="curvedConnector4">
              <a:avLst>
                <a:gd name="adj1" fmla="val -70001"/>
                <a:gd name="adj2" fmla="val 164287"/>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1" name="连接符: 曲线 110">
              <a:extLst>
                <a:ext uri="{FF2B5EF4-FFF2-40B4-BE49-F238E27FC236}">
                  <a16:creationId xmlns:a16="http://schemas.microsoft.com/office/drawing/2014/main" id="{63618232-708D-4C02-9848-2E2F57914149}"/>
                </a:ext>
              </a:extLst>
            </p:cNvPr>
            <p:cNvCxnSpPr>
              <a:cxnSpLocks/>
              <a:stCxn id="95" idx="1"/>
              <a:endCxn id="94" idx="5"/>
            </p:cNvCxnSpPr>
            <p:nvPr/>
          </p:nvCxnSpPr>
          <p:spPr>
            <a:xfrm rot="16200000" flipV="1">
              <a:off x="4809956" y="3018621"/>
              <a:ext cx="308646" cy="293360"/>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2" name="连接符: 曲线 111">
              <a:extLst>
                <a:ext uri="{FF2B5EF4-FFF2-40B4-BE49-F238E27FC236}">
                  <a16:creationId xmlns:a16="http://schemas.microsoft.com/office/drawing/2014/main" id="{E992B8C5-FF64-49E3-BB2F-74D3361D77D4}"/>
                </a:ext>
              </a:extLst>
            </p:cNvPr>
            <p:cNvCxnSpPr>
              <a:cxnSpLocks/>
              <a:stCxn id="96" idx="6"/>
              <a:endCxn id="95" idx="3"/>
            </p:cNvCxnSpPr>
            <p:nvPr/>
          </p:nvCxnSpPr>
          <p:spPr>
            <a:xfrm flipV="1">
              <a:off x="4695931" y="3562959"/>
              <a:ext cx="415028" cy="50397"/>
            </a:xfrm>
            <a:prstGeom prst="curvedConnector4">
              <a:avLst>
                <a:gd name="adj1" fmla="val 43928"/>
                <a:gd name="adj2" fmla="val -353598"/>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3" name="连接符: 曲线 112">
              <a:extLst>
                <a:ext uri="{FF2B5EF4-FFF2-40B4-BE49-F238E27FC236}">
                  <a16:creationId xmlns:a16="http://schemas.microsoft.com/office/drawing/2014/main" id="{8782F9C2-69C6-4DA1-84E3-09748E6F943C}"/>
                </a:ext>
              </a:extLst>
            </p:cNvPr>
            <p:cNvCxnSpPr>
              <a:cxnSpLocks/>
              <a:stCxn id="96" idx="2"/>
              <a:endCxn id="99" idx="5"/>
            </p:cNvCxnSpPr>
            <p:nvPr/>
          </p:nvCxnSpPr>
          <p:spPr>
            <a:xfrm rot="10800000">
              <a:off x="4103924" y="3183044"/>
              <a:ext cx="247878" cy="430313"/>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66" name="组合 165">
            <a:extLst>
              <a:ext uri="{FF2B5EF4-FFF2-40B4-BE49-F238E27FC236}">
                <a16:creationId xmlns:a16="http://schemas.microsoft.com/office/drawing/2014/main" id="{05B6A1B2-E824-43DF-BB5E-B5DCB144BCDD}"/>
              </a:ext>
            </a:extLst>
          </p:cNvPr>
          <p:cNvGrpSpPr/>
          <p:nvPr/>
        </p:nvGrpSpPr>
        <p:grpSpPr>
          <a:xfrm>
            <a:off x="5495756" y="2692247"/>
            <a:ext cx="1414018" cy="1411756"/>
            <a:chOff x="6106005" y="2554710"/>
            <a:chExt cx="1560840" cy="1558343"/>
          </a:xfrm>
        </p:grpSpPr>
        <p:sp>
          <p:nvSpPr>
            <p:cNvPr id="134" name="椭圆 133">
              <a:extLst>
                <a:ext uri="{FF2B5EF4-FFF2-40B4-BE49-F238E27FC236}">
                  <a16:creationId xmlns:a16="http://schemas.microsoft.com/office/drawing/2014/main" id="{5E603F92-F13E-437F-A881-42A7307C9356}"/>
                </a:ext>
              </a:extLst>
            </p:cNvPr>
            <p:cNvSpPr/>
            <p:nvPr/>
          </p:nvSpPr>
          <p:spPr>
            <a:xfrm>
              <a:off x="6754305" y="2727767"/>
              <a:ext cx="312605" cy="312605"/>
            </a:xfrm>
            <a:prstGeom prst="ellipse">
              <a:avLst/>
            </a:prstGeom>
            <a:solidFill>
              <a:schemeClr val="accent2">
                <a:lumMod val="75000"/>
              </a:scheme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chemeClr val="tx1"/>
                  </a:solidFill>
                  <a:prstDash val="dashDot"/>
                </a:ln>
                <a:solidFill>
                  <a:schemeClr val="tx1"/>
                </a:solidFill>
              </a:endParaRPr>
            </a:p>
          </p:txBody>
        </p:sp>
        <p:sp>
          <p:nvSpPr>
            <p:cNvPr id="135" name="椭圆 134">
              <a:extLst>
                <a:ext uri="{FF2B5EF4-FFF2-40B4-BE49-F238E27FC236}">
                  <a16:creationId xmlns:a16="http://schemas.microsoft.com/office/drawing/2014/main" id="{6F605E1C-A858-4BC1-AD70-0C1FE443D20E}"/>
                </a:ext>
              </a:extLst>
            </p:cNvPr>
            <p:cNvSpPr/>
            <p:nvPr/>
          </p:nvSpPr>
          <p:spPr>
            <a:xfrm>
              <a:off x="7241836" y="3229183"/>
              <a:ext cx="312605" cy="312605"/>
            </a:xfrm>
            <a:prstGeom prst="ellipse">
              <a:avLst/>
            </a:prstGeom>
            <a:solidFill>
              <a:schemeClr val="accent3">
                <a:lumMod val="50000"/>
              </a:scheme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6" name="椭圆 135">
              <a:extLst>
                <a:ext uri="{FF2B5EF4-FFF2-40B4-BE49-F238E27FC236}">
                  <a16:creationId xmlns:a16="http://schemas.microsoft.com/office/drawing/2014/main" id="{B0DC04D9-D1F5-46AC-AB14-0285FF314266}"/>
                </a:ext>
              </a:extLst>
            </p:cNvPr>
            <p:cNvSpPr/>
            <p:nvPr/>
          </p:nvSpPr>
          <p:spPr>
            <a:xfrm>
              <a:off x="6598002" y="3385486"/>
              <a:ext cx="312605" cy="312605"/>
            </a:xfrm>
            <a:prstGeom prst="ellipse">
              <a:avLst/>
            </a:prstGeom>
            <a:solidFill>
              <a:schemeClr val="accent6">
                <a:lumMod val="75000"/>
              </a:scheme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7" name="椭圆 136">
              <a:extLst>
                <a:ext uri="{FF2B5EF4-FFF2-40B4-BE49-F238E27FC236}">
                  <a16:creationId xmlns:a16="http://schemas.microsoft.com/office/drawing/2014/main" id="{5929AF22-B1B5-4F1E-8578-D5957C08854E}"/>
                </a:ext>
              </a:extLst>
            </p:cNvPr>
            <p:cNvSpPr/>
            <p:nvPr/>
          </p:nvSpPr>
          <p:spPr>
            <a:xfrm>
              <a:off x="7354240" y="2554711"/>
              <a:ext cx="312605" cy="312605"/>
            </a:xfrm>
            <a:prstGeom prst="ellipse">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8" name="椭圆 137">
              <a:extLst>
                <a:ext uri="{FF2B5EF4-FFF2-40B4-BE49-F238E27FC236}">
                  <a16:creationId xmlns:a16="http://schemas.microsoft.com/office/drawing/2014/main" id="{9E58D722-EC66-46A9-B557-B56B9FD22482}"/>
                </a:ext>
              </a:extLst>
            </p:cNvPr>
            <p:cNvSpPr/>
            <p:nvPr/>
          </p:nvSpPr>
          <p:spPr>
            <a:xfrm>
              <a:off x="7076602" y="3800448"/>
              <a:ext cx="312605" cy="312605"/>
            </a:xfrm>
            <a:prstGeom prst="ellipse">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椭圆 138">
              <a:extLst>
                <a:ext uri="{FF2B5EF4-FFF2-40B4-BE49-F238E27FC236}">
                  <a16:creationId xmlns:a16="http://schemas.microsoft.com/office/drawing/2014/main" id="{4ECFC566-A2A3-4DE9-A67D-6C2B7AE191C6}"/>
                </a:ext>
              </a:extLst>
            </p:cNvPr>
            <p:cNvSpPr/>
            <p:nvPr/>
          </p:nvSpPr>
          <p:spPr>
            <a:xfrm>
              <a:off x="6106006" y="2884070"/>
              <a:ext cx="312605" cy="312605"/>
            </a:xfrm>
            <a:prstGeom prst="ellipse">
              <a:avLst/>
            </a:prstGeom>
            <a:solidFill>
              <a:schemeClr val="tx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cxnSp>
          <p:nvCxnSpPr>
            <p:cNvPr id="140" name="连接符: 曲线 139">
              <a:extLst>
                <a:ext uri="{FF2B5EF4-FFF2-40B4-BE49-F238E27FC236}">
                  <a16:creationId xmlns:a16="http://schemas.microsoft.com/office/drawing/2014/main" id="{4F776B78-7924-4DD6-9EFB-DA9DF28FD096}"/>
                </a:ext>
              </a:extLst>
            </p:cNvPr>
            <p:cNvCxnSpPr>
              <a:cxnSpLocks/>
              <a:stCxn id="139" idx="2"/>
              <a:endCxn id="139" idx="0"/>
            </p:cNvCxnSpPr>
            <p:nvPr/>
          </p:nvCxnSpPr>
          <p:spPr>
            <a:xfrm rot="10800000" flipH="1">
              <a:off x="6106005" y="2884071"/>
              <a:ext cx="156303" cy="156303"/>
            </a:xfrm>
            <a:prstGeom prst="curvedConnector4">
              <a:avLst>
                <a:gd name="adj1" fmla="val -70000"/>
                <a:gd name="adj2" fmla="val 152857"/>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1" name="连接符: 曲线 140">
              <a:extLst>
                <a:ext uri="{FF2B5EF4-FFF2-40B4-BE49-F238E27FC236}">
                  <a16:creationId xmlns:a16="http://schemas.microsoft.com/office/drawing/2014/main" id="{112E76C1-1BAE-4F9A-8DB6-7D5D72D37441}"/>
                </a:ext>
              </a:extLst>
            </p:cNvPr>
            <p:cNvCxnSpPr>
              <a:cxnSpLocks/>
              <a:stCxn id="134" idx="2"/>
              <a:endCxn id="139" idx="6"/>
            </p:cNvCxnSpPr>
            <p:nvPr/>
          </p:nvCxnSpPr>
          <p:spPr>
            <a:xfrm rot="10800000" flipV="1">
              <a:off x="6418611" y="2884069"/>
              <a:ext cx="335694" cy="156303"/>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2" name="连接符: 曲线 141">
              <a:extLst>
                <a:ext uri="{FF2B5EF4-FFF2-40B4-BE49-F238E27FC236}">
                  <a16:creationId xmlns:a16="http://schemas.microsoft.com/office/drawing/2014/main" id="{A503DCDB-00C8-47EE-89FA-023B241A6548}"/>
                </a:ext>
              </a:extLst>
            </p:cNvPr>
            <p:cNvCxnSpPr>
              <a:cxnSpLocks/>
              <a:stCxn id="134" idx="6"/>
              <a:endCxn id="137" idx="3"/>
            </p:cNvCxnSpPr>
            <p:nvPr/>
          </p:nvCxnSpPr>
          <p:spPr>
            <a:xfrm flipV="1">
              <a:off x="7066910" y="2821536"/>
              <a:ext cx="333110" cy="62534"/>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3" name="连接符: 曲线 142">
              <a:extLst>
                <a:ext uri="{FF2B5EF4-FFF2-40B4-BE49-F238E27FC236}">
                  <a16:creationId xmlns:a16="http://schemas.microsoft.com/office/drawing/2014/main" id="{353652A4-8704-4C17-9897-AA0F7D894710}"/>
                </a:ext>
              </a:extLst>
            </p:cNvPr>
            <p:cNvCxnSpPr>
              <a:cxnSpLocks/>
              <a:stCxn id="135" idx="0"/>
              <a:endCxn id="137" idx="4"/>
            </p:cNvCxnSpPr>
            <p:nvPr/>
          </p:nvCxnSpPr>
          <p:spPr>
            <a:xfrm rot="5400000" flipH="1" flipV="1">
              <a:off x="7273407" y="2992049"/>
              <a:ext cx="361867" cy="112404"/>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4" name="连接符: 曲线 143">
              <a:extLst>
                <a:ext uri="{FF2B5EF4-FFF2-40B4-BE49-F238E27FC236}">
                  <a16:creationId xmlns:a16="http://schemas.microsoft.com/office/drawing/2014/main" id="{6C82ECCA-831B-4A49-86D1-BD9400F5358A}"/>
                </a:ext>
              </a:extLst>
            </p:cNvPr>
            <p:cNvCxnSpPr>
              <a:cxnSpLocks/>
              <a:stCxn id="136" idx="5"/>
              <a:endCxn id="138" idx="2"/>
            </p:cNvCxnSpPr>
            <p:nvPr/>
          </p:nvCxnSpPr>
          <p:spPr>
            <a:xfrm rot="16200000" flipH="1">
              <a:off x="6818494" y="3698642"/>
              <a:ext cx="304440" cy="211775"/>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5" name="连接符: 曲线 144">
              <a:extLst>
                <a:ext uri="{FF2B5EF4-FFF2-40B4-BE49-F238E27FC236}">
                  <a16:creationId xmlns:a16="http://schemas.microsoft.com/office/drawing/2014/main" id="{F0BB40B7-8F82-40C6-8F5B-830C0BC54B92}"/>
                </a:ext>
              </a:extLst>
            </p:cNvPr>
            <p:cNvCxnSpPr>
              <a:cxnSpLocks/>
              <a:stCxn id="135" idx="4"/>
              <a:endCxn id="138" idx="7"/>
            </p:cNvCxnSpPr>
            <p:nvPr/>
          </p:nvCxnSpPr>
          <p:spPr>
            <a:xfrm rot="5400000">
              <a:off x="7218563" y="3666652"/>
              <a:ext cx="304440" cy="54713"/>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6" name="连接符: 曲线 145">
              <a:extLst>
                <a:ext uri="{FF2B5EF4-FFF2-40B4-BE49-F238E27FC236}">
                  <a16:creationId xmlns:a16="http://schemas.microsoft.com/office/drawing/2014/main" id="{91BF8175-3F08-4584-837D-0286818A73AC}"/>
                </a:ext>
              </a:extLst>
            </p:cNvPr>
            <p:cNvCxnSpPr>
              <a:cxnSpLocks/>
              <a:stCxn id="136" idx="0"/>
              <a:endCxn id="134" idx="4"/>
            </p:cNvCxnSpPr>
            <p:nvPr/>
          </p:nvCxnSpPr>
          <p:spPr>
            <a:xfrm rot="5400000" flipH="1" flipV="1">
              <a:off x="6659899" y="3134778"/>
              <a:ext cx="345114" cy="156303"/>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7" name="连接符: 曲线 146">
              <a:extLst>
                <a:ext uri="{FF2B5EF4-FFF2-40B4-BE49-F238E27FC236}">
                  <a16:creationId xmlns:a16="http://schemas.microsoft.com/office/drawing/2014/main" id="{CF2A4BFC-27EB-4763-9A20-955C870E0F8C}"/>
                </a:ext>
              </a:extLst>
            </p:cNvPr>
            <p:cNvCxnSpPr>
              <a:cxnSpLocks/>
              <a:stCxn id="134" idx="3"/>
              <a:endCxn id="136" idx="1"/>
            </p:cNvCxnSpPr>
            <p:nvPr/>
          </p:nvCxnSpPr>
          <p:spPr>
            <a:xfrm rot="5400000">
              <a:off x="6503597" y="3134778"/>
              <a:ext cx="436675" cy="156303"/>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8" name="连接符: 曲线 147">
              <a:extLst>
                <a:ext uri="{FF2B5EF4-FFF2-40B4-BE49-F238E27FC236}">
                  <a16:creationId xmlns:a16="http://schemas.microsoft.com/office/drawing/2014/main" id="{2C7F0DFF-5F0E-4837-BD0A-55F96F0CA496}"/>
                </a:ext>
              </a:extLst>
            </p:cNvPr>
            <p:cNvCxnSpPr>
              <a:cxnSpLocks/>
              <a:stCxn id="135" idx="1"/>
              <a:endCxn id="136" idx="6"/>
            </p:cNvCxnSpPr>
            <p:nvPr/>
          </p:nvCxnSpPr>
          <p:spPr>
            <a:xfrm rot="16200000" flipH="1" flipV="1">
              <a:off x="6965699" y="3219872"/>
              <a:ext cx="266825" cy="377009"/>
            </a:xfrm>
            <a:prstGeom prst="curvedConnector4">
              <a:avLst>
                <a:gd name="adj1" fmla="val 12553"/>
                <a:gd name="adj2" fmla="val 5607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9" name="连接符: 曲线 148">
              <a:extLst>
                <a:ext uri="{FF2B5EF4-FFF2-40B4-BE49-F238E27FC236}">
                  <a16:creationId xmlns:a16="http://schemas.microsoft.com/office/drawing/2014/main" id="{B3AF4AE4-9CBE-4052-B472-942221A05EBD}"/>
                </a:ext>
              </a:extLst>
            </p:cNvPr>
            <p:cNvCxnSpPr>
              <a:cxnSpLocks/>
              <a:stCxn id="137" idx="0"/>
              <a:endCxn id="137" idx="6"/>
            </p:cNvCxnSpPr>
            <p:nvPr/>
          </p:nvCxnSpPr>
          <p:spPr>
            <a:xfrm rot="16200000" flipH="1">
              <a:off x="7510542" y="2554711"/>
              <a:ext cx="156303" cy="156302"/>
            </a:xfrm>
            <a:prstGeom prst="curvedConnector4">
              <a:avLst>
                <a:gd name="adj1" fmla="val -70000"/>
                <a:gd name="adj2" fmla="val 181429"/>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0" name="连接符: 曲线 149">
              <a:extLst>
                <a:ext uri="{FF2B5EF4-FFF2-40B4-BE49-F238E27FC236}">
                  <a16:creationId xmlns:a16="http://schemas.microsoft.com/office/drawing/2014/main" id="{59BBF272-028F-4A1E-BCD2-0B032EFABEBE}"/>
                </a:ext>
              </a:extLst>
            </p:cNvPr>
            <p:cNvCxnSpPr>
              <a:cxnSpLocks/>
              <a:stCxn id="138" idx="4"/>
              <a:endCxn id="138" idx="6"/>
            </p:cNvCxnSpPr>
            <p:nvPr/>
          </p:nvCxnSpPr>
          <p:spPr>
            <a:xfrm rot="5400000" flipH="1" flipV="1">
              <a:off x="7232905" y="3956751"/>
              <a:ext cx="156302" cy="156302"/>
            </a:xfrm>
            <a:prstGeom prst="curvedConnector4">
              <a:avLst>
                <a:gd name="adj1" fmla="val -70001"/>
                <a:gd name="adj2" fmla="val 164287"/>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1" name="连接符: 曲线 150">
              <a:extLst>
                <a:ext uri="{FF2B5EF4-FFF2-40B4-BE49-F238E27FC236}">
                  <a16:creationId xmlns:a16="http://schemas.microsoft.com/office/drawing/2014/main" id="{425E5FF0-ADB1-4AE0-9C1C-CE1D9070F54E}"/>
                </a:ext>
              </a:extLst>
            </p:cNvPr>
            <p:cNvCxnSpPr>
              <a:cxnSpLocks/>
              <a:stCxn id="135" idx="1"/>
              <a:endCxn id="134" idx="5"/>
            </p:cNvCxnSpPr>
            <p:nvPr/>
          </p:nvCxnSpPr>
          <p:spPr>
            <a:xfrm rot="16200000" flipV="1">
              <a:off x="7014187" y="3001534"/>
              <a:ext cx="280373" cy="266487"/>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2" name="连接符: 曲线 151">
              <a:extLst>
                <a:ext uri="{FF2B5EF4-FFF2-40B4-BE49-F238E27FC236}">
                  <a16:creationId xmlns:a16="http://schemas.microsoft.com/office/drawing/2014/main" id="{667704A5-370B-490C-876F-CFB498EC3D84}"/>
                </a:ext>
              </a:extLst>
            </p:cNvPr>
            <p:cNvCxnSpPr>
              <a:cxnSpLocks/>
              <a:stCxn id="136" idx="6"/>
              <a:endCxn id="135" idx="3"/>
            </p:cNvCxnSpPr>
            <p:nvPr/>
          </p:nvCxnSpPr>
          <p:spPr>
            <a:xfrm flipV="1">
              <a:off x="6910607" y="3496008"/>
              <a:ext cx="377009" cy="45780"/>
            </a:xfrm>
            <a:prstGeom prst="curvedConnector4">
              <a:avLst>
                <a:gd name="adj1" fmla="val 43928"/>
                <a:gd name="adj2" fmla="val -353598"/>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3" name="连接符: 曲线 152">
              <a:extLst>
                <a:ext uri="{FF2B5EF4-FFF2-40B4-BE49-F238E27FC236}">
                  <a16:creationId xmlns:a16="http://schemas.microsoft.com/office/drawing/2014/main" id="{6C2E0FD4-5039-4ED1-8EA5-9B8ADBE77E12}"/>
                </a:ext>
              </a:extLst>
            </p:cNvPr>
            <p:cNvCxnSpPr>
              <a:cxnSpLocks/>
              <a:stCxn id="136" idx="2"/>
              <a:endCxn id="139" idx="5"/>
            </p:cNvCxnSpPr>
            <p:nvPr/>
          </p:nvCxnSpPr>
          <p:spPr>
            <a:xfrm rot="10800000">
              <a:off x="6372831" y="3150895"/>
              <a:ext cx="225171" cy="390894"/>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165" name="椭圆 164">
            <a:extLst>
              <a:ext uri="{FF2B5EF4-FFF2-40B4-BE49-F238E27FC236}">
                <a16:creationId xmlns:a16="http://schemas.microsoft.com/office/drawing/2014/main" id="{13FFA3BD-EEB5-44A0-A9C9-1148A08EC2C4}"/>
              </a:ext>
            </a:extLst>
          </p:cNvPr>
          <p:cNvSpPr/>
          <p:nvPr/>
        </p:nvSpPr>
        <p:spPr>
          <a:xfrm>
            <a:off x="7718042" y="2680920"/>
            <a:ext cx="312605" cy="312605"/>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4" name="文本框 153">
            <a:extLst>
              <a:ext uri="{FF2B5EF4-FFF2-40B4-BE49-F238E27FC236}">
                <a16:creationId xmlns:a16="http://schemas.microsoft.com/office/drawing/2014/main" id="{CC8F950C-3A71-4B82-A5EB-7E8EAF50FE71}"/>
              </a:ext>
            </a:extLst>
          </p:cNvPr>
          <p:cNvSpPr txBox="1"/>
          <p:nvPr/>
        </p:nvSpPr>
        <p:spPr>
          <a:xfrm>
            <a:off x="919743" y="4265795"/>
            <a:ext cx="959232" cy="246221"/>
          </a:xfrm>
          <a:prstGeom prst="rect">
            <a:avLst/>
          </a:prstGeom>
          <a:noFill/>
        </p:spPr>
        <p:txBody>
          <a:bodyPr wrap="square" rtlCol="0">
            <a:spAutoFit/>
          </a:bodyPr>
          <a:lstStyle/>
          <a:p>
            <a:r>
              <a:rPr lang="zh-CN" altLang="en-US" sz="1000" dirty="0"/>
              <a:t>初始态意见</a:t>
            </a:r>
          </a:p>
        </p:txBody>
      </p:sp>
      <p:sp>
        <p:nvSpPr>
          <p:cNvPr id="155" name="文本框 154">
            <a:extLst>
              <a:ext uri="{FF2B5EF4-FFF2-40B4-BE49-F238E27FC236}">
                <a16:creationId xmlns:a16="http://schemas.microsoft.com/office/drawing/2014/main" id="{E803AB8A-4666-48A7-B9D9-97C0C74965C9}"/>
              </a:ext>
            </a:extLst>
          </p:cNvPr>
          <p:cNvSpPr txBox="1"/>
          <p:nvPr/>
        </p:nvSpPr>
        <p:spPr>
          <a:xfrm>
            <a:off x="3361209" y="4247984"/>
            <a:ext cx="838218" cy="246221"/>
          </a:xfrm>
          <a:prstGeom prst="rect">
            <a:avLst/>
          </a:prstGeom>
          <a:noFill/>
        </p:spPr>
        <p:txBody>
          <a:bodyPr wrap="square" rtlCol="0">
            <a:spAutoFit/>
          </a:bodyPr>
          <a:lstStyle/>
          <a:p>
            <a:r>
              <a:rPr lang="zh-CN" altLang="en-US" sz="1000" dirty="0"/>
              <a:t>过渡态意见</a:t>
            </a:r>
          </a:p>
        </p:txBody>
      </p:sp>
      <p:sp>
        <p:nvSpPr>
          <p:cNvPr id="156" name="文本框 155">
            <a:extLst>
              <a:ext uri="{FF2B5EF4-FFF2-40B4-BE49-F238E27FC236}">
                <a16:creationId xmlns:a16="http://schemas.microsoft.com/office/drawing/2014/main" id="{7E95EDE5-C4B8-45F3-95DB-AE23AFF291F0}"/>
              </a:ext>
            </a:extLst>
          </p:cNvPr>
          <p:cNvSpPr txBox="1"/>
          <p:nvPr/>
        </p:nvSpPr>
        <p:spPr>
          <a:xfrm>
            <a:off x="5674105" y="4265795"/>
            <a:ext cx="1444449" cy="246221"/>
          </a:xfrm>
          <a:prstGeom prst="rect">
            <a:avLst/>
          </a:prstGeom>
          <a:noFill/>
        </p:spPr>
        <p:txBody>
          <a:bodyPr wrap="square" rtlCol="0">
            <a:spAutoFit/>
          </a:bodyPr>
          <a:lstStyle/>
          <a:p>
            <a:r>
              <a:rPr lang="zh-CN" altLang="en-US" sz="1000" dirty="0"/>
              <a:t>最终意见</a:t>
            </a:r>
            <a:r>
              <a:rPr lang="en-US" altLang="zh-CN" sz="1000" dirty="0"/>
              <a:t>/</a:t>
            </a:r>
            <a:r>
              <a:rPr lang="zh-CN" altLang="en-US" sz="1000" dirty="0"/>
              <a:t>恒稳态意见</a:t>
            </a:r>
          </a:p>
        </p:txBody>
      </p:sp>
      <p:sp>
        <p:nvSpPr>
          <p:cNvPr id="157" name="文本框 156">
            <a:extLst>
              <a:ext uri="{FF2B5EF4-FFF2-40B4-BE49-F238E27FC236}">
                <a16:creationId xmlns:a16="http://schemas.microsoft.com/office/drawing/2014/main" id="{FFCB41E0-287A-422D-B15B-1A3485EDB3BB}"/>
              </a:ext>
            </a:extLst>
          </p:cNvPr>
          <p:cNvSpPr txBox="1"/>
          <p:nvPr/>
        </p:nvSpPr>
        <p:spPr>
          <a:xfrm>
            <a:off x="4523866" y="2863873"/>
            <a:ext cx="838218" cy="707886"/>
          </a:xfrm>
          <a:prstGeom prst="rect">
            <a:avLst/>
          </a:prstGeom>
          <a:noFill/>
        </p:spPr>
        <p:txBody>
          <a:bodyPr wrap="square" rtlCol="0">
            <a:spAutoFit/>
          </a:bodyPr>
          <a:lstStyle/>
          <a:p>
            <a:r>
              <a:rPr lang="en-US" altLang="zh-CN" sz="4000" dirty="0">
                <a:latin typeface="+mn-ea"/>
              </a:rPr>
              <a:t>......</a:t>
            </a:r>
            <a:endParaRPr lang="zh-CN" altLang="en-US" sz="4000" dirty="0">
              <a:latin typeface="+mn-ea"/>
            </a:endParaRPr>
          </a:p>
        </p:txBody>
      </p:sp>
      <p:sp>
        <p:nvSpPr>
          <p:cNvPr id="158" name="文本框 157">
            <a:extLst>
              <a:ext uri="{FF2B5EF4-FFF2-40B4-BE49-F238E27FC236}">
                <a16:creationId xmlns:a16="http://schemas.microsoft.com/office/drawing/2014/main" id="{A5B4DF9C-0D95-46C4-ACA7-8E47426D62C4}"/>
              </a:ext>
            </a:extLst>
          </p:cNvPr>
          <p:cNvSpPr txBox="1"/>
          <p:nvPr/>
        </p:nvSpPr>
        <p:spPr>
          <a:xfrm>
            <a:off x="2010093" y="2873597"/>
            <a:ext cx="838218" cy="707886"/>
          </a:xfrm>
          <a:prstGeom prst="rect">
            <a:avLst/>
          </a:prstGeom>
          <a:noFill/>
        </p:spPr>
        <p:txBody>
          <a:bodyPr wrap="square" rtlCol="0">
            <a:spAutoFit/>
          </a:bodyPr>
          <a:lstStyle/>
          <a:p>
            <a:r>
              <a:rPr lang="en-US" altLang="zh-CN" sz="4000" dirty="0">
                <a:latin typeface="+mn-ea"/>
              </a:rPr>
              <a:t>......</a:t>
            </a:r>
            <a:endParaRPr lang="zh-CN" altLang="en-US" sz="4000" dirty="0">
              <a:latin typeface="+mn-ea"/>
            </a:endParaRPr>
          </a:p>
        </p:txBody>
      </p:sp>
      <p:sp>
        <p:nvSpPr>
          <p:cNvPr id="167" name="椭圆 166">
            <a:extLst>
              <a:ext uri="{FF2B5EF4-FFF2-40B4-BE49-F238E27FC236}">
                <a16:creationId xmlns:a16="http://schemas.microsoft.com/office/drawing/2014/main" id="{5DD78B74-B54F-4A0B-81EF-BC69CA16F301}"/>
              </a:ext>
            </a:extLst>
          </p:cNvPr>
          <p:cNvSpPr/>
          <p:nvPr/>
        </p:nvSpPr>
        <p:spPr>
          <a:xfrm>
            <a:off x="7729694" y="3409413"/>
            <a:ext cx="312605" cy="312605"/>
          </a:xfrm>
          <a:prstGeom prst="ellipse">
            <a:avLst/>
          </a:prstGeom>
          <a:noFill/>
          <a:ln w="1905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8" name="文本框 167">
            <a:extLst>
              <a:ext uri="{FF2B5EF4-FFF2-40B4-BE49-F238E27FC236}">
                <a16:creationId xmlns:a16="http://schemas.microsoft.com/office/drawing/2014/main" id="{FD5FFD5F-C569-4AEC-BE0B-B67B30D51317}"/>
              </a:ext>
            </a:extLst>
          </p:cNvPr>
          <p:cNvSpPr txBox="1"/>
          <p:nvPr/>
        </p:nvSpPr>
        <p:spPr>
          <a:xfrm>
            <a:off x="7974216" y="2706808"/>
            <a:ext cx="814109" cy="246221"/>
          </a:xfrm>
          <a:prstGeom prst="rect">
            <a:avLst/>
          </a:prstGeom>
          <a:noFill/>
        </p:spPr>
        <p:txBody>
          <a:bodyPr wrap="square" rtlCol="0">
            <a:spAutoFit/>
          </a:bodyPr>
          <a:lstStyle/>
          <a:p>
            <a:pPr algn="ctr"/>
            <a:r>
              <a:rPr lang="zh-CN" altLang="en-US" sz="1000" dirty="0"/>
              <a:t>意见领袖</a:t>
            </a:r>
          </a:p>
        </p:txBody>
      </p:sp>
      <p:sp>
        <p:nvSpPr>
          <p:cNvPr id="169" name="文本框 168">
            <a:extLst>
              <a:ext uri="{FF2B5EF4-FFF2-40B4-BE49-F238E27FC236}">
                <a16:creationId xmlns:a16="http://schemas.microsoft.com/office/drawing/2014/main" id="{89FAE38A-6DA1-4758-B239-2FD5327C1157}"/>
              </a:ext>
            </a:extLst>
          </p:cNvPr>
          <p:cNvSpPr txBox="1"/>
          <p:nvPr/>
        </p:nvSpPr>
        <p:spPr>
          <a:xfrm>
            <a:off x="7974216" y="3444875"/>
            <a:ext cx="814109" cy="246221"/>
          </a:xfrm>
          <a:prstGeom prst="rect">
            <a:avLst/>
          </a:prstGeom>
          <a:noFill/>
        </p:spPr>
        <p:txBody>
          <a:bodyPr wrap="square" rtlCol="0">
            <a:spAutoFit/>
          </a:bodyPr>
          <a:lstStyle/>
          <a:p>
            <a:pPr algn="ctr"/>
            <a:r>
              <a:rPr lang="zh-CN" altLang="en-US" sz="1000" dirty="0"/>
              <a:t>普通用户</a:t>
            </a:r>
          </a:p>
        </p:txBody>
      </p:sp>
    </p:spTree>
    <p:extLst>
      <p:ext uri="{BB962C8B-B14F-4D97-AF65-F5344CB8AC3E}">
        <p14:creationId xmlns:p14="http://schemas.microsoft.com/office/powerpoint/2010/main" val="42152068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图片占位符 3">
            <a:extLst>
              <a:ext uri="{FF2B5EF4-FFF2-40B4-BE49-F238E27FC236}">
                <a16:creationId xmlns:a16="http://schemas.microsoft.com/office/drawing/2014/main" id="{61951251-69BD-499A-B459-DC1D1DC9CE9D}"/>
              </a:ext>
            </a:extLst>
          </p:cNvPr>
          <p:cNvPicPr>
            <a:picLocks noGrp="1" noChangeAspect="1"/>
          </p:cNvPicPr>
          <p:nvPr>
            <p:ph type="pic" sz="quarter" idx="17"/>
          </p:nvPr>
        </p:nvPicPr>
        <p:blipFill>
          <a:blip r:embed="rId4"/>
          <a:srcRect t="6597" b="6597"/>
          <a:stretch>
            <a:fillRect/>
          </a:stretch>
        </p:blipFill>
        <p:spPr>
          <a:xfrm>
            <a:off x="0" y="0"/>
            <a:ext cx="9144000" cy="591266"/>
          </a:xfrm>
          <a:prstGeom prst="rect">
            <a:avLst/>
          </a:prstGeom>
        </p:spPr>
      </p:pic>
      <p:sp>
        <p:nvSpPr>
          <p:cNvPr id="33" name="文本框 32">
            <a:extLst>
              <a:ext uri="{FF2B5EF4-FFF2-40B4-BE49-F238E27FC236}">
                <a16:creationId xmlns:a16="http://schemas.microsoft.com/office/drawing/2014/main" id="{BF51749D-0339-4918-9809-730D2F7B7D8B}"/>
              </a:ext>
            </a:extLst>
          </p:cNvPr>
          <p:cNvSpPr txBox="1"/>
          <p:nvPr/>
        </p:nvSpPr>
        <p:spPr>
          <a:xfrm>
            <a:off x="202842" y="95578"/>
            <a:ext cx="4482623" cy="461665"/>
          </a:xfrm>
          <a:prstGeom prst="rect">
            <a:avLst/>
          </a:prstGeom>
          <a:noFill/>
        </p:spPr>
        <p:txBody>
          <a:bodyPr wrap="square" rtlCol="0">
            <a:spAutoFit/>
          </a:bodyPr>
          <a:lstStyle/>
          <a:p>
            <a:r>
              <a:rPr lang="zh-CN" altLang="en-US" sz="2400" dirty="0">
                <a:solidFill>
                  <a:schemeClr val="bg1"/>
                </a:solidFill>
              </a:rPr>
              <a:t>意见形成过程建模</a:t>
            </a:r>
          </a:p>
        </p:txBody>
      </p:sp>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F2BAF259-DE04-49D0-8F2E-B115FD36EDF7}"/>
                  </a:ext>
                </a:extLst>
              </p:cNvPr>
              <p:cNvSpPr txBox="1"/>
              <p:nvPr/>
            </p:nvSpPr>
            <p:spPr>
              <a:xfrm>
                <a:off x="463994" y="841049"/>
                <a:ext cx="5038281" cy="3845220"/>
              </a:xfrm>
              <a:prstGeom prst="rect">
                <a:avLst/>
              </a:prstGeom>
              <a:noFill/>
            </p:spPr>
            <p:txBody>
              <a:bodyPr wrap="square" rtlCol="0">
                <a:spAutoFit/>
              </a:bodyPr>
              <a:lstStyle/>
              <a:p>
                <a:pPr>
                  <a:lnSpc>
                    <a:spcPct val="200000"/>
                  </a:lnSpc>
                </a:pPr>
                <a:r>
                  <a:rPr lang="zh-CN" altLang="en-US" dirty="0">
                    <a:solidFill>
                      <a:srgbClr val="00B0F0"/>
                    </a:solidFill>
                    <a:latin typeface="+mn-ea"/>
                    <a:sym typeface="黑体" panose="02010609060101010101" pitchFamily="49" charset="-122"/>
                  </a:rPr>
                  <a:t>将意见演化的迭代过程看做是一个马尔科夫链</a:t>
                </a:r>
                <a:r>
                  <a:rPr lang="zh-CN" altLang="en-US" dirty="0">
                    <a:latin typeface="+mn-ea"/>
                    <a:sym typeface="黑体" panose="02010609060101010101" pitchFamily="49" charset="-122"/>
                  </a:rPr>
                  <a:t>。输入用户的初始意见，经过转移矩阵</a:t>
                </a:r>
                <a:r>
                  <a:rPr lang="en-US" altLang="zh-CN" dirty="0">
                    <a:latin typeface="+mn-ea"/>
                    <a:sym typeface="黑体" panose="02010609060101010101" pitchFamily="49" charset="-122"/>
                  </a:rPr>
                  <a:t>P</a:t>
                </a:r>
                <a:r>
                  <a:rPr lang="zh-CN" altLang="en-US" dirty="0">
                    <a:latin typeface="+mn-ea"/>
                    <a:sym typeface="黑体" panose="02010609060101010101" pitchFamily="49" charset="-122"/>
                  </a:rPr>
                  <a:t>（即用户间的影响关系矩阵）的加权求和，得到用户意见的转移状态，最终到达恒稳态，用户意见不再继续发生变化。将</a:t>
                </a:r>
                <a:r>
                  <a:rPr lang="zh-CN" altLang="en-US" dirty="0">
                    <a:solidFill>
                      <a:srgbClr val="00B0F0"/>
                    </a:solidFill>
                    <a:latin typeface="+mn-ea"/>
                    <a:sym typeface="黑体" panose="02010609060101010101" pitchFamily="49" charset="-122"/>
                  </a:rPr>
                  <a:t>用户意见由</a:t>
                </a:r>
                <a:r>
                  <a:rPr lang="en-US" altLang="zh-CN" dirty="0">
                    <a:solidFill>
                      <a:srgbClr val="00B0F0"/>
                    </a:solidFill>
                    <a:latin typeface="+mn-ea"/>
                    <a:sym typeface="黑体" panose="02010609060101010101" pitchFamily="49" charset="-122"/>
                  </a:rPr>
                  <a:t>t-1</a:t>
                </a:r>
                <a:r>
                  <a:rPr lang="zh-CN" altLang="en-US" dirty="0">
                    <a:solidFill>
                      <a:srgbClr val="00B0F0"/>
                    </a:solidFill>
                    <a:latin typeface="+mn-ea"/>
                    <a:sym typeface="黑体" panose="02010609060101010101" pitchFamily="49" charset="-122"/>
                  </a:rPr>
                  <a:t>时刻转移到</a:t>
                </a:r>
                <a:r>
                  <a:rPr lang="en-US" altLang="zh-CN" dirty="0">
                    <a:solidFill>
                      <a:srgbClr val="00B0F0"/>
                    </a:solidFill>
                    <a:latin typeface="+mn-ea"/>
                    <a:sym typeface="黑体" panose="02010609060101010101" pitchFamily="49" charset="-122"/>
                  </a:rPr>
                  <a:t>t</a:t>
                </a:r>
                <a:r>
                  <a:rPr lang="zh-CN" altLang="en-US" dirty="0">
                    <a:solidFill>
                      <a:srgbClr val="00B0F0"/>
                    </a:solidFill>
                    <a:latin typeface="+mn-ea"/>
                    <a:sym typeface="黑体" panose="02010609060101010101" pitchFamily="49" charset="-122"/>
                  </a:rPr>
                  <a:t>时刻的过程写作</a:t>
                </a:r>
                <a:r>
                  <a:rPr lang="zh-CN" altLang="en-US" dirty="0">
                    <a:latin typeface="+mn-ea"/>
                    <a:sym typeface="黑体" panose="02010609060101010101" pitchFamily="49" charset="-122"/>
                  </a:rPr>
                  <a:t>：</a:t>
                </a:r>
                <a:endParaRPr lang="en-US" altLang="zh-CN" dirty="0">
                  <a:latin typeface="+mn-ea"/>
                  <a:sym typeface="黑体" panose="02010609060101010101" pitchFamily="49" charset="-122"/>
                </a:endParaRPr>
              </a:p>
              <a:p>
                <a:pPr>
                  <a:lnSpc>
                    <a:spcPct val="200000"/>
                  </a:lnSpc>
                </a:pPr>
                <a14:m>
                  <m:oMathPara xmlns:m="http://schemas.openxmlformats.org/officeDocument/2006/math">
                    <m:oMathParaPr>
                      <m:jc m:val="centerGroup"/>
                    </m:oMathParaPr>
                    <m:oMath xmlns:m="http://schemas.openxmlformats.org/officeDocument/2006/math">
                      <m:sSub>
                        <m:sSubPr>
                          <m:ctrlPr>
                            <a:rPr lang="en-US" altLang="zh-CN" sz="1400" i="1">
                              <a:latin typeface="Cambria Math" panose="02040503050406030204" pitchFamily="18" charset="0"/>
                            </a:rPr>
                          </m:ctrlPr>
                        </m:sSubPr>
                        <m:e>
                          <m:r>
                            <a:rPr lang="en-US" altLang="zh-CN" sz="1400" b="0" i="1" smtClean="0">
                              <a:latin typeface="Cambria Math" panose="02040503050406030204" pitchFamily="18" charset="0"/>
                            </a:rPr>
                            <m:t>𝑋</m:t>
                          </m:r>
                        </m:e>
                        <m:sub>
                          <m:r>
                            <a:rPr lang="en-US" altLang="zh-CN" sz="1400" i="1">
                              <a:latin typeface="Cambria Math" panose="02040503050406030204" pitchFamily="18" charset="0"/>
                            </a:rPr>
                            <m:t>𝑡</m:t>
                          </m:r>
                        </m:sub>
                      </m:sSub>
                      <m:r>
                        <a:rPr lang="en-US" altLang="zh-CN" sz="1400" i="1">
                          <a:latin typeface="Cambria Math" panose="02040503050406030204" pitchFamily="18" charset="0"/>
                        </a:rPr>
                        <m:t>=</m:t>
                      </m:r>
                      <m:r>
                        <m:rPr>
                          <m:sty m:val="p"/>
                        </m:rPr>
                        <a:rPr lang="en-US" altLang="zh-CN" sz="1400" b="0" i="0" smtClean="0">
                          <a:latin typeface="Cambria Math" panose="02040503050406030204" pitchFamily="18" charset="0"/>
                        </a:rPr>
                        <m:t>P</m:t>
                      </m:r>
                      <m:r>
                        <a:rPr lang="en-US" altLang="zh-CN" sz="1400">
                          <a:latin typeface="Cambria Math" panose="02040503050406030204" pitchFamily="18" charset="0"/>
                          <a:ea typeface="微软雅黑" panose="020B0503020204020204" pitchFamily="34" charset="-122"/>
                        </a:rPr>
                        <m:t> ∗</m:t>
                      </m:r>
                      <m:sSub>
                        <m:sSubPr>
                          <m:ctrlPr>
                            <a:rPr lang="en-US" altLang="zh-CN" sz="1400" i="1">
                              <a:latin typeface="Cambria Math" panose="02040503050406030204" pitchFamily="18" charset="0"/>
                            </a:rPr>
                          </m:ctrlPr>
                        </m:sSubPr>
                        <m:e>
                          <m:r>
                            <a:rPr lang="en-US" altLang="zh-CN" sz="1400" b="0" i="1" smtClean="0">
                              <a:latin typeface="Cambria Math" panose="02040503050406030204" pitchFamily="18" charset="0"/>
                            </a:rPr>
                            <m:t>𝑋</m:t>
                          </m:r>
                        </m:e>
                        <m:sub>
                          <m:r>
                            <a:rPr lang="en-US" altLang="zh-CN" sz="1400" i="1">
                              <a:latin typeface="Cambria Math" panose="02040503050406030204" pitchFamily="18" charset="0"/>
                            </a:rPr>
                            <m:t>𝑡</m:t>
                          </m:r>
                          <m:r>
                            <a:rPr lang="en-US" altLang="zh-CN" sz="1400" i="1">
                              <a:latin typeface="Cambria Math" panose="02040503050406030204" pitchFamily="18" charset="0"/>
                            </a:rPr>
                            <m:t>−1</m:t>
                          </m:r>
                        </m:sub>
                      </m:sSub>
                    </m:oMath>
                  </m:oMathPara>
                </a14:m>
                <a:endParaRPr lang="en-US" altLang="zh-CN" dirty="0">
                  <a:latin typeface="+mn-ea"/>
                  <a:sym typeface="黑体" panose="02010609060101010101" pitchFamily="49" charset="-122"/>
                </a:endParaRPr>
              </a:p>
              <a:p>
                <a:pPr>
                  <a:lnSpc>
                    <a:spcPct val="200000"/>
                  </a:lnSpc>
                </a:pPr>
                <a:r>
                  <a:rPr lang="zh-CN" altLang="en-US" sz="1400" dirty="0">
                    <a:solidFill>
                      <a:srgbClr val="00B0F0"/>
                    </a:solidFill>
                  </a:rPr>
                  <a:t>如果已知网络的拓扑结构（也就是已知该转移矩阵）和初始状态的意见，我们就很容易知道每一个用户过渡状态的意见。然而已知用户的过渡状态意见反推网络拓扑结构是比较困难的。在本文中我们通过引入意见领袖来解决这个问题</a:t>
                </a:r>
                <a:endParaRPr lang="en-US" altLang="zh-CN" b="1" dirty="0">
                  <a:solidFill>
                    <a:srgbClr val="00B0F0"/>
                  </a:solidFill>
                  <a:latin typeface="+mn-ea"/>
                  <a:sym typeface="黑体" panose="02010609060101010101" pitchFamily="49" charset="-122"/>
                </a:endParaRPr>
              </a:p>
            </p:txBody>
          </p:sp>
        </mc:Choice>
        <mc:Fallback xmlns="">
          <p:sp>
            <p:nvSpPr>
              <p:cNvPr id="9" name="文本框 8">
                <a:extLst>
                  <a:ext uri="{FF2B5EF4-FFF2-40B4-BE49-F238E27FC236}">
                    <a16:creationId xmlns:a16="http://schemas.microsoft.com/office/drawing/2014/main" id="{F2BAF259-DE04-49D0-8F2E-B115FD36EDF7}"/>
                  </a:ext>
                </a:extLst>
              </p:cNvPr>
              <p:cNvSpPr txBox="1">
                <a:spLocks noRot="1" noChangeAspect="1" noMove="1" noResize="1" noEditPoints="1" noAdjustHandles="1" noChangeArrowheads="1" noChangeShapeType="1" noTextEdit="1"/>
              </p:cNvSpPr>
              <p:nvPr/>
            </p:nvSpPr>
            <p:spPr>
              <a:xfrm>
                <a:off x="463994" y="841049"/>
                <a:ext cx="5038281" cy="3845220"/>
              </a:xfrm>
              <a:prstGeom prst="rect">
                <a:avLst/>
              </a:prstGeom>
              <a:blipFill>
                <a:blip r:embed="rId5"/>
                <a:stretch>
                  <a:fillRect l="-363" r="-1209" b="-792"/>
                </a:stretch>
              </a:blipFill>
            </p:spPr>
            <p:txBody>
              <a:bodyPr/>
              <a:lstStyle/>
              <a:p>
                <a:r>
                  <a:rPr lang="zh-CN" altLang="en-US">
                    <a:noFill/>
                  </a:rPr>
                  <a:t> </a:t>
                </a:r>
              </a:p>
            </p:txBody>
          </p:sp>
        </mc:Fallback>
      </mc:AlternateContent>
      <p:sp>
        <p:nvSpPr>
          <p:cNvPr id="7" name="Rectangle 6">
            <a:extLst>
              <a:ext uri="{FF2B5EF4-FFF2-40B4-BE49-F238E27FC236}">
                <a16:creationId xmlns:a16="http://schemas.microsoft.com/office/drawing/2014/main" id="{83307CFC-AECF-431C-A248-D15FB68CD9A9}"/>
              </a:ext>
            </a:extLst>
          </p:cNvPr>
          <p:cNvSpPr>
            <a:spLocks noChangeArrowheads="1"/>
          </p:cNvSpPr>
          <p:nvPr/>
        </p:nvSpPr>
        <p:spPr bwMode="auto">
          <a:xfrm>
            <a:off x="0" y="0"/>
            <a:ext cx="5646374"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8" name="对象 7">
            <a:extLst>
              <a:ext uri="{FF2B5EF4-FFF2-40B4-BE49-F238E27FC236}">
                <a16:creationId xmlns:a16="http://schemas.microsoft.com/office/drawing/2014/main" id="{BE9FD70A-C21B-421C-90C9-C358B3E7EAA6}"/>
              </a:ext>
            </a:extLst>
          </p:cNvPr>
          <p:cNvGraphicFramePr>
            <a:graphicFrameLocks noChangeAspect="1"/>
          </p:cNvGraphicFramePr>
          <p:nvPr>
            <p:extLst>
              <p:ext uri="{D42A27DB-BD31-4B8C-83A1-F6EECF244321}">
                <p14:modId xmlns:p14="http://schemas.microsoft.com/office/powerpoint/2010/main" val="1721951272"/>
              </p:ext>
            </p:extLst>
          </p:nvPr>
        </p:nvGraphicFramePr>
        <p:xfrm>
          <a:off x="5502275" y="707053"/>
          <a:ext cx="3641725" cy="4113212"/>
        </p:xfrm>
        <a:graphic>
          <a:graphicData uri="http://schemas.openxmlformats.org/presentationml/2006/ole">
            <mc:AlternateContent xmlns:mc="http://schemas.openxmlformats.org/markup-compatibility/2006">
              <mc:Choice xmlns:v="urn:schemas-microsoft-com:vml" Requires="v">
                <p:oleObj spid="_x0000_s1479" r:id="rId6" imgW="13687393" imgH="15506533" progId="Visio.Drawing.15">
                  <p:embed/>
                </p:oleObj>
              </mc:Choice>
              <mc:Fallback>
                <p:oleObj r:id="rId6" imgW="13687393" imgH="15506533" progId="Visio.Drawing.15">
                  <p:embed/>
                  <p:pic>
                    <p:nvPicPr>
                      <p:cNvPr id="0" name="Object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502275" y="707053"/>
                        <a:ext cx="3641725" cy="4113212"/>
                      </a:xfrm>
                      <a:prstGeom prst="rect">
                        <a:avLst/>
                      </a:prstGeom>
                      <a:noFill/>
                    </p:spPr>
                  </p:pic>
                </p:oleObj>
              </mc:Fallback>
            </mc:AlternateContent>
          </a:graphicData>
        </a:graphic>
      </p:graphicFrame>
    </p:spTree>
    <p:extLst>
      <p:ext uri="{BB962C8B-B14F-4D97-AF65-F5344CB8AC3E}">
        <p14:creationId xmlns:p14="http://schemas.microsoft.com/office/powerpoint/2010/main" val="16551899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图片占位符 3">
            <a:extLst>
              <a:ext uri="{FF2B5EF4-FFF2-40B4-BE49-F238E27FC236}">
                <a16:creationId xmlns:a16="http://schemas.microsoft.com/office/drawing/2014/main" id="{61951251-69BD-499A-B459-DC1D1DC9CE9D}"/>
              </a:ext>
            </a:extLst>
          </p:cNvPr>
          <p:cNvPicPr>
            <a:picLocks noGrp="1" noChangeAspect="1"/>
          </p:cNvPicPr>
          <p:nvPr>
            <p:ph type="pic" sz="quarter" idx="17"/>
          </p:nvPr>
        </p:nvPicPr>
        <p:blipFill>
          <a:blip r:embed="rId3"/>
          <a:srcRect t="6597" b="6597"/>
          <a:stretch>
            <a:fillRect/>
          </a:stretch>
        </p:blipFill>
        <p:spPr>
          <a:xfrm>
            <a:off x="0" y="0"/>
            <a:ext cx="9144000" cy="591266"/>
          </a:xfrm>
          <a:prstGeom prst="rect">
            <a:avLst/>
          </a:prstGeom>
        </p:spPr>
      </p:pic>
      <p:sp>
        <p:nvSpPr>
          <p:cNvPr id="33" name="文本框 32">
            <a:extLst>
              <a:ext uri="{FF2B5EF4-FFF2-40B4-BE49-F238E27FC236}">
                <a16:creationId xmlns:a16="http://schemas.microsoft.com/office/drawing/2014/main" id="{BF51749D-0339-4918-9809-730D2F7B7D8B}"/>
              </a:ext>
            </a:extLst>
          </p:cNvPr>
          <p:cNvSpPr txBox="1"/>
          <p:nvPr/>
        </p:nvSpPr>
        <p:spPr>
          <a:xfrm>
            <a:off x="202842" y="95578"/>
            <a:ext cx="4482623" cy="461665"/>
          </a:xfrm>
          <a:prstGeom prst="rect">
            <a:avLst/>
          </a:prstGeom>
          <a:noFill/>
        </p:spPr>
        <p:txBody>
          <a:bodyPr wrap="square" rtlCol="0">
            <a:spAutoFit/>
          </a:bodyPr>
          <a:lstStyle/>
          <a:p>
            <a:r>
              <a:rPr lang="zh-CN" altLang="en-US" sz="2400" dirty="0">
                <a:solidFill>
                  <a:schemeClr val="bg1"/>
                </a:solidFill>
              </a:rPr>
              <a:t>求解影响关系矩阵</a:t>
            </a:r>
          </a:p>
        </p:txBody>
      </p:sp>
      <p:sp>
        <p:nvSpPr>
          <p:cNvPr id="9" name="文本框 8">
            <a:extLst>
              <a:ext uri="{FF2B5EF4-FFF2-40B4-BE49-F238E27FC236}">
                <a16:creationId xmlns:a16="http://schemas.microsoft.com/office/drawing/2014/main" id="{F2BAF259-DE04-49D0-8F2E-B115FD36EDF7}"/>
              </a:ext>
            </a:extLst>
          </p:cNvPr>
          <p:cNvSpPr txBox="1"/>
          <p:nvPr/>
        </p:nvSpPr>
        <p:spPr>
          <a:xfrm>
            <a:off x="463994" y="923011"/>
            <a:ext cx="6123457" cy="459678"/>
          </a:xfrm>
          <a:prstGeom prst="rect">
            <a:avLst/>
          </a:prstGeom>
          <a:noFill/>
        </p:spPr>
        <p:txBody>
          <a:bodyPr wrap="square" rtlCol="0">
            <a:spAutoFit/>
          </a:bodyPr>
          <a:lstStyle/>
          <a:p>
            <a:pPr>
              <a:lnSpc>
                <a:spcPct val="200000"/>
              </a:lnSpc>
            </a:pPr>
            <a:r>
              <a:rPr lang="zh-CN" altLang="en-US" dirty="0">
                <a:solidFill>
                  <a:srgbClr val="00B0F0"/>
                </a:solidFill>
                <a:latin typeface="+mn-ea"/>
                <a:sym typeface="黑体" panose="02010609060101010101" pitchFamily="49" charset="-122"/>
              </a:rPr>
              <a:t>意见领袖的引入使得转移矩阵</a:t>
            </a:r>
            <a:r>
              <a:rPr lang="en-US" altLang="zh-CN" dirty="0">
                <a:solidFill>
                  <a:srgbClr val="00B0F0"/>
                </a:solidFill>
                <a:latin typeface="+mn-ea"/>
                <a:sym typeface="黑体" panose="02010609060101010101" pitchFamily="49" charset="-122"/>
              </a:rPr>
              <a:t>P</a:t>
            </a:r>
            <a:r>
              <a:rPr lang="zh-CN" altLang="en-US" dirty="0">
                <a:solidFill>
                  <a:srgbClr val="00B0F0"/>
                </a:solidFill>
                <a:latin typeface="+mn-ea"/>
                <a:sym typeface="黑体" panose="02010609060101010101" pitchFamily="49" charset="-122"/>
              </a:rPr>
              <a:t>有了特殊的结构。将转移表达式表示为：</a:t>
            </a:r>
            <a:endParaRPr lang="en-US" altLang="zh-CN" dirty="0">
              <a:solidFill>
                <a:srgbClr val="00B0F0"/>
              </a:solidFill>
              <a:latin typeface="+mn-ea"/>
              <a:sym typeface="黑体" panose="02010609060101010101" pitchFamily="49" charset="-122"/>
            </a:endParaRPr>
          </a:p>
        </p:txBody>
      </p:sp>
      <p:sp>
        <p:nvSpPr>
          <p:cNvPr id="7" name="Rectangle 6">
            <a:extLst>
              <a:ext uri="{FF2B5EF4-FFF2-40B4-BE49-F238E27FC236}">
                <a16:creationId xmlns:a16="http://schemas.microsoft.com/office/drawing/2014/main" id="{83307CFC-AECF-431C-A248-D15FB68CD9A9}"/>
              </a:ext>
            </a:extLst>
          </p:cNvPr>
          <p:cNvSpPr>
            <a:spLocks noChangeArrowheads="1"/>
          </p:cNvSpPr>
          <p:nvPr/>
        </p:nvSpPr>
        <p:spPr bwMode="auto">
          <a:xfrm>
            <a:off x="0" y="0"/>
            <a:ext cx="5646374"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mc:AlternateContent xmlns:mc="http://schemas.openxmlformats.org/markup-compatibility/2006" xmlns:a14="http://schemas.microsoft.com/office/drawing/2010/main">
        <mc:Choice Requires="a14">
          <p:graphicFrame>
            <p:nvGraphicFramePr>
              <p:cNvPr id="10" name="表格 9">
                <a:extLst>
                  <a:ext uri="{FF2B5EF4-FFF2-40B4-BE49-F238E27FC236}">
                    <a16:creationId xmlns:a16="http://schemas.microsoft.com/office/drawing/2014/main" id="{3F8428A3-4C0D-4370-B3DE-24F7320C6A0F}"/>
                  </a:ext>
                </a:extLst>
              </p:cNvPr>
              <p:cNvGraphicFramePr>
                <a:graphicFrameLocks noGrp="1"/>
              </p:cNvGraphicFramePr>
              <p:nvPr>
                <p:extLst>
                  <p:ext uri="{D42A27DB-BD31-4B8C-83A1-F6EECF244321}">
                    <p14:modId xmlns:p14="http://schemas.microsoft.com/office/powerpoint/2010/main" val="3231492549"/>
                  </p:ext>
                </p:extLst>
              </p:nvPr>
            </p:nvGraphicFramePr>
            <p:xfrm>
              <a:off x="7443130" y="2210853"/>
              <a:ext cx="371848" cy="1910080"/>
            </p:xfrm>
            <a:graphic>
              <a:graphicData uri="http://schemas.openxmlformats.org/drawingml/2006/table">
                <a:tbl>
                  <a:tblPr firstRow="1" bandRow="1">
                    <a:tableStyleId>{5C22544A-7EE6-4342-B048-85BDC9FD1C3A}</a:tableStyleId>
                  </a:tblPr>
                  <a:tblGrid>
                    <a:gridCol w="371848">
                      <a:extLst>
                        <a:ext uri="{9D8B030D-6E8A-4147-A177-3AD203B41FA5}">
                          <a16:colId xmlns:a16="http://schemas.microsoft.com/office/drawing/2014/main" val="3031737066"/>
                        </a:ext>
                      </a:extLst>
                    </a:gridCol>
                  </a:tblGrid>
                  <a:tr h="955040">
                    <a:tc>
                      <a:txBody>
                        <a:bodyPr/>
                        <a:lstStyle/>
                        <a:p>
                          <a:pPr algn="ctr"/>
                          <a14:m>
                            <m:oMathPara xmlns:m="http://schemas.openxmlformats.org/officeDocument/2006/math">
                              <m:oMathParaPr>
                                <m:jc m:val="centerGroup"/>
                              </m:oMathParaPr>
                              <m:oMath xmlns:m="http://schemas.openxmlformats.org/officeDocument/2006/math">
                                <m:sSub>
                                  <m:sSubPr>
                                    <m:ctrlPr>
                                      <a:rPr lang="en-US" altLang="zh-CN" b="1" i="1" smtClean="0">
                                        <a:solidFill>
                                          <a:schemeClr val="tx1"/>
                                        </a:solidFill>
                                        <a:latin typeface="Cambria Math" panose="02040503050406030204" pitchFamily="18" charset="0"/>
                                      </a:rPr>
                                    </m:ctrlPr>
                                  </m:sSubPr>
                                  <m:e>
                                    <m:r>
                                      <a:rPr lang="en-US" altLang="zh-CN" b="1" i="1" smtClean="0">
                                        <a:solidFill>
                                          <a:schemeClr val="tx1"/>
                                        </a:solidFill>
                                        <a:latin typeface="Cambria Math" panose="02040503050406030204" pitchFamily="18" charset="0"/>
                                      </a:rPr>
                                      <m:t>𝒁</m:t>
                                    </m:r>
                                  </m:e>
                                  <m:sub>
                                    <m:r>
                                      <a:rPr lang="en-US" altLang="zh-CN" b="1" i="1" smtClean="0">
                                        <a:solidFill>
                                          <a:schemeClr val="tx1"/>
                                        </a:solidFill>
                                        <a:latin typeface="Cambria Math" panose="02040503050406030204" pitchFamily="18" charset="0"/>
                                      </a:rPr>
                                      <m:t>𝒕</m:t>
                                    </m:r>
                                    <m:r>
                                      <a:rPr lang="en-US" altLang="zh-CN" b="1" i="1" smtClean="0">
                                        <a:solidFill>
                                          <a:schemeClr val="tx1"/>
                                        </a:solidFill>
                                        <a:latin typeface="Cambria Math" panose="02040503050406030204" pitchFamily="18" charset="0"/>
                                      </a:rPr>
                                      <m:t>−</m:t>
                                    </m:r>
                                    <m:r>
                                      <a:rPr lang="en-US" altLang="zh-CN" b="1" i="1" smtClean="0">
                                        <a:solidFill>
                                          <a:schemeClr val="tx1"/>
                                        </a:solidFill>
                                        <a:latin typeface="Cambria Math" panose="02040503050406030204" pitchFamily="18" charset="0"/>
                                      </a:rPr>
                                      <m:t>𝟏</m:t>
                                    </m:r>
                                  </m:sub>
                                </m:sSub>
                              </m:oMath>
                            </m:oMathPara>
                          </a14:m>
                          <a:endParaRPr lang="zh-CN" altLang="en-US" b="1" dirty="0">
                            <a:solidFill>
                              <a:schemeClr val="tx1"/>
                            </a:solidFill>
                          </a:endParaRPr>
                        </a:p>
                      </a:txBody>
                      <a:tcPr anchor="ctr">
                        <a:solidFill>
                          <a:schemeClr val="accent1">
                            <a:lumMod val="60000"/>
                            <a:lumOff val="40000"/>
                          </a:schemeClr>
                        </a:solidFill>
                      </a:tcPr>
                    </a:tc>
                    <a:extLst>
                      <a:ext uri="{0D108BD9-81ED-4DB2-BD59-A6C34878D82A}">
                        <a16:rowId xmlns:a16="http://schemas.microsoft.com/office/drawing/2014/main" val="1018461746"/>
                      </a:ext>
                    </a:extLst>
                  </a:tr>
                  <a:tr h="955040">
                    <a:tc>
                      <a:txBody>
                        <a:bodyPr/>
                        <a:lstStyle/>
                        <a:p>
                          <a:pPr algn="ctr"/>
                          <a14:m>
                            <m:oMathPara xmlns:m="http://schemas.openxmlformats.org/officeDocument/2006/math">
                              <m:oMathParaPr>
                                <m:jc m:val="centerGroup"/>
                              </m:oMathParaPr>
                              <m:oMath xmlns:m="http://schemas.openxmlformats.org/officeDocument/2006/math">
                                <m:sSub>
                                  <m:sSubPr>
                                    <m:ctrlPr>
                                      <a:rPr lang="en-US" altLang="zh-CN" b="1" i="1" smtClean="0">
                                        <a:solidFill>
                                          <a:schemeClr val="tx1"/>
                                        </a:solidFill>
                                        <a:latin typeface="Cambria Math" panose="02040503050406030204" pitchFamily="18" charset="0"/>
                                      </a:rPr>
                                    </m:ctrlPr>
                                  </m:sSubPr>
                                  <m:e>
                                    <m:r>
                                      <a:rPr lang="en-US" altLang="zh-CN" b="1" i="1" smtClean="0">
                                        <a:solidFill>
                                          <a:schemeClr val="tx1"/>
                                        </a:solidFill>
                                        <a:latin typeface="Cambria Math" panose="02040503050406030204" pitchFamily="18" charset="0"/>
                                      </a:rPr>
                                      <m:t>𝒀</m:t>
                                    </m:r>
                                  </m:e>
                                  <m:sub>
                                    <m:r>
                                      <a:rPr lang="en-US" altLang="zh-CN" b="1" i="1" smtClean="0">
                                        <a:solidFill>
                                          <a:schemeClr val="tx1"/>
                                        </a:solidFill>
                                        <a:latin typeface="Cambria Math" panose="02040503050406030204" pitchFamily="18" charset="0"/>
                                      </a:rPr>
                                      <m:t>𝒕</m:t>
                                    </m:r>
                                    <m:r>
                                      <a:rPr lang="en-US" altLang="zh-CN" b="1" i="1" smtClean="0">
                                        <a:solidFill>
                                          <a:schemeClr val="tx1"/>
                                        </a:solidFill>
                                        <a:latin typeface="Cambria Math" panose="02040503050406030204" pitchFamily="18" charset="0"/>
                                      </a:rPr>
                                      <m:t>−</m:t>
                                    </m:r>
                                    <m:r>
                                      <a:rPr lang="en-US" altLang="zh-CN" b="1" i="1" smtClean="0">
                                        <a:solidFill>
                                          <a:schemeClr val="tx1"/>
                                        </a:solidFill>
                                        <a:latin typeface="Cambria Math" panose="02040503050406030204" pitchFamily="18" charset="0"/>
                                      </a:rPr>
                                      <m:t>𝟏</m:t>
                                    </m:r>
                                  </m:sub>
                                </m:sSub>
                              </m:oMath>
                            </m:oMathPara>
                          </a14:m>
                          <a:endParaRPr lang="zh-CN" altLang="en-US" b="1" dirty="0"/>
                        </a:p>
                      </a:txBody>
                      <a:tcPr anchor="ctr">
                        <a:solidFill>
                          <a:schemeClr val="tx2">
                            <a:lumMod val="20000"/>
                            <a:lumOff val="80000"/>
                          </a:schemeClr>
                        </a:solidFill>
                      </a:tcPr>
                    </a:tc>
                    <a:extLst>
                      <a:ext uri="{0D108BD9-81ED-4DB2-BD59-A6C34878D82A}">
                        <a16:rowId xmlns:a16="http://schemas.microsoft.com/office/drawing/2014/main" val="727920516"/>
                      </a:ext>
                    </a:extLst>
                  </a:tr>
                </a:tbl>
              </a:graphicData>
            </a:graphic>
          </p:graphicFrame>
        </mc:Choice>
        <mc:Fallback xmlns="">
          <p:graphicFrame>
            <p:nvGraphicFramePr>
              <p:cNvPr id="10" name="表格 9">
                <a:extLst>
                  <a:ext uri="{FF2B5EF4-FFF2-40B4-BE49-F238E27FC236}">
                    <a16:creationId xmlns:a16="http://schemas.microsoft.com/office/drawing/2014/main" id="{3F8428A3-4C0D-4370-B3DE-24F7320C6A0F}"/>
                  </a:ext>
                </a:extLst>
              </p:cNvPr>
              <p:cNvGraphicFramePr>
                <a:graphicFrameLocks noGrp="1"/>
              </p:cNvGraphicFramePr>
              <p:nvPr>
                <p:extLst>
                  <p:ext uri="{D42A27DB-BD31-4B8C-83A1-F6EECF244321}">
                    <p14:modId xmlns:p14="http://schemas.microsoft.com/office/powerpoint/2010/main" val="3231492549"/>
                  </p:ext>
                </p:extLst>
              </p:nvPr>
            </p:nvGraphicFramePr>
            <p:xfrm>
              <a:off x="7443130" y="2210853"/>
              <a:ext cx="371848" cy="1910080"/>
            </p:xfrm>
            <a:graphic>
              <a:graphicData uri="http://schemas.openxmlformats.org/drawingml/2006/table">
                <a:tbl>
                  <a:tblPr firstRow="1" bandRow="1">
                    <a:tableStyleId>{5C22544A-7EE6-4342-B048-85BDC9FD1C3A}</a:tableStyleId>
                  </a:tblPr>
                  <a:tblGrid>
                    <a:gridCol w="371848">
                      <a:extLst>
                        <a:ext uri="{9D8B030D-6E8A-4147-A177-3AD203B41FA5}">
                          <a16:colId xmlns:a16="http://schemas.microsoft.com/office/drawing/2014/main" val="3031737066"/>
                        </a:ext>
                      </a:extLst>
                    </a:gridCol>
                  </a:tblGrid>
                  <a:tr h="955040">
                    <a:tc>
                      <a:txBody>
                        <a:bodyPr/>
                        <a:lstStyle/>
                        <a:p>
                          <a:endParaRPr lang="zh-CN"/>
                        </a:p>
                      </a:txBody>
                      <a:tcPr anchor="ctr">
                        <a:blipFill>
                          <a:blip r:embed="rId4"/>
                          <a:stretch>
                            <a:fillRect l="-1613" t="-633" r="-8065" b="-100633"/>
                          </a:stretch>
                        </a:blipFill>
                      </a:tcPr>
                    </a:tc>
                    <a:extLst>
                      <a:ext uri="{0D108BD9-81ED-4DB2-BD59-A6C34878D82A}">
                        <a16:rowId xmlns:a16="http://schemas.microsoft.com/office/drawing/2014/main" val="1018461746"/>
                      </a:ext>
                    </a:extLst>
                  </a:tr>
                  <a:tr h="955040">
                    <a:tc>
                      <a:txBody>
                        <a:bodyPr/>
                        <a:lstStyle/>
                        <a:p>
                          <a:endParaRPr lang="zh-CN"/>
                        </a:p>
                      </a:txBody>
                      <a:tcPr anchor="ctr">
                        <a:blipFill>
                          <a:blip r:embed="rId4"/>
                          <a:stretch>
                            <a:fillRect l="-1613" t="-101274" r="-8065" b="-1274"/>
                          </a:stretch>
                        </a:blipFill>
                      </a:tcPr>
                    </a:tc>
                    <a:extLst>
                      <a:ext uri="{0D108BD9-81ED-4DB2-BD59-A6C34878D82A}">
                        <a16:rowId xmlns:a16="http://schemas.microsoft.com/office/drawing/2014/main" val="727920516"/>
                      </a:ext>
                    </a:extLst>
                  </a:tr>
                </a:tbl>
              </a:graphicData>
            </a:graphic>
          </p:graphicFrame>
        </mc:Fallback>
      </mc:AlternateContent>
      <p:graphicFrame>
        <p:nvGraphicFramePr>
          <p:cNvPr id="11" name="表格 10">
            <a:extLst>
              <a:ext uri="{FF2B5EF4-FFF2-40B4-BE49-F238E27FC236}">
                <a16:creationId xmlns:a16="http://schemas.microsoft.com/office/drawing/2014/main" id="{0A8DF67F-812C-4484-8844-484330798CBF}"/>
              </a:ext>
            </a:extLst>
          </p:cNvPr>
          <p:cNvGraphicFramePr>
            <a:graphicFrameLocks noGrp="1"/>
          </p:cNvGraphicFramePr>
          <p:nvPr>
            <p:extLst>
              <p:ext uri="{D42A27DB-BD31-4B8C-83A1-F6EECF244321}">
                <p14:modId xmlns:p14="http://schemas.microsoft.com/office/powerpoint/2010/main" val="1665718203"/>
              </p:ext>
            </p:extLst>
          </p:nvPr>
        </p:nvGraphicFramePr>
        <p:xfrm>
          <a:off x="3936719" y="2195615"/>
          <a:ext cx="2031428" cy="1910080"/>
        </p:xfrm>
        <a:graphic>
          <a:graphicData uri="http://schemas.openxmlformats.org/drawingml/2006/table">
            <a:tbl>
              <a:tblPr firstRow="1" bandRow="1">
                <a:tableStyleId>{5C22544A-7EE6-4342-B048-85BDC9FD1C3A}</a:tableStyleId>
              </a:tblPr>
              <a:tblGrid>
                <a:gridCol w="507857">
                  <a:extLst>
                    <a:ext uri="{9D8B030D-6E8A-4147-A177-3AD203B41FA5}">
                      <a16:colId xmlns:a16="http://schemas.microsoft.com/office/drawing/2014/main" val="3031737066"/>
                    </a:ext>
                  </a:extLst>
                </a:gridCol>
                <a:gridCol w="507857">
                  <a:extLst>
                    <a:ext uri="{9D8B030D-6E8A-4147-A177-3AD203B41FA5}">
                      <a16:colId xmlns:a16="http://schemas.microsoft.com/office/drawing/2014/main" val="4294212776"/>
                    </a:ext>
                  </a:extLst>
                </a:gridCol>
                <a:gridCol w="1015714">
                  <a:extLst>
                    <a:ext uri="{9D8B030D-6E8A-4147-A177-3AD203B41FA5}">
                      <a16:colId xmlns:a16="http://schemas.microsoft.com/office/drawing/2014/main" val="2618259149"/>
                    </a:ext>
                  </a:extLst>
                </a:gridCol>
              </a:tblGrid>
              <a:tr h="477520">
                <a:tc>
                  <a:txBody>
                    <a:bodyPr/>
                    <a:lstStyle/>
                    <a:p>
                      <a:pPr algn="ctr"/>
                      <a:r>
                        <a:rPr lang="en-US" altLang="zh-CN" b="1" dirty="0">
                          <a:solidFill>
                            <a:schemeClr val="tx1"/>
                          </a:solidFill>
                        </a:rPr>
                        <a:t>1</a:t>
                      </a:r>
                      <a:endParaRPr lang="zh-CN" altLang="en-US" b="1" dirty="0">
                        <a:solidFill>
                          <a:schemeClr val="tx1"/>
                        </a:solidFill>
                      </a:endParaRPr>
                    </a:p>
                  </a:txBody>
                  <a:tcPr anchor="ctr">
                    <a:solidFill>
                      <a:srgbClr val="00B050"/>
                    </a:solidFill>
                  </a:tcPr>
                </a:tc>
                <a:tc>
                  <a:txBody>
                    <a:bodyPr/>
                    <a:lstStyle/>
                    <a:p>
                      <a:pPr algn="ctr"/>
                      <a:r>
                        <a:rPr lang="en-US" altLang="zh-CN" b="1" dirty="0">
                          <a:solidFill>
                            <a:schemeClr val="tx1"/>
                          </a:solidFill>
                        </a:rPr>
                        <a:t>0</a:t>
                      </a:r>
                      <a:endParaRPr lang="zh-CN" altLang="en-US" b="1" dirty="0">
                        <a:solidFill>
                          <a:schemeClr val="tx1"/>
                        </a:solidFill>
                      </a:endParaRPr>
                    </a:p>
                  </a:txBody>
                  <a:tcPr anchor="ctr">
                    <a:solidFill>
                      <a:srgbClr val="00B050"/>
                    </a:solidFill>
                  </a:tcPr>
                </a:tc>
                <a:tc rowSpan="2">
                  <a:txBody>
                    <a:bodyPr/>
                    <a:lstStyle/>
                    <a:p>
                      <a:pPr algn="ctr"/>
                      <a:r>
                        <a:rPr lang="en-US" altLang="zh-CN" b="1" dirty="0">
                          <a:solidFill>
                            <a:schemeClr val="tx1"/>
                          </a:solidFill>
                        </a:rPr>
                        <a:t>0</a:t>
                      </a:r>
                      <a:endParaRPr lang="zh-CN" altLang="en-US" b="1" dirty="0">
                        <a:solidFill>
                          <a:schemeClr val="tx1"/>
                        </a:solidFill>
                      </a:endParaRPr>
                    </a:p>
                  </a:txBody>
                  <a:tcPr anchor="ctr">
                    <a:solidFill>
                      <a:srgbClr val="92D050"/>
                    </a:solidFill>
                  </a:tcPr>
                </a:tc>
                <a:extLst>
                  <a:ext uri="{0D108BD9-81ED-4DB2-BD59-A6C34878D82A}">
                    <a16:rowId xmlns:a16="http://schemas.microsoft.com/office/drawing/2014/main" val="1018461746"/>
                  </a:ext>
                </a:extLst>
              </a:tr>
              <a:tr h="477520">
                <a:tc>
                  <a:txBody>
                    <a:bodyPr/>
                    <a:lstStyle/>
                    <a:p>
                      <a:pPr algn="ctr"/>
                      <a:r>
                        <a:rPr lang="en-US" altLang="zh-CN" b="1">
                          <a:solidFill>
                            <a:schemeClr val="tx1"/>
                          </a:solidFill>
                        </a:rPr>
                        <a:t>0</a:t>
                      </a:r>
                      <a:endParaRPr lang="zh-CN" altLang="en-US" b="1" dirty="0">
                        <a:solidFill>
                          <a:schemeClr val="tx1"/>
                        </a:solidFill>
                      </a:endParaRPr>
                    </a:p>
                  </a:txBody>
                  <a:tcPr anchor="ctr">
                    <a:solidFill>
                      <a:srgbClr val="00B050"/>
                    </a:solidFill>
                  </a:tcPr>
                </a:tc>
                <a:tc>
                  <a:txBody>
                    <a:bodyPr/>
                    <a:lstStyle/>
                    <a:p>
                      <a:pPr algn="ctr"/>
                      <a:r>
                        <a:rPr lang="en-US" altLang="zh-CN" b="1" dirty="0">
                          <a:solidFill>
                            <a:schemeClr val="tx1"/>
                          </a:solidFill>
                        </a:rPr>
                        <a:t>1</a:t>
                      </a:r>
                      <a:endParaRPr lang="zh-CN" altLang="en-US" b="1" dirty="0">
                        <a:solidFill>
                          <a:schemeClr val="tx1"/>
                        </a:solidFill>
                      </a:endParaRPr>
                    </a:p>
                  </a:txBody>
                  <a:tcPr anchor="ctr">
                    <a:solidFill>
                      <a:srgbClr val="00B050"/>
                    </a:solidFill>
                  </a:tcPr>
                </a:tc>
                <a:tc vMerge="1">
                  <a:txBody>
                    <a:bodyPr/>
                    <a:lstStyle/>
                    <a:p>
                      <a:pPr algn="ctr"/>
                      <a:endParaRPr lang="zh-CN" altLang="en-US" b="1" dirty="0">
                        <a:solidFill>
                          <a:schemeClr val="tx1"/>
                        </a:solidFill>
                      </a:endParaRPr>
                    </a:p>
                  </a:txBody>
                  <a:tcPr anchor="ctr">
                    <a:solidFill>
                      <a:schemeClr val="accent1">
                        <a:lumMod val="60000"/>
                        <a:lumOff val="40000"/>
                      </a:schemeClr>
                    </a:solidFill>
                  </a:tcPr>
                </a:tc>
                <a:extLst>
                  <a:ext uri="{0D108BD9-81ED-4DB2-BD59-A6C34878D82A}">
                    <a16:rowId xmlns:a16="http://schemas.microsoft.com/office/drawing/2014/main" val="694841555"/>
                  </a:ext>
                </a:extLst>
              </a:tr>
              <a:tr h="955040">
                <a:tc gridSpan="2">
                  <a:txBody>
                    <a:bodyPr/>
                    <a:lstStyle/>
                    <a:p>
                      <a:pPr algn="ctr"/>
                      <a:r>
                        <a:rPr lang="en-US" altLang="zh-CN" b="1" dirty="0"/>
                        <a:t>B</a:t>
                      </a:r>
                      <a:endParaRPr lang="zh-CN" altLang="en-US" b="1" dirty="0"/>
                    </a:p>
                  </a:txBody>
                  <a:tcPr anchor="ctr">
                    <a:solidFill>
                      <a:srgbClr val="7030A0"/>
                    </a:solidFill>
                  </a:tcPr>
                </a:tc>
                <a:tc hMerge="1">
                  <a:txBody>
                    <a:bodyPr/>
                    <a:lstStyle/>
                    <a:p>
                      <a:pPr algn="ctr"/>
                      <a:endParaRPr lang="zh-CN" altLang="en-US" dirty="0"/>
                    </a:p>
                  </a:txBody>
                  <a:tcPr anchor="ctr">
                    <a:solidFill>
                      <a:schemeClr val="accent1">
                        <a:lumMod val="60000"/>
                        <a:lumOff val="40000"/>
                      </a:schemeClr>
                    </a:solidFill>
                  </a:tcPr>
                </a:tc>
                <a:tc>
                  <a:txBody>
                    <a:bodyPr/>
                    <a:lstStyle/>
                    <a:p>
                      <a:pPr algn="ctr"/>
                      <a:r>
                        <a:rPr lang="en-US" altLang="zh-CN" b="1" dirty="0"/>
                        <a:t>D</a:t>
                      </a:r>
                      <a:endParaRPr lang="zh-CN" altLang="en-US" b="1" dirty="0"/>
                    </a:p>
                  </a:txBody>
                  <a:tcPr anchor="ctr">
                    <a:solidFill>
                      <a:srgbClr val="00B0F0"/>
                    </a:solidFill>
                  </a:tcPr>
                </a:tc>
                <a:extLst>
                  <a:ext uri="{0D108BD9-81ED-4DB2-BD59-A6C34878D82A}">
                    <a16:rowId xmlns:a16="http://schemas.microsoft.com/office/drawing/2014/main" val="727920516"/>
                  </a:ext>
                </a:extLst>
              </a:tr>
            </a:tbl>
          </a:graphicData>
        </a:graphic>
      </p:graphicFrame>
      <mc:AlternateContent xmlns:mc="http://schemas.openxmlformats.org/markup-compatibility/2006" xmlns:a14="http://schemas.microsoft.com/office/drawing/2010/main">
        <mc:Choice Requires="a14">
          <p:graphicFrame>
            <p:nvGraphicFramePr>
              <p:cNvPr id="12" name="表格 11">
                <a:extLst>
                  <a:ext uri="{FF2B5EF4-FFF2-40B4-BE49-F238E27FC236}">
                    <a16:creationId xmlns:a16="http://schemas.microsoft.com/office/drawing/2014/main" id="{197D5521-D736-4F9A-951E-8A522603CF48}"/>
                  </a:ext>
                </a:extLst>
              </p:cNvPr>
              <p:cNvGraphicFramePr>
                <a:graphicFrameLocks noGrp="1"/>
              </p:cNvGraphicFramePr>
              <p:nvPr>
                <p:extLst>
                  <p:ext uri="{D42A27DB-BD31-4B8C-83A1-F6EECF244321}">
                    <p14:modId xmlns:p14="http://schemas.microsoft.com/office/powerpoint/2010/main" val="3325770385"/>
                  </p:ext>
                </p:extLst>
              </p:nvPr>
            </p:nvGraphicFramePr>
            <p:xfrm>
              <a:off x="1751818" y="2119412"/>
              <a:ext cx="387255" cy="1910080"/>
            </p:xfrm>
            <a:graphic>
              <a:graphicData uri="http://schemas.openxmlformats.org/drawingml/2006/table">
                <a:tbl>
                  <a:tblPr firstRow="1" bandRow="1">
                    <a:tableStyleId>{5C22544A-7EE6-4342-B048-85BDC9FD1C3A}</a:tableStyleId>
                  </a:tblPr>
                  <a:tblGrid>
                    <a:gridCol w="387255">
                      <a:extLst>
                        <a:ext uri="{9D8B030D-6E8A-4147-A177-3AD203B41FA5}">
                          <a16:colId xmlns:a16="http://schemas.microsoft.com/office/drawing/2014/main" val="3031737066"/>
                        </a:ext>
                      </a:extLst>
                    </a:gridCol>
                  </a:tblGrid>
                  <a:tr h="955040">
                    <a:tc>
                      <a:txBody>
                        <a:bodyPr/>
                        <a:lstStyle/>
                        <a:p>
                          <a:pPr algn="ctr"/>
                          <a14:m>
                            <m:oMathPara xmlns:m="http://schemas.openxmlformats.org/officeDocument/2006/math">
                              <m:oMathParaPr>
                                <m:jc m:val="centerGroup"/>
                              </m:oMathParaPr>
                              <m:oMath xmlns:m="http://schemas.openxmlformats.org/officeDocument/2006/math">
                                <m:sSub>
                                  <m:sSubPr>
                                    <m:ctrlPr>
                                      <a:rPr lang="en-US" altLang="zh-CN" b="1" i="1" smtClean="0">
                                        <a:solidFill>
                                          <a:schemeClr val="tx1"/>
                                        </a:solidFill>
                                        <a:latin typeface="Cambria Math" panose="02040503050406030204" pitchFamily="18" charset="0"/>
                                      </a:rPr>
                                    </m:ctrlPr>
                                  </m:sSubPr>
                                  <m:e>
                                    <m:r>
                                      <a:rPr lang="en-US" altLang="zh-CN" b="1" i="1" smtClean="0">
                                        <a:solidFill>
                                          <a:schemeClr val="tx1"/>
                                        </a:solidFill>
                                        <a:latin typeface="Cambria Math" panose="02040503050406030204" pitchFamily="18" charset="0"/>
                                      </a:rPr>
                                      <m:t>𝒁</m:t>
                                    </m:r>
                                  </m:e>
                                  <m:sub>
                                    <m:r>
                                      <a:rPr lang="en-US" altLang="zh-CN" b="1" i="1" smtClean="0">
                                        <a:solidFill>
                                          <a:schemeClr val="tx1"/>
                                        </a:solidFill>
                                        <a:latin typeface="Cambria Math" panose="02040503050406030204" pitchFamily="18" charset="0"/>
                                      </a:rPr>
                                      <m:t>𝒕</m:t>
                                    </m:r>
                                  </m:sub>
                                </m:sSub>
                              </m:oMath>
                            </m:oMathPara>
                          </a14:m>
                          <a:endParaRPr lang="zh-CN" altLang="en-US" b="1" dirty="0">
                            <a:solidFill>
                              <a:schemeClr val="tx1"/>
                            </a:solidFill>
                          </a:endParaRPr>
                        </a:p>
                      </a:txBody>
                      <a:tcPr anchor="ctr">
                        <a:solidFill>
                          <a:schemeClr val="accent1">
                            <a:lumMod val="60000"/>
                            <a:lumOff val="40000"/>
                          </a:schemeClr>
                        </a:solidFill>
                      </a:tcPr>
                    </a:tc>
                    <a:extLst>
                      <a:ext uri="{0D108BD9-81ED-4DB2-BD59-A6C34878D82A}">
                        <a16:rowId xmlns:a16="http://schemas.microsoft.com/office/drawing/2014/main" val="1018461746"/>
                      </a:ext>
                    </a:extLst>
                  </a:tr>
                  <a:tr h="955040">
                    <a:tc>
                      <a:txBody>
                        <a:bodyPr/>
                        <a:lstStyle/>
                        <a:p>
                          <a:pPr algn="ctr"/>
                          <a14:m>
                            <m:oMathPara xmlns:m="http://schemas.openxmlformats.org/officeDocument/2006/math">
                              <m:oMathParaPr>
                                <m:jc m:val="centerGroup"/>
                              </m:oMathParaPr>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𝒀</m:t>
                                    </m:r>
                                  </m:e>
                                  <m:sub>
                                    <m:r>
                                      <a:rPr lang="en-US" altLang="zh-CN" b="1" i="1" smtClean="0">
                                        <a:latin typeface="Cambria Math" panose="02040503050406030204" pitchFamily="18" charset="0"/>
                                      </a:rPr>
                                      <m:t>𝒕</m:t>
                                    </m:r>
                                  </m:sub>
                                </m:sSub>
                              </m:oMath>
                            </m:oMathPara>
                          </a14:m>
                          <a:endParaRPr lang="zh-CN" altLang="en-US" b="1" dirty="0"/>
                        </a:p>
                      </a:txBody>
                      <a:tcPr anchor="ctr">
                        <a:solidFill>
                          <a:schemeClr val="accent3">
                            <a:lumMod val="60000"/>
                            <a:lumOff val="40000"/>
                          </a:schemeClr>
                        </a:solidFill>
                      </a:tcPr>
                    </a:tc>
                    <a:extLst>
                      <a:ext uri="{0D108BD9-81ED-4DB2-BD59-A6C34878D82A}">
                        <a16:rowId xmlns:a16="http://schemas.microsoft.com/office/drawing/2014/main" val="727920516"/>
                      </a:ext>
                    </a:extLst>
                  </a:tr>
                </a:tbl>
              </a:graphicData>
            </a:graphic>
          </p:graphicFrame>
        </mc:Choice>
        <mc:Fallback xmlns="">
          <p:graphicFrame>
            <p:nvGraphicFramePr>
              <p:cNvPr id="12" name="表格 11">
                <a:extLst>
                  <a:ext uri="{FF2B5EF4-FFF2-40B4-BE49-F238E27FC236}">
                    <a16:creationId xmlns:a16="http://schemas.microsoft.com/office/drawing/2014/main" id="{197D5521-D736-4F9A-951E-8A522603CF48}"/>
                  </a:ext>
                </a:extLst>
              </p:cNvPr>
              <p:cNvGraphicFramePr>
                <a:graphicFrameLocks noGrp="1"/>
              </p:cNvGraphicFramePr>
              <p:nvPr>
                <p:extLst>
                  <p:ext uri="{D42A27DB-BD31-4B8C-83A1-F6EECF244321}">
                    <p14:modId xmlns:p14="http://schemas.microsoft.com/office/powerpoint/2010/main" val="3325770385"/>
                  </p:ext>
                </p:extLst>
              </p:nvPr>
            </p:nvGraphicFramePr>
            <p:xfrm>
              <a:off x="1751818" y="2119412"/>
              <a:ext cx="387255" cy="1910080"/>
            </p:xfrm>
            <a:graphic>
              <a:graphicData uri="http://schemas.openxmlformats.org/drawingml/2006/table">
                <a:tbl>
                  <a:tblPr firstRow="1" bandRow="1">
                    <a:tableStyleId>{5C22544A-7EE6-4342-B048-85BDC9FD1C3A}</a:tableStyleId>
                  </a:tblPr>
                  <a:tblGrid>
                    <a:gridCol w="387255">
                      <a:extLst>
                        <a:ext uri="{9D8B030D-6E8A-4147-A177-3AD203B41FA5}">
                          <a16:colId xmlns:a16="http://schemas.microsoft.com/office/drawing/2014/main" val="3031737066"/>
                        </a:ext>
                      </a:extLst>
                    </a:gridCol>
                  </a:tblGrid>
                  <a:tr h="955040">
                    <a:tc>
                      <a:txBody>
                        <a:bodyPr/>
                        <a:lstStyle/>
                        <a:p>
                          <a:endParaRPr lang="zh-CN"/>
                        </a:p>
                      </a:txBody>
                      <a:tcPr anchor="ctr">
                        <a:blipFill>
                          <a:blip r:embed="rId5"/>
                          <a:stretch>
                            <a:fillRect l="-1563" t="-633" r="-7813" b="-100633"/>
                          </a:stretch>
                        </a:blipFill>
                      </a:tcPr>
                    </a:tc>
                    <a:extLst>
                      <a:ext uri="{0D108BD9-81ED-4DB2-BD59-A6C34878D82A}">
                        <a16:rowId xmlns:a16="http://schemas.microsoft.com/office/drawing/2014/main" val="1018461746"/>
                      </a:ext>
                    </a:extLst>
                  </a:tr>
                  <a:tr h="955040">
                    <a:tc>
                      <a:txBody>
                        <a:bodyPr/>
                        <a:lstStyle/>
                        <a:p>
                          <a:endParaRPr lang="zh-CN"/>
                        </a:p>
                      </a:txBody>
                      <a:tcPr anchor="ctr">
                        <a:blipFill>
                          <a:blip r:embed="rId5"/>
                          <a:stretch>
                            <a:fillRect l="-1563" t="-101274" r="-7813" b="-1274"/>
                          </a:stretch>
                        </a:blipFill>
                      </a:tcPr>
                    </a:tc>
                    <a:extLst>
                      <a:ext uri="{0D108BD9-81ED-4DB2-BD59-A6C34878D82A}">
                        <a16:rowId xmlns:a16="http://schemas.microsoft.com/office/drawing/2014/main" val="727920516"/>
                      </a:ext>
                    </a:extLst>
                  </a:tr>
                </a:tbl>
              </a:graphicData>
            </a:graphic>
          </p:graphicFrame>
        </mc:Fallback>
      </mc:AlternateContent>
      <p:sp>
        <p:nvSpPr>
          <p:cNvPr id="13" name="乘号 12">
            <a:extLst>
              <a:ext uri="{FF2B5EF4-FFF2-40B4-BE49-F238E27FC236}">
                <a16:creationId xmlns:a16="http://schemas.microsoft.com/office/drawing/2014/main" id="{575D7A7F-5767-448D-B75F-D63F2944B9CF}"/>
              </a:ext>
            </a:extLst>
          </p:cNvPr>
          <p:cNvSpPr/>
          <p:nvPr/>
        </p:nvSpPr>
        <p:spPr>
          <a:xfrm>
            <a:off x="6366410" y="2889786"/>
            <a:ext cx="302064" cy="327466"/>
          </a:xfrm>
          <a:prstGeom prst="mathMultiply">
            <a:avLst/>
          </a:prstGeom>
        </p:spPr>
        <p:style>
          <a:lnRef idx="1">
            <a:schemeClr val="accent6"/>
          </a:lnRef>
          <a:fillRef idx="3">
            <a:schemeClr val="accent6"/>
          </a:fillRef>
          <a:effectRef idx="2">
            <a:schemeClr val="accent6"/>
          </a:effectRef>
          <a:fontRef idx="minor">
            <a:schemeClr val="lt1"/>
          </a:fontRef>
        </p:style>
        <p:txBody>
          <a:bodyPr anchor="ctr"/>
          <a:lstStyle/>
          <a:p>
            <a:pPr algn="ctr"/>
            <a:endParaRPr lang="zh-CN" altLang="en-US" noProof="1"/>
          </a:p>
        </p:txBody>
      </p:sp>
      <p:sp>
        <p:nvSpPr>
          <p:cNvPr id="14" name="等于号 8">
            <a:extLst>
              <a:ext uri="{FF2B5EF4-FFF2-40B4-BE49-F238E27FC236}">
                <a16:creationId xmlns:a16="http://schemas.microsoft.com/office/drawing/2014/main" id="{5FDB842E-C4F9-4B39-B64A-8378403F054B}"/>
              </a:ext>
            </a:extLst>
          </p:cNvPr>
          <p:cNvSpPr/>
          <p:nvPr/>
        </p:nvSpPr>
        <p:spPr>
          <a:xfrm>
            <a:off x="2674147" y="3003617"/>
            <a:ext cx="393937" cy="290181"/>
          </a:xfrm>
          <a:prstGeom prst="mathEqual">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noProof="1">
              <a:solidFill>
                <a:schemeClr val="tx1"/>
              </a:solidFill>
            </a:endParaRPr>
          </a:p>
        </p:txBody>
      </p:sp>
      <p:grpSp>
        <p:nvGrpSpPr>
          <p:cNvPr id="15" name="组合 14">
            <a:extLst>
              <a:ext uri="{FF2B5EF4-FFF2-40B4-BE49-F238E27FC236}">
                <a16:creationId xmlns:a16="http://schemas.microsoft.com/office/drawing/2014/main" id="{24696FF3-A568-4C1D-9028-461522B19EA0}"/>
              </a:ext>
            </a:extLst>
          </p:cNvPr>
          <p:cNvGrpSpPr/>
          <p:nvPr/>
        </p:nvGrpSpPr>
        <p:grpSpPr>
          <a:xfrm>
            <a:off x="3513366" y="2231835"/>
            <a:ext cx="336673" cy="1722660"/>
            <a:chOff x="4055463" y="3340758"/>
            <a:chExt cx="336673" cy="1722660"/>
          </a:xfrm>
        </p:grpSpPr>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126CB314-3285-41F6-833E-989A8A4CBFBD}"/>
                    </a:ext>
                  </a:extLst>
                </p:cNvPr>
                <p:cNvSpPr txBox="1"/>
                <p:nvPr/>
              </p:nvSpPr>
              <p:spPr>
                <a:xfrm>
                  <a:off x="4062698" y="3340758"/>
                  <a:ext cx="329438" cy="30008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𝑆</m:t>
                            </m:r>
                          </m:e>
                          <m:sub>
                            <m:r>
                              <a:rPr lang="en-US" altLang="zh-CN" i="1" smtClean="0">
                                <a:latin typeface="Cambria Math" panose="02040503050406030204" pitchFamily="18" charset="0"/>
                              </a:rPr>
                              <m:t>1</m:t>
                            </m:r>
                          </m:sub>
                        </m:sSub>
                      </m:oMath>
                    </m:oMathPara>
                  </a14:m>
                  <a:endParaRPr lang="zh-CN" altLang="en-US" dirty="0"/>
                </a:p>
              </p:txBody>
            </p:sp>
          </mc:Choice>
          <mc:Fallback xmlns="">
            <p:sp>
              <p:nvSpPr>
                <p:cNvPr id="16" name="文本框 15">
                  <a:extLst>
                    <a:ext uri="{FF2B5EF4-FFF2-40B4-BE49-F238E27FC236}">
                      <a16:creationId xmlns:a16="http://schemas.microsoft.com/office/drawing/2014/main" id="{126CB314-3285-41F6-833E-989A8A4CBFBD}"/>
                    </a:ext>
                  </a:extLst>
                </p:cNvPr>
                <p:cNvSpPr txBox="1">
                  <a:spLocks noRot="1" noChangeAspect="1" noMove="1" noResize="1" noEditPoints="1" noAdjustHandles="1" noChangeArrowheads="1" noChangeShapeType="1" noTextEdit="1"/>
                </p:cNvSpPr>
                <p:nvPr/>
              </p:nvSpPr>
              <p:spPr>
                <a:xfrm>
                  <a:off x="4062698" y="3340758"/>
                  <a:ext cx="329438" cy="300082"/>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1FA81D16-44C3-43A9-9C7F-B4CF064A8F72}"/>
                    </a:ext>
                  </a:extLst>
                </p:cNvPr>
                <p:cNvSpPr txBox="1"/>
                <p:nvPr/>
              </p:nvSpPr>
              <p:spPr>
                <a:xfrm>
                  <a:off x="4055463" y="3840712"/>
                  <a:ext cx="264636" cy="30008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𝑆</m:t>
                            </m:r>
                          </m:e>
                          <m:sub>
                            <m:r>
                              <a:rPr lang="en-US" altLang="zh-CN" b="0" i="1" smtClean="0">
                                <a:latin typeface="Cambria Math" panose="02040503050406030204" pitchFamily="18" charset="0"/>
                              </a:rPr>
                              <m:t>2</m:t>
                            </m:r>
                          </m:sub>
                        </m:sSub>
                      </m:oMath>
                    </m:oMathPara>
                  </a14:m>
                  <a:endParaRPr lang="zh-CN" altLang="en-US" dirty="0"/>
                </a:p>
              </p:txBody>
            </p:sp>
          </mc:Choice>
          <mc:Fallback xmlns="">
            <p:sp>
              <p:nvSpPr>
                <p:cNvPr id="17" name="文本框 16">
                  <a:extLst>
                    <a:ext uri="{FF2B5EF4-FFF2-40B4-BE49-F238E27FC236}">
                      <a16:creationId xmlns:a16="http://schemas.microsoft.com/office/drawing/2014/main" id="{1FA81D16-44C3-43A9-9C7F-B4CF064A8F72}"/>
                    </a:ext>
                  </a:extLst>
                </p:cNvPr>
                <p:cNvSpPr txBox="1">
                  <a:spLocks noRot="1" noChangeAspect="1" noMove="1" noResize="1" noEditPoints="1" noAdjustHandles="1" noChangeArrowheads="1" noChangeShapeType="1" noTextEdit="1"/>
                </p:cNvSpPr>
                <p:nvPr/>
              </p:nvSpPr>
              <p:spPr>
                <a:xfrm>
                  <a:off x="4055463" y="3840712"/>
                  <a:ext cx="264636" cy="300082"/>
                </a:xfrm>
                <a:prstGeom prst="rect">
                  <a:avLst/>
                </a:prstGeom>
                <a:blipFill>
                  <a:blip r:embed="rId7"/>
                  <a:stretch>
                    <a:fillRect r="-1162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文本框 13">
                  <a:extLst>
                    <a:ext uri="{FF2B5EF4-FFF2-40B4-BE49-F238E27FC236}">
                      <a16:creationId xmlns:a16="http://schemas.microsoft.com/office/drawing/2014/main" id="{F200B4F0-7CE2-4869-8A53-08734ED75D77}"/>
                    </a:ext>
                  </a:extLst>
                </p:cNvPr>
                <p:cNvSpPr txBox="1"/>
                <p:nvPr/>
              </p:nvSpPr>
              <p:spPr>
                <a:xfrm>
                  <a:off x="4062698" y="4340666"/>
                  <a:ext cx="329438" cy="30008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altLang="zh-CN" sz="1350" i="1" smtClean="0">
                                <a:latin typeface="Cambria Math" panose="02040503050406030204" pitchFamily="18" charset="0"/>
                              </a:rPr>
                            </m:ctrlPr>
                          </m:sSubPr>
                          <m:e>
                            <m:r>
                              <a:rPr lang="en-US" altLang="zh-CN" sz="1350" b="0" i="1" smtClean="0">
                                <a:latin typeface="Cambria Math" panose="02040503050406030204" pitchFamily="18" charset="0"/>
                              </a:rPr>
                              <m:t>𝑁</m:t>
                            </m:r>
                          </m:e>
                          <m:sub>
                            <m:r>
                              <a:rPr lang="en-US" altLang="zh-CN" sz="1350" i="1">
                                <a:latin typeface="Cambria Math" panose="02040503050406030204" pitchFamily="18" charset="0"/>
                              </a:rPr>
                              <m:t>3</m:t>
                            </m:r>
                          </m:sub>
                        </m:sSub>
                      </m:oMath>
                    </m:oMathPara>
                  </a14:m>
                  <a:endParaRPr lang="zh-CN" altLang="en-US" sz="1350" i="1" dirty="0">
                    <a:latin typeface="Cambria Math" panose="02040503050406030204" pitchFamily="18" charset="0"/>
                  </a:endParaRPr>
                </a:p>
              </p:txBody>
            </p:sp>
          </mc:Choice>
          <mc:Fallback xmlns="">
            <p:sp>
              <p:nvSpPr>
                <p:cNvPr id="18" name="文本框 13">
                  <a:extLst>
                    <a:ext uri="{FF2B5EF4-FFF2-40B4-BE49-F238E27FC236}">
                      <a16:creationId xmlns:a16="http://schemas.microsoft.com/office/drawing/2014/main" id="{F200B4F0-7CE2-4869-8A53-08734ED75D77}"/>
                    </a:ext>
                  </a:extLst>
                </p:cNvPr>
                <p:cNvSpPr txBox="1">
                  <a:spLocks noRot="1" noChangeAspect="1" noMove="1" noResize="1" noEditPoints="1" noAdjustHandles="1" noChangeArrowheads="1" noChangeShapeType="1" noTextEdit="1"/>
                </p:cNvSpPr>
                <p:nvPr/>
              </p:nvSpPr>
              <p:spPr>
                <a:xfrm>
                  <a:off x="4062698" y="4340666"/>
                  <a:ext cx="329438" cy="300082"/>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文本框 13">
                  <a:extLst>
                    <a:ext uri="{FF2B5EF4-FFF2-40B4-BE49-F238E27FC236}">
                      <a16:creationId xmlns:a16="http://schemas.microsoft.com/office/drawing/2014/main" id="{EE6F57FE-AB8D-4CD7-8F56-6C2314B2BF3F}"/>
                    </a:ext>
                  </a:extLst>
                </p:cNvPr>
                <p:cNvSpPr txBox="1"/>
                <p:nvPr/>
              </p:nvSpPr>
              <p:spPr>
                <a:xfrm>
                  <a:off x="4062698" y="4763336"/>
                  <a:ext cx="329438" cy="30008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altLang="zh-CN" sz="1350" i="1" smtClean="0">
                                <a:latin typeface="Cambria Math" panose="02040503050406030204" pitchFamily="18" charset="0"/>
                              </a:rPr>
                            </m:ctrlPr>
                          </m:sSubPr>
                          <m:e>
                            <m:r>
                              <a:rPr lang="en-US" altLang="zh-CN" sz="1350" b="0" i="1" smtClean="0">
                                <a:latin typeface="Cambria Math" panose="02040503050406030204" pitchFamily="18" charset="0"/>
                              </a:rPr>
                              <m:t>𝑁</m:t>
                            </m:r>
                          </m:e>
                          <m:sub>
                            <m:r>
                              <a:rPr lang="en-US" altLang="zh-CN" sz="1350" i="1">
                                <a:latin typeface="Cambria Math" panose="02040503050406030204" pitchFamily="18" charset="0"/>
                              </a:rPr>
                              <m:t>4</m:t>
                            </m:r>
                          </m:sub>
                        </m:sSub>
                      </m:oMath>
                    </m:oMathPara>
                  </a14:m>
                  <a:endParaRPr lang="zh-CN" altLang="en-US" sz="1350" i="1" dirty="0">
                    <a:latin typeface="Cambria Math" panose="02040503050406030204" pitchFamily="18" charset="0"/>
                  </a:endParaRPr>
                </a:p>
              </p:txBody>
            </p:sp>
          </mc:Choice>
          <mc:Fallback xmlns="">
            <p:sp>
              <p:nvSpPr>
                <p:cNvPr id="19" name="文本框 13">
                  <a:extLst>
                    <a:ext uri="{FF2B5EF4-FFF2-40B4-BE49-F238E27FC236}">
                      <a16:creationId xmlns:a16="http://schemas.microsoft.com/office/drawing/2014/main" id="{EE6F57FE-AB8D-4CD7-8F56-6C2314B2BF3F}"/>
                    </a:ext>
                  </a:extLst>
                </p:cNvPr>
                <p:cNvSpPr txBox="1">
                  <a:spLocks noRot="1" noChangeAspect="1" noMove="1" noResize="1" noEditPoints="1" noAdjustHandles="1" noChangeArrowheads="1" noChangeShapeType="1" noTextEdit="1"/>
                </p:cNvSpPr>
                <p:nvPr/>
              </p:nvSpPr>
              <p:spPr>
                <a:xfrm>
                  <a:off x="4062698" y="4763336"/>
                  <a:ext cx="329438" cy="300082"/>
                </a:xfrm>
                <a:prstGeom prst="rect">
                  <a:avLst/>
                </a:prstGeom>
                <a:blipFill>
                  <a:blip r:embed="rId9"/>
                  <a:stretch>
                    <a:fillRect/>
                  </a:stretch>
                </a:blipFill>
              </p:spPr>
              <p:txBody>
                <a:bodyPr/>
                <a:lstStyle/>
                <a:p>
                  <a:r>
                    <a:rPr lang="zh-CN" altLang="en-US">
                      <a:noFill/>
                    </a:rPr>
                    <a:t> </a:t>
                  </a:r>
                </a:p>
              </p:txBody>
            </p:sp>
          </mc:Fallback>
        </mc:AlternateContent>
      </p:grpSp>
      <p:grpSp>
        <p:nvGrpSpPr>
          <p:cNvPr id="20" name="组合 19">
            <a:extLst>
              <a:ext uri="{FF2B5EF4-FFF2-40B4-BE49-F238E27FC236}">
                <a16:creationId xmlns:a16="http://schemas.microsoft.com/office/drawing/2014/main" id="{120226B7-CBBE-4D4C-A39D-3B69BE2483A7}"/>
              </a:ext>
            </a:extLst>
          </p:cNvPr>
          <p:cNvGrpSpPr/>
          <p:nvPr/>
        </p:nvGrpSpPr>
        <p:grpSpPr>
          <a:xfrm>
            <a:off x="4018510" y="1826283"/>
            <a:ext cx="1765040" cy="328020"/>
            <a:chOff x="4560607" y="2935206"/>
            <a:chExt cx="1765040" cy="328020"/>
          </a:xfrm>
        </p:grpSpPr>
        <mc:AlternateContent xmlns:mc="http://schemas.openxmlformats.org/markup-compatibility/2006" xmlns:a14="http://schemas.microsoft.com/office/drawing/2010/main">
          <mc:Choice Requires="a14">
            <p:sp>
              <p:nvSpPr>
                <p:cNvPr id="21" name="文本框 13">
                  <a:extLst>
                    <a:ext uri="{FF2B5EF4-FFF2-40B4-BE49-F238E27FC236}">
                      <a16:creationId xmlns:a16="http://schemas.microsoft.com/office/drawing/2014/main" id="{41CED1A8-FB9C-4116-B1C3-C1A7FADC1FAB}"/>
                    </a:ext>
                  </a:extLst>
                </p:cNvPr>
                <p:cNvSpPr txBox="1"/>
                <p:nvPr/>
              </p:nvSpPr>
              <p:spPr>
                <a:xfrm>
                  <a:off x="4560607" y="2935206"/>
                  <a:ext cx="329438" cy="30008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altLang="zh-CN" sz="1350" i="1" smtClean="0">
                                <a:latin typeface="Cambria Math" panose="02040503050406030204" pitchFamily="18" charset="0"/>
                              </a:rPr>
                            </m:ctrlPr>
                          </m:sSubPr>
                          <m:e>
                            <m:r>
                              <a:rPr lang="en-US" altLang="zh-CN" sz="1350" b="0" i="1" smtClean="0">
                                <a:latin typeface="Cambria Math" panose="02040503050406030204" pitchFamily="18" charset="0"/>
                              </a:rPr>
                              <m:t>𝑆</m:t>
                            </m:r>
                          </m:e>
                          <m:sub>
                            <m:r>
                              <a:rPr lang="en-US" altLang="zh-CN" sz="1350" i="1">
                                <a:latin typeface="Cambria Math" panose="02040503050406030204" pitchFamily="18" charset="0"/>
                              </a:rPr>
                              <m:t>1</m:t>
                            </m:r>
                          </m:sub>
                        </m:sSub>
                      </m:oMath>
                    </m:oMathPara>
                  </a14:m>
                  <a:endParaRPr lang="zh-CN" altLang="en-US" sz="1350" i="1" dirty="0">
                    <a:latin typeface="Cambria Math" panose="02040503050406030204" pitchFamily="18" charset="0"/>
                  </a:endParaRPr>
                </a:p>
              </p:txBody>
            </p:sp>
          </mc:Choice>
          <mc:Fallback xmlns="">
            <p:sp>
              <p:nvSpPr>
                <p:cNvPr id="21" name="文本框 13">
                  <a:extLst>
                    <a:ext uri="{FF2B5EF4-FFF2-40B4-BE49-F238E27FC236}">
                      <a16:creationId xmlns:a16="http://schemas.microsoft.com/office/drawing/2014/main" id="{41CED1A8-FB9C-4116-B1C3-C1A7FADC1FAB}"/>
                    </a:ext>
                  </a:extLst>
                </p:cNvPr>
                <p:cNvSpPr txBox="1">
                  <a:spLocks noRot="1" noChangeAspect="1" noMove="1" noResize="1" noEditPoints="1" noAdjustHandles="1" noChangeArrowheads="1" noChangeShapeType="1" noTextEdit="1"/>
                </p:cNvSpPr>
                <p:nvPr/>
              </p:nvSpPr>
              <p:spPr>
                <a:xfrm>
                  <a:off x="4560607" y="2935206"/>
                  <a:ext cx="329438" cy="300082"/>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文本框 13">
                  <a:extLst>
                    <a:ext uri="{FF2B5EF4-FFF2-40B4-BE49-F238E27FC236}">
                      <a16:creationId xmlns:a16="http://schemas.microsoft.com/office/drawing/2014/main" id="{4188589B-37A1-4C6A-8483-724D55934731}"/>
                    </a:ext>
                  </a:extLst>
                </p:cNvPr>
                <p:cNvSpPr txBox="1"/>
                <p:nvPr/>
              </p:nvSpPr>
              <p:spPr>
                <a:xfrm>
                  <a:off x="5048762" y="2935206"/>
                  <a:ext cx="329438" cy="30008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altLang="zh-CN" sz="1350" i="1" smtClean="0">
                                <a:latin typeface="Cambria Math" panose="02040503050406030204" pitchFamily="18" charset="0"/>
                              </a:rPr>
                            </m:ctrlPr>
                          </m:sSubPr>
                          <m:e>
                            <m:r>
                              <a:rPr lang="en-US" altLang="zh-CN" sz="1350" b="0" i="1" smtClean="0">
                                <a:latin typeface="Cambria Math" panose="02040503050406030204" pitchFamily="18" charset="0"/>
                              </a:rPr>
                              <m:t>𝑆</m:t>
                            </m:r>
                          </m:e>
                          <m:sub>
                            <m:r>
                              <a:rPr lang="en-US" altLang="zh-CN" sz="1350" i="1">
                                <a:latin typeface="Cambria Math" panose="02040503050406030204" pitchFamily="18" charset="0"/>
                              </a:rPr>
                              <m:t>2</m:t>
                            </m:r>
                          </m:sub>
                        </m:sSub>
                      </m:oMath>
                    </m:oMathPara>
                  </a14:m>
                  <a:endParaRPr lang="zh-CN" altLang="en-US" sz="1350" i="1" dirty="0">
                    <a:latin typeface="Cambria Math" panose="02040503050406030204" pitchFamily="18" charset="0"/>
                  </a:endParaRPr>
                </a:p>
              </p:txBody>
            </p:sp>
          </mc:Choice>
          <mc:Fallback xmlns="">
            <p:sp>
              <p:nvSpPr>
                <p:cNvPr id="22" name="文本框 13">
                  <a:extLst>
                    <a:ext uri="{FF2B5EF4-FFF2-40B4-BE49-F238E27FC236}">
                      <a16:creationId xmlns:a16="http://schemas.microsoft.com/office/drawing/2014/main" id="{4188589B-37A1-4C6A-8483-724D55934731}"/>
                    </a:ext>
                  </a:extLst>
                </p:cNvPr>
                <p:cNvSpPr txBox="1">
                  <a:spLocks noRot="1" noChangeAspect="1" noMove="1" noResize="1" noEditPoints="1" noAdjustHandles="1" noChangeArrowheads="1" noChangeShapeType="1" noTextEdit="1"/>
                </p:cNvSpPr>
                <p:nvPr/>
              </p:nvSpPr>
              <p:spPr>
                <a:xfrm>
                  <a:off x="5048762" y="2935206"/>
                  <a:ext cx="329438" cy="300082"/>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文本框 13">
                  <a:extLst>
                    <a:ext uri="{FF2B5EF4-FFF2-40B4-BE49-F238E27FC236}">
                      <a16:creationId xmlns:a16="http://schemas.microsoft.com/office/drawing/2014/main" id="{CB4F03A6-F017-4E94-9ECE-3D2EDD2DBF69}"/>
                    </a:ext>
                  </a:extLst>
                </p:cNvPr>
                <p:cNvSpPr txBox="1"/>
                <p:nvPr/>
              </p:nvSpPr>
              <p:spPr>
                <a:xfrm>
                  <a:off x="5536917" y="2937744"/>
                  <a:ext cx="329438" cy="30008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altLang="zh-CN" sz="1350" i="1" smtClean="0">
                                <a:latin typeface="Cambria Math" panose="02040503050406030204" pitchFamily="18" charset="0"/>
                              </a:rPr>
                            </m:ctrlPr>
                          </m:sSubPr>
                          <m:e>
                            <m:r>
                              <a:rPr lang="en-US" altLang="zh-CN" sz="1350" b="0" i="1" smtClean="0">
                                <a:latin typeface="Cambria Math" panose="02040503050406030204" pitchFamily="18" charset="0"/>
                              </a:rPr>
                              <m:t>𝑁</m:t>
                            </m:r>
                          </m:e>
                          <m:sub>
                            <m:r>
                              <a:rPr lang="en-US" altLang="zh-CN" sz="1350" i="1">
                                <a:latin typeface="Cambria Math" panose="02040503050406030204" pitchFamily="18" charset="0"/>
                              </a:rPr>
                              <m:t>3</m:t>
                            </m:r>
                          </m:sub>
                        </m:sSub>
                      </m:oMath>
                    </m:oMathPara>
                  </a14:m>
                  <a:endParaRPr lang="zh-CN" altLang="en-US" sz="1350" i="1" dirty="0">
                    <a:latin typeface="Cambria Math" panose="02040503050406030204" pitchFamily="18" charset="0"/>
                  </a:endParaRPr>
                </a:p>
              </p:txBody>
            </p:sp>
          </mc:Choice>
          <mc:Fallback xmlns="">
            <p:sp>
              <p:nvSpPr>
                <p:cNvPr id="23" name="文本框 13">
                  <a:extLst>
                    <a:ext uri="{FF2B5EF4-FFF2-40B4-BE49-F238E27FC236}">
                      <a16:creationId xmlns:a16="http://schemas.microsoft.com/office/drawing/2014/main" id="{CB4F03A6-F017-4E94-9ECE-3D2EDD2DBF69}"/>
                    </a:ext>
                  </a:extLst>
                </p:cNvPr>
                <p:cNvSpPr txBox="1">
                  <a:spLocks noRot="1" noChangeAspect="1" noMove="1" noResize="1" noEditPoints="1" noAdjustHandles="1" noChangeArrowheads="1" noChangeShapeType="1" noTextEdit="1"/>
                </p:cNvSpPr>
                <p:nvPr/>
              </p:nvSpPr>
              <p:spPr>
                <a:xfrm>
                  <a:off x="5536917" y="2937744"/>
                  <a:ext cx="329438" cy="300082"/>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文本框 13">
                  <a:extLst>
                    <a:ext uri="{FF2B5EF4-FFF2-40B4-BE49-F238E27FC236}">
                      <a16:creationId xmlns:a16="http://schemas.microsoft.com/office/drawing/2014/main" id="{9B9F53F5-0DF0-4BE2-8315-C21DC389587C}"/>
                    </a:ext>
                  </a:extLst>
                </p:cNvPr>
                <p:cNvSpPr txBox="1"/>
                <p:nvPr/>
              </p:nvSpPr>
              <p:spPr>
                <a:xfrm>
                  <a:off x="5996209" y="2963144"/>
                  <a:ext cx="329438" cy="30008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altLang="zh-CN" sz="1350" i="1" smtClean="0">
                                <a:latin typeface="Cambria Math" panose="02040503050406030204" pitchFamily="18" charset="0"/>
                              </a:rPr>
                            </m:ctrlPr>
                          </m:sSubPr>
                          <m:e>
                            <m:r>
                              <a:rPr lang="en-US" altLang="zh-CN" sz="1350" b="0" i="1" smtClean="0">
                                <a:latin typeface="Cambria Math" panose="02040503050406030204" pitchFamily="18" charset="0"/>
                              </a:rPr>
                              <m:t>𝑁</m:t>
                            </m:r>
                          </m:e>
                          <m:sub>
                            <m:r>
                              <a:rPr lang="en-US" altLang="zh-CN" sz="1350" i="1">
                                <a:latin typeface="Cambria Math" panose="02040503050406030204" pitchFamily="18" charset="0"/>
                              </a:rPr>
                              <m:t>4</m:t>
                            </m:r>
                          </m:sub>
                        </m:sSub>
                      </m:oMath>
                    </m:oMathPara>
                  </a14:m>
                  <a:endParaRPr lang="zh-CN" altLang="en-US" sz="1350" i="1" dirty="0">
                    <a:latin typeface="Cambria Math" panose="02040503050406030204" pitchFamily="18" charset="0"/>
                  </a:endParaRPr>
                </a:p>
              </p:txBody>
            </p:sp>
          </mc:Choice>
          <mc:Fallback xmlns="">
            <p:sp>
              <p:nvSpPr>
                <p:cNvPr id="24" name="文本框 13">
                  <a:extLst>
                    <a:ext uri="{FF2B5EF4-FFF2-40B4-BE49-F238E27FC236}">
                      <a16:creationId xmlns:a16="http://schemas.microsoft.com/office/drawing/2014/main" id="{9B9F53F5-0DF0-4BE2-8315-C21DC389587C}"/>
                    </a:ext>
                  </a:extLst>
                </p:cNvPr>
                <p:cNvSpPr txBox="1">
                  <a:spLocks noRot="1" noChangeAspect="1" noMove="1" noResize="1" noEditPoints="1" noAdjustHandles="1" noChangeArrowheads="1" noChangeShapeType="1" noTextEdit="1"/>
                </p:cNvSpPr>
                <p:nvPr/>
              </p:nvSpPr>
              <p:spPr>
                <a:xfrm>
                  <a:off x="5996209" y="2963144"/>
                  <a:ext cx="329438" cy="300082"/>
                </a:xfrm>
                <a:prstGeom prst="rect">
                  <a:avLst/>
                </a:prstGeom>
                <a:blipFill>
                  <a:blip r:embed="rId12"/>
                  <a:stretch>
                    <a:fillRect/>
                  </a:stretch>
                </a:blipFill>
              </p:spPr>
              <p:txBody>
                <a:bodyPr/>
                <a:lstStyle/>
                <a:p>
                  <a:r>
                    <a:rPr lang="zh-CN" altLang="en-US">
                      <a:noFill/>
                    </a:rPr>
                    <a:t> </a:t>
                  </a:r>
                </a:p>
              </p:txBody>
            </p:sp>
          </mc:Fallback>
        </mc:AlternateContent>
      </p:grpSp>
      <p:grpSp>
        <p:nvGrpSpPr>
          <p:cNvPr id="25" name="组合 24">
            <a:extLst>
              <a:ext uri="{FF2B5EF4-FFF2-40B4-BE49-F238E27FC236}">
                <a16:creationId xmlns:a16="http://schemas.microsoft.com/office/drawing/2014/main" id="{3FEE5495-F58A-40E5-A224-8D7FB3F93D7D}"/>
              </a:ext>
            </a:extLst>
          </p:cNvPr>
          <p:cNvGrpSpPr/>
          <p:nvPr/>
        </p:nvGrpSpPr>
        <p:grpSpPr>
          <a:xfrm>
            <a:off x="6923484" y="2205166"/>
            <a:ext cx="336673" cy="1722660"/>
            <a:chOff x="7465581" y="3314089"/>
            <a:chExt cx="336673" cy="1722660"/>
          </a:xfrm>
        </p:grpSpPr>
        <mc:AlternateContent xmlns:mc="http://schemas.openxmlformats.org/markup-compatibility/2006" xmlns:a14="http://schemas.microsoft.com/office/drawing/2010/main">
          <mc:Choice Requires="a14">
            <p:sp>
              <p:nvSpPr>
                <p:cNvPr id="26" name="文本框 25">
                  <a:extLst>
                    <a:ext uri="{FF2B5EF4-FFF2-40B4-BE49-F238E27FC236}">
                      <a16:creationId xmlns:a16="http://schemas.microsoft.com/office/drawing/2014/main" id="{2168305F-C516-4875-9916-72493EEA237B}"/>
                    </a:ext>
                  </a:extLst>
                </p:cNvPr>
                <p:cNvSpPr txBox="1"/>
                <p:nvPr/>
              </p:nvSpPr>
              <p:spPr>
                <a:xfrm>
                  <a:off x="7472816" y="3314089"/>
                  <a:ext cx="329438" cy="30008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𝑆</m:t>
                            </m:r>
                          </m:e>
                          <m:sub>
                            <m:r>
                              <a:rPr lang="en-US" altLang="zh-CN" i="1" smtClean="0">
                                <a:latin typeface="Cambria Math" panose="02040503050406030204" pitchFamily="18" charset="0"/>
                              </a:rPr>
                              <m:t>1</m:t>
                            </m:r>
                          </m:sub>
                        </m:sSub>
                      </m:oMath>
                    </m:oMathPara>
                  </a14:m>
                  <a:endParaRPr lang="zh-CN" altLang="en-US" dirty="0"/>
                </a:p>
              </p:txBody>
            </p:sp>
          </mc:Choice>
          <mc:Fallback xmlns="">
            <p:sp>
              <p:nvSpPr>
                <p:cNvPr id="26" name="文本框 25">
                  <a:extLst>
                    <a:ext uri="{FF2B5EF4-FFF2-40B4-BE49-F238E27FC236}">
                      <a16:creationId xmlns:a16="http://schemas.microsoft.com/office/drawing/2014/main" id="{2168305F-C516-4875-9916-72493EEA237B}"/>
                    </a:ext>
                  </a:extLst>
                </p:cNvPr>
                <p:cNvSpPr txBox="1">
                  <a:spLocks noRot="1" noChangeAspect="1" noMove="1" noResize="1" noEditPoints="1" noAdjustHandles="1" noChangeArrowheads="1" noChangeShapeType="1" noTextEdit="1"/>
                </p:cNvSpPr>
                <p:nvPr/>
              </p:nvSpPr>
              <p:spPr>
                <a:xfrm>
                  <a:off x="7472816" y="3314089"/>
                  <a:ext cx="329438" cy="300082"/>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文本框 26">
                  <a:extLst>
                    <a:ext uri="{FF2B5EF4-FFF2-40B4-BE49-F238E27FC236}">
                      <a16:creationId xmlns:a16="http://schemas.microsoft.com/office/drawing/2014/main" id="{ED5309B7-B474-493B-A00D-E0FFF823DCD4}"/>
                    </a:ext>
                  </a:extLst>
                </p:cNvPr>
                <p:cNvSpPr txBox="1"/>
                <p:nvPr/>
              </p:nvSpPr>
              <p:spPr>
                <a:xfrm>
                  <a:off x="7465581" y="3814043"/>
                  <a:ext cx="264636" cy="30008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𝑆</m:t>
                            </m:r>
                          </m:e>
                          <m:sub>
                            <m:r>
                              <a:rPr lang="en-US" altLang="zh-CN" b="0" i="1" smtClean="0">
                                <a:latin typeface="Cambria Math" panose="02040503050406030204" pitchFamily="18" charset="0"/>
                              </a:rPr>
                              <m:t>2</m:t>
                            </m:r>
                          </m:sub>
                        </m:sSub>
                      </m:oMath>
                    </m:oMathPara>
                  </a14:m>
                  <a:endParaRPr lang="zh-CN" altLang="en-US" dirty="0"/>
                </a:p>
              </p:txBody>
            </p:sp>
          </mc:Choice>
          <mc:Fallback xmlns="">
            <p:sp>
              <p:nvSpPr>
                <p:cNvPr id="27" name="文本框 26">
                  <a:extLst>
                    <a:ext uri="{FF2B5EF4-FFF2-40B4-BE49-F238E27FC236}">
                      <a16:creationId xmlns:a16="http://schemas.microsoft.com/office/drawing/2014/main" id="{ED5309B7-B474-493B-A00D-E0FFF823DCD4}"/>
                    </a:ext>
                  </a:extLst>
                </p:cNvPr>
                <p:cNvSpPr txBox="1">
                  <a:spLocks noRot="1" noChangeAspect="1" noMove="1" noResize="1" noEditPoints="1" noAdjustHandles="1" noChangeArrowheads="1" noChangeShapeType="1" noTextEdit="1"/>
                </p:cNvSpPr>
                <p:nvPr/>
              </p:nvSpPr>
              <p:spPr>
                <a:xfrm>
                  <a:off x="7465581" y="3814043"/>
                  <a:ext cx="264636" cy="300082"/>
                </a:xfrm>
                <a:prstGeom prst="rect">
                  <a:avLst/>
                </a:prstGeom>
                <a:blipFill>
                  <a:blip r:embed="rId14"/>
                  <a:stretch>
                    <a:fillRect r="-909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 name="文本框 13">
                  <a:extLst>
                    <a:ext uri="{FF2B5EF4-FFF2-40B4-BE49-F238E27FC236}">
                      <a16:creationId xmlns:a16="http://schemas.microsoft.com/office/drawing/2014/main" id="{B914EE8D-C799-42DB-9859-EFC5F3C64349}"/>
                    </a:ext>
                  </a:extLst>
                </p:cNvPr>
                <p:cNvSpPr txBox="1"/>
                <p:nvPr/>
              </p:nvSpPr>
              <p:spPr>
                <a:xfrm>
                  <a:off x="7472816" y="4313997"/>
                  <a:ext cx="329438" cy="30008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altLang="zh-CN" sz="1350" i="1" smtClean="0">
                                <a:latin typeface="Cambria Math" panose="02040503050406030204" pitchFamily="18" charset="0"/>
                              </a:rPr>
                            </m:ctrlPr>
                          </m:sSubPr>
                          <m:e>
                            <m:r>
                              <a:rPr lang="en-US" altLang="zh-CN" sz="1350" b="0" i="1" smtClean="0">
                                <a:latin typeface="Cambria Math" panose="02040503050406030204" pitchFamily="18" charset="0"/>
                              </a:rPr>
                              <m:t>𝑁</m:t>
                            </m:r>
                          </m:e>
                          <m:sub>
                            <m:r>
                              <a:rPr lang="en-US" altLang="zh-CN" sz="1350" i="1">
                                <a:latin typeface="Cambria Math" panose="02040503050406030204" pitchFamily="18" charset="0"/>
                              </a:rPr>
                              <m:t>3</m:t>
                            </m:r>
                          </m:sub>
                        </m:sSub>
                      </m:oMath>
                    </m:oMathPara>
                  </a14:m>
                  <a:endParaRPr lang="zh-CN" altLang="en-US" sz="1350" i="1" dirty="0">
                    <a:latin typeface="Cambria Math" panose="02040503050406030204" pitchFamily="18" charset="0"/>
                  </a:endParaRPr>
                </a:p>
              </p:txBody>
            </p:sp>
          </mc:Choice>
          <mc:Fallback xmlns="">
            <p:sp>
              <p:nvSpPr>
                <p:cNvPr id="28" name="文本框 13">
                  <a:extLst>
                    <a:ext uri="{FF2B5EF4-FFF2-40B4-BE49-F238E27FC236}">
                      <a16:creationId xmlns:a16="http://schemas.microsoft.com/office/drawing/2014/main" id="{B914EE8D-C799-42DB-9859-EFC5F3C64349}"/>
                    </a:ext>
                  </a:extLst>
                </p:cNvPr>
                <p:cNvSpPr txBox="1">
                  <a:spLocks noRot="1" noChangeAspect="1" noMove="1" noResize="1" noEditPoints="1" noAdjustHandles="1" noChangeArrowheads="1" noChangeShapeType="1" noTextEdit="1"/>
                </p:cNvSpPr>
                <p:nvPr/>
              </p:nvSpPr>
              <p:spPr>
                <a:xfrm>
                  <a:off x="7472816" y="4313997"/>
                  <a:ext cx="329438" cy="300082"/>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9" name="文本框 13">
                  <a:extLst>
                    <a:ext uri="{FF2B5EF4-FFF2-40B4-BE49-F238E27FC236}">
                      <a16:creationId xmlns:a16="http://schemas.microsoft.com/office/drawing/2014/main" id="{22BCA185-8523-4313-8653-89EED633E599}"/>
                    </a:ext>
                  </a:extLst>
                </p:cNvPr>
                <p:cNvSpPr txBox="1"/>
                <p:nvPr/>
              </p:nvSpPr>
              <p:spPr>
                <a:xfrm>
                  <a:off x="7472816" y="4736667"/>
                  <a:ext cx="329438" cy="30008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altLang="zh-CN" sz="1350" i="1" smtClean="0">
                                <a:latin typeface="Cambria Math" panose="02040503050406030204" pitchFamily="18" charset="0"/>
                              </a:rPr>
                            </m:ctrlPr>
                          </m:sSubPr>
                          <m:e>
                            <m:r>
                              <a:rPr lang="en-US" altLang="zh-CN" sz="1350" b="0" i="1" smtClean="0">
                                <a:latin typeface="Cambria Math" panose="02040503050406030204" pitchFamily="18" charset="0"/>
                              </a:rPr>
                              <m:t>𝑁</m:t>
                            </m:r>
                          </m:e>
                          <m:sub>
                            <m:r>
                              <a:rPr lang="en-US" altLang="zh-CN" sz="1350" i="1">
                                <a:latin typeface="Cambria Math" panose="02040503050406030204" pitchFamily="18" charset="0"/>
                              </a:rPr>
                              <m:t>4</m:t>
                            </m:r>
                          </m:sub>
                        </m:sSub>
                      </m:oMath>
                    </m:oMathPara>
                  </a14:m>
                  <a:endParaRPr lang="zh-CN" altLang="en-US" sz="1350" i="1" dirty="0">
                    <a:latin typeface="Cambria Math" panose="02040503050406030204" pitchFamily="18" charset="0"/>
                  </a:endParaRPr>
                </a:p>
              </p:txBody>
            </p:sp>
          </mc:Choice>
          <mc:Fallback xmlns="">
            <p:sp>
              <p:nvSpPr>
                <p:cNvPr id="29" name="文本框 13">
                  <a:extLst>
                    <a:ext uri="{FF2B5EF4-FFF2-40B4-BE49-F238E27FC236}">
                      <a16:creationId xmlns:a16="http://schemas.microsoft.com/office/drawing/2014/main" id="{22BCA185-8523-4313-8653-89EED633E599}"/>
                    </a:ext>
                  </a:extLst>
                </p:cNvPr>
                <p:cNvSpPr txBox="1">
                  <a:spLocks noRot="1" noChangeAspect="1" noMove="1" noResize="1" noEditPoints="1" noAdjustHandles="1" noChangeArrowheads="1" noChangeShapeType="1" noTextEdit="1"/>
                </p:cNvSpPr>
                <p:nvPr/>
              </p:nvSpPr>
              <p:spPr>
                <a:xfrm>
                  <a:off x="7472816" y="4736667"/>
                  <a:ext cx="329438" cy="300082"/>
                </a:xfrm>
                <a:prstGeom prst="rect">
                  <a:avLst/>
                </a:prstGeom>
                <a:blipFill>
                  <a:blip r:embed="rId12"/>
                  <a:stretch>
                    <a:fillRect/>
                  </a:stretch>
                </a:blipFill>
              </p:spPr>
              <p:txBody>
                <a:bodyPr/>
                <a:lstStyle/>
                <a:p>
                  <a:r>
                    <a:rPr lang="zh-CN" altLang="en-US">
                      <a:noFill/>
                    </a:rPr>
                    <a:t> </a:t>
                  </a:r>
                </a:p>
              </p:txBody>
            </p:sp>
          </mc:Fallback>
        </mc:AlternateContent>
      </p:grpSp>
      <p:grpSp>
        <p:nvGrpSpPr>
          <p:cNvPr id="40" name="组合 39">
            <a:extLst>
              <a:ext uri="{FF2B5EF4-FFF2-40B4-BE49-F238E27FC236}">
                <a16:creationId xmlns:a16="http://schemas.microsoft.com/office/drawing/2014/main" id="{B31FA79F-6E18-48C3-9B52-11BBCFC50DF1}"/>
              </a:ext>
            </a:extLst>
          </p:cNvPr>
          <p:cNvGrpSpPr/>
          <p:nvPr/>
        </p:nvGrpSpPr>
        <p:grpSpPr>
          <a:xfrm>
            <a:off x="1256428" y="2128963"/>
            <a:ext cx="336673" cy="1722660"/>
            <a:chOff x="943077" y="3314089"/>
            <a:chExt cx="336673" cy="1722660"/>
          </a:xfrm>
        </p:grpSpPr>
        <mc:AlternateContent xmlns:mc="http://schemas.openxmlformats.org/markup-compatibility/2006" xmlns:a14="http://schemas.microsoft.com/office/drawing/2010/main">
          <mc:Choice Requires="a14">
            <p:sp>
              <p:nvSpPr>
                <p:cNvPr id="41" name="文本框 40">
                  <a:extLst>
                    <a:ext uri="{FF2B5EF4-FFF2-40B4-BE49-F238E27FC236}">
                      <a16:creationId xmlns:a16="http://schemas.microsoft.com/office/drawing/2014/main" id="{1018E251-A794-4A1F-9134-3F3C253DBB44}"/>
                    </a:ext>
                  </a:extLst>
                </p:cNvPr>
                <p:cNvSpPr txBox="1"/>
                <p:nvPr/>
              </p:nvSpPr>
              <p:spPr>
                <a:xfrm>
                  <a:off x="950312" y="3314089"/>
                  <a:ext cx="329438" cy="30008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𝑆</m:t>
                            </m:r>
                          </m:e>
                          <m:sub>
                            <m:r>
                              <a:rPr lang="en-US" altLang="zh-CN" i="1" smtClean="0">
                                <a:latin typeface="Cambria Math" panose="02040503050406030204" pitchFamily="18" charset="0"/>
                              </a:rPr>
                              <m:t>1</m:t>
                            </m:r>
                          </m:sub>
                        </m:sSub>
                      </m:oMath>
                    </m:oMathPara>
                  </a14:m>
                  <a:endParaRPr lang="zh-CN" altLang="en-US" dirty="0"/>
                </a:p>
              </p:txBody>
            </p:sp>
          </mc:Choice>
          <mc:Fallback xmlns="">
            <p:sp>
              <p:nvSpPr>
                <p:cNvPr id="41" name="文本框 40">
                  <a:extLst>
                    <a:ext uri="{FF2B5EF4-FFF2-40B4-BE49-F238E27FC236}">
                      <a16:creationId xmlns:a16="http://schemas.microsoft.com/office/drawing/2014/main" id="{1018E251-A794-4A1F-9134-3F3C253DBB44}"/>
                    </a:ext>
                  </a:extLst>
                </p:cNvPr>
                <p:cNvSpPr txBox="1">
                  <a:spLocks noRot="1" noChangeAspect="1" noMove="1" noResize="1" noEditPoints="1" noAdjustHandles="1" noChangeArrowheads="1" noChangeShapeType="1" noTextEdit="1"/>
                </p:cNvSpPr>
                <p:nvPr/>
              </p:nvSpPr>
              <p:spPr>
                <a:xfrm>
                  <a:off x="950312" y="3314089"/>
                  <a:ext cx="329438" cy="300082"/>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2" name="文本框 41">
                  <a:extLst>
                    <a:ext uri="{FF2B5EF4-FFF2-40B4-BE49-F238E27FC236}">
                      <a16:creationId xmlns:a16="http://schemas.microsoft.com/office/drawing/2014/main" id="{12B60F24-822B-4B0A-8EF5-054DFF912E43}"/>
                    </a:ext>
                  </a:extLst>
                </p:cNvPr>
                <p:cNvSpPr txBox="1"/>
                <p:nvPr/>
              </p:nvSpPr>
              <p:spPr>
                <a:xfrm>
                  <a:off x="943077" y="3814043"/>
                  <a:ext cx="264636" cy="30008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𝑆</m:t>
                            </m:r>
                          </m:e>
                          <m:sub>
                            <m:r>
                              <a:rPr lang="en-US" altLang="zh-CN" b="0" i="1" smtClean="0">
                                <a:latin typeface="Cambria Math" panose="02040503050406030204" pitchFamily="18" charset="0"/>
                              </a:rPr>
                              <m:t>2</m:t>
                            </m:r>
                          </m:sub>
                        </m:sSub>
                      </m:oMath>
                    </m:oMathPara>
                  </a14:m>
                  <a:endParaRPr lang="zh-CN" altLang="en-US" dirty="0"/>
                </a:p>
              </p:txBody>
            </p:sp>
          </mc:Choice>
          <mc:Fallback xmlns="">
            <p:sp>
              <p:nvSpPr>
                <p:cNvPr id="42" name="文本框 41">
                  <a:extLst>
                    <a:ext uri="{FF2B5EF4-FFF2-40B4-BE49-F238E27FC236}">
                      <a16:creationId xmlns:a16="http://schemas.microsoft.com/office/drawing/2014/main" id="{12B60F24-822B-4B0A-8EF5-054DFF912E43}"/>
                    </a:ext>
                  </a:extLst>
                </p:cNvPr>
                <p:cNvSpPr txBox="1">
                  <a:spLocks noRot="1" noChangeAspect="1" noMove="1" noResize="1" noEditPoints="1" noAdjustHandles="1" noChangeArrowheads="1" noChangeShapeType="1" noTextEdit="1"/>
                </p:cNvSpPr>
                <p:nvPr/>
              </p:nvSpPr>
              <p:spPr>
                <a:xfrm>
                  <a:off x="943077" y="3814043"/>
                  <a:ext cx="264636" cy="300082"/>
                </a:xfrm>
                <a:prstGeom prst="rect">
                  <a:avLst/>
                </a:prstGeom>
                <a:blipFill>
                  <a:blip r:embed="rId7"/>
                  <a:stretch>
                    <a:fillRect r="-1162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3" name="文本框 13">
                  <a:extLst>
                    <a:ext uri="{FF2B5EF4-FFF2-40B4-BE49-F238E27FC236}">
                      <a16:creationId xmlns:a16="http://schemas.microsoft.com/office/drawing/2014/main" id="{34533AE7-BB1C-404F-956C-CBD5994AB868}"/>
                    </a:ext>
                  </a:extLst>
                </p:cNvPr>
                <p:cNvSpPr txBox="1"/>
                <p:nvPr/>
              </p:nvSpPr>
              <p:spPr>
                <a:xfrm>
                  <a:off x="950312" y="4313997"/>
                  <a:ext cx="329438" cy="30008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altLang="zh-CN" sz="1350" i="1" smtClean="0">
                                <a:latin typeface="Cambria Math" panose="02040503050406030204" pitchFamily="18" charset="0"/>
                              </a:rPr>
                            </m:ctrlPr>
                          </m:sSubPr>
                          <m:e>
                            <m:r>
                              <a:rPr lang="en-US" altLang="zh-CN" sz="1350" b="0" i="1" smtClean="0">
                                <a:latin typeface="Cambria Math" panose="02040503050406030204" pitchFamily="18" charset="0"/>
                              </a:rPr>
                              <m:t>𝑁</m:t>
                            </m:r>
                          </m:e>
                          <m:sub>
                            <m:r>
                              <a:rPr lang="en-US" altLang="zh-CN" sz="1350" i="1">
                                <a:latin typeface="Cambria Math" panose="02040503050406030204" pitchFamily="18" charset="0"/>
                              </a:rPr>
                              <m:t>3</m:t>
                            </m:r>
                          </m:sub>
                        </m:sSub>
                      </m:oMath>
                    </m:oMathPara>
                  </a14:m>
                  <a:endParaRPr lang="zh-CN" altLang="en-US" sz="1350" i="1" dirty="0">
                    <a:latin typeface="Cambria Math" panose="02040503050406030204" pitchFamily="18" charset="0"/>
                  </a:endParaRPr>
                </a:p>
              </p:txBody>
            </p:sp>
          </mc:Choice>
          <mc:Fallback xmlns="">
            <p:sp>
              <p:nvSpPr>
                <p:cNvPr id="43" name="文本框 13">
                  <a:extLst>
                    <a:ext uri="{FF2B5EF4-FFF2-40B4-BE49-F238E27FC236}">
                      <a16:creationId xmlns:a16="http://schemas.microsoft.com/office/drawing/2014/main" id="{34533AE7-BB1C-404F-956C-CBD5994AB868}"/>
                    </a:ext>
                  </a:extLst>
                </p:cNvPr>
                <p:cNvSpPr txBox="1">
                  <a:spLocks noRot="1" noChangeAspect="1" noMove="1" noResize="1" noEditPoints="1" noAdjustHandles="1" noChangeArrowheads="1" noChangeShapeType="1" noTextEdit="1"/>
                </p:cNvSpPr>
                <p:nvPr/>
              </p:nvSpPr>
              <p:spPr>
                <a:xfrm>
                  <a:off x="950312" y="4313997"/>
                  <a:ext cx="329438" cy="300082"/>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4" name="文本框 13">
                  <a:extLst>
                    <a:ext uri="{FF2B5EF4-FFF2-40B4-BE49-F238E27FC236}">
                      <a16:creationId xmlns:a16="http://schemas.microsoft.com/office/drawing/2014/main" id="{1AB097C7-6ABD-46F7-95D8-7F42DECFB600}"/>
                    </a:ext>
                  </a:extLst>
                </p:cNvPr>
                <p:cNvSpPr txBox="1"/>
                <p:nvPr/>
              </p:nvSpPr>
              <p:spPr>
                <a:xfrm>
                  <a:off x="950312" y="4736667"/>
                  <a:ext cx="329438" cy="30008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altLang="zh-CN" sz="1350" i="1" smtClean="0">
                                <a:latin typeface="Cambria Math" panose="02040503050406030204" pitchFamily="18" charset="0"/>
                              </a:rPr>
                            </m:ctrlPr>
                          </m:sSubPr>
                          <m:e>
                            <m:r>
                              <a:rPr lang="en-US" altLang="zh-CN" sz="1350" b="0" i="1" smtClean="0">
                                <a:latin typeface="Cambria Math" panose="02040503050406030204" pitchFamily="18" charset="0"/>
                              </a:rPr>
                              <m:t>𝑁</m:t>
                            </m:r>
                          </m:e>
                          <m:sub>
                            <m:r>
                              <a:rPr lang="en-US" altLang="zh-CN" sz="1350" i="1">
                                <a:latin typeface="Cambria Math" panose="02040503050406030204" pitchFamily="18" charset="0"/>
                              </a:rPr>
                              <m:t>4</m:t>
                            </m:r>
                          </m:sub>
                        </m:sSub>
                      </m:oMath>
                    </m:oMathPara>
                  </a14:m>
                  <a:endParaRPr lang="zh-CN" altLang="en-US" sz="1350" i="1" dirty="0">
                    <a:latin typeface="Cambria Math" panose="02040503050406030204" pitchFamily="18" charset="0"/>
                  </a:endParaRPr>
                </a:p>
              </p:txBody>
            </p:sp>
          </mc:Choice>
          <mc:Fallback xmlns="">
            <p:sp>
              <p:nvSpPr>
                <p:cNvPr id="44" name="文本框 13">
                  <a:extLst>
                    <a:ext uri="{FF2B5EF4-FFF2-40B4-BE49-F238E27FC236}">
                      <a16:creationId xmlns:a16="http://schemas.microsoft.com/office/drawing/2014/main" id="{1AB097C7-6ABD-46F7-95D8-7F42DECFB600}"/>
                    </a:ext>
                  </a:extLst>
                </p:cNvPr>
                <p:cNvSpPr txBox="1">
                  <a:spLocks noRot="1" noChangeAspect="1" noMove="1" noResize="1" noEditPoints="1" noAdjustHandles="1" noChangeArrowheads="1" noChangeShapeType="1" noTextEdit="1"/>
                </p:cNvSpPr>
                <p:nvPr/>
              </p:nvSpPr>
              <p:spPr>
                <a:xfrm>
                  <a:off x="950312" y="4736667"/>
                  <a:ext cx="329438" cy="300082"/>
                </a:xfrm>
                <a:prstGeom prst="rect">
                  <a:avLst/>
                </a:prstGeom>
                <a:blipFill>
                  <a:blip r:embed="rId9"/>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45" name="文本框 13">
                <a:extLst>
                  <a:ext uri="{FF2B5EF4-FFF2-40B4-BE49-F238E27FC236}">
                    <a16:creationId xmlns:a16="http://schemas.microsoft.com/office/drawing/2014/main" id="{05BCECDB-FCC0-4007-8F0A-4C8072771D61}"/>
                  </a:ext>
                </a:extLst>
              </p:cNvPr>
              <p:cNvSpPr txBox="1"/>
              <p:nvPr/>
            </p:nvSpPr>
            <p:spPr>
              <a:xfrm>
                <a:off x="1580080" y="1529085"/>
                <a:ext cx="837063" cy="253916"/>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050" dirty="0">
                    <a:latin typeface="Cambria Math" panose="02040503050406030204" pitchFamily="18" charset="0"/>
                  </a:rPr>
                  <a:t>第</a:t>
                </a:r>
                <a:r>
                  <a:rPr lang="en-US" altLang="zh-CN" sz="1050" dirty="0">
                    <a:latin typeface="Cambria Math" panose="02040503050406030204" pitchFamily="18" charset="0"/>
                  </a:rPr>
                  <a:t>T</a:t>
                </a:r>
                <a:r>
                  <a:rPr lang="zh-CN" altLang="en-US" sz="1050" dirty="0">
                    <a:latin typeface="Cambria Math" panose="02040503050406030204" pitchFamily="18" charset="0"/>
                  </a:rPr>
                  <a:t>层：</a:t>
                </a:r>
                <a14:m>
                  <m:oMath xmlns:m="http://schemas.openxmlformats.org/officeDocument/2006/math">
                    <m:sSub>
                      <m:sSubPr>
                        <m:ctrlPr>
                          <a:rPr lang="en-US" altLang="zh-CN" sz="1050" i="1">
                            <a:latin typeface="Cambria Math" panose="02040503050406030204" pitchFamily="18" charset="0"/>
                          </a:rPr>
                        </m:ctrlPr>
                      </m:sSubPr>
                      <m:e>
                        <m:r>
                          <a:rPr lang="en-US" altLang="zh-CN" sz="1050" i="1">
                            <a:latin typeface="Cambria Math" panose="02040503050406030204" pitchFamily="18" charset="0"/>
                          </a:rPr>
                          <m:t>𝑋</m:t>
                        </m:r>
                      </m:e>
                      <m:sub>
                        <m:r>
                          <a:rPr lang="en-US" altLang="zh-CN" sz="1050" i="1">
                            <a:latin typeface="Cambria Math" panose="02040503050406030204" pitchFamily="18" charset="0"/>
                          </a:rPr>
                          <m:t>𝑡</m:t>
                        </m:r>
                      </m:sub>
                    </m:sSub>
                  </m:oMath>
                </a14:m>
                <a:endParaRPr lang="zh-CN" altLang="en-US" sz="1050" dirty="0">
                  <a:latin typeface="Cambria Math" panose="02040503050406030204" pitchFamily="18" charset="0"/>
                </a:endParaRPr>
              </a:p>
            </p:txBody>
          </p:sp>
        </mc:Choice>
        <mc:Fallback xmlns="">
          <p:sp>
            <p:nvSpPr>
              <p:cNvPr id="45" name="文本框 13">
                <a:extLst>
                  <a:ext uri="{FF2B5EF4-FFF2-40B4-BE49-F238E27FC236}">
                    <a16:creationId xmlns:a16="http://schemas.microsoft.com/office/drawing/2014/main" id="{05BCECDB-FCC0-4007-8F0A-4C8072771D61}"/>
                  </a:ext>
                </a:extLst>
              </p:cNvPr>
              <p:cNvSpPr txBox="1">
                <a:spLocks noRot="1" noChangeAspect="1" noMove="1" noResize="1" noEditPoints="1" noAdjustHandles="1" noChangeArrowheads="1" noChangeShapeType="1" noTextEdit="1"/>
              </p:cNvSpPr>
              <p:nvPr/>
            </p:nvSpPr>
            <p:spPr>
              <a:xfrm>
                <a:off x="1580080" y="1529085"/>
                <a:ext cx="837063" cy="253916"/>
              </a:xfrm>
              <a:prstGeom prst="rect">
                <a:avLst/>
              </a:prstGeom>
              <a:blipFill>
                <a:blip r:embed="rId16"/>
                <a:stretch>
                  <a:fillRect b="-1707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6" name="文本框 13">
                <a:extLst>
                  <a:ext uri="{FF2B5EF4-FFF2-40B4-BE49-F238E27FC236}">
                    <a16:creationId xmlns:a16="http://schemas.microsoft.com/office/drawing/2014/main" id="{DF4420CD-0CBA-4F34-9308-C970DB02795A}"/>
                  </a:ext>
                </a:extLst>
              </p:cNvPr>
              <p:cNvSpPr txBox="1"/>
              <p:nvPr/>
            </p:nvSpPr>
            <p:spPr>
              <a:xfrm>
                <a:off x="7198909" y="1543026"/>
                <a:ext cx="1002341" cy="24622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000" dirty="0">
                    <a:latin typeface="Cambria Math" panose="02040503050406030204" pitchFamily="18" charset="0"/>
                  </a:rPr>
                  <a:t>第</a:t>
                </a:r>
                <a:r>
                  <a:rPr lang="en-US" altLang="zh-CN" sz="1000" dirty="0">
                    <a:latin typeface="Cambria Math" panose="02040503050406030204" pitchFamily="18" charset="0"/>
                  </a:rPr>
                  <a:t>T-1</a:t>
                </a:r>
                <a:r>
                  <a:rPr lang="zh-CN" altLang="en-US" sz="1000" dirty="0">
                    <a:latin typeface="Cambria Math" panose="02040503050406030204" pitchFamily="18" charset="0"/>
                  </a:rPr>
                  <a:t>层：</a:t>
                </a:r>
                <a14:m>
                  <m:oMath xmlns:m="http://schemas.openxmlformats.org/officeDocument/2006/math">
                    <m:sSub>
                      <m:sSubPr>
                        <m:ctrlPr>
                          <a:rPr lang="en-US" altLang="zh-CN" sz="1000" i="1">
                            <a:latin typeface="Cambria Math" panose="02040503050406030204" pitchFamily="18" charset="0"/>
                          </a:rPr>
                        </m:ctrlPr>
                      </m:sSubPr>
                      <m:e>
                        <m:r>
                          <a:rPr lang="en-US" altLang="zh-CN" sz="1000" i="1">
                            <a:latin typeface="Cambria Math" panose="02040503050406030204" pitchFamily="18" charset="0"/>
                          </a:rPr>
                          <m:t>𝑋</m:t>
                        </m:r>
                      </m:e>
                      <m:sub>
                        <m:r>
                          <a:rPr lang="en-US" altLang="zh-CN" sz="1000" i="1">
                            <a:latin typeface="Cambria Math" panose="02040503050406030204" pitchFamily="18" charset="0"/>
                          </a:rPr>
                          <m:t>𝑡</m:t>
                        </m:r>
                        <m:r>
                          <a:rPr lang="en-US" altLang="zh-CN" sz="1000" i="1">
                            <a:latin typeface="Cambria Math" panose="02040503050406030204" pitchFamily="18" charset="0"/>
                          </a:rPr>
                          <m:t>−1</m:t>
                        </m:r>
                      </m:sub>
                    </m:sSub>
                  </m:oMath>
                </a14:m>
                <a:endParaRPr lang="zh-CN" altLang="en-US" sz="1000" dirty="0">
                  <a:latin typeface="Cambria Math" panose="02040503050406030204" pitchFamily="18" charset="0"/>
                </a:endParaRPr>
              </a:p>
            </p:txBody>
          </p:sp>
        </mc:Choice>
        <mc:Fallback xmlns="">
          <p:sp>
            <p:nvSpPr>
              <p:cNvPr id="46" name="文本框 13">
                <a:extLst>
                  <a:ext uri="{FF2B5EF4-FFF2-40B4-BE49-F238E27FC236}">
                    <a16:creationId xmlns:a16="http://schemas.microsoft.com/office/drawing/2014/main" id="{DF4420CD-0CBA-4F34-9308-C970DB02795A}"/>
                  </a:ext>
                </a:extLst>
              </p:cNvPr>
              <p:cNvSpPr txBox="1">
                <a:spLocks noRot="1" noChangeAspect="1" noMove="1" noResize="1" noEditPoints="1" noAdjustHandles="1" noChangeArrowheads="1" noChangeShapeType="1" noTextEdit="1"/>
              </p:cNvSpPr>
              <p:nvPr/>
            </p:nvSpPr>
            <p:spPr>
              <a:xfrm>
                <a:off x="7198909" y="1543026"/>
                <a:ext cx="1002341" cy="246221"/>
              </a:xfrm>
              <a:prstGeom prst="rect">
                <a:avLst/>
              </a:prstGeom>
              <a:blipFill>
                <a:blip r:embed="rId17"/>
                <a:stretch>
                  <a:fillRect b="-1219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7" name="文本框 13">
                <a:extLst>
                  <a:ext uri="{FF2B5EF4-FFF2-40B4-BE49-F238E27FC236}">
                    <a16:creationId xmlns:a16="http://schemas.microsoft.com/office/drawing/2014/main" id="{3D917E18-6B20-444F-B6A9-F1FF7CA621AB}"/>
                  </a:ext>
                </a:extLst>
              </p:cNvPr>
              <p:cNvSpPr txBox="1"/>
              <p:nvPr/>
            </p:nvSpPr>
            <p:spPr>
              <a:xfrm>
                <a:off x="4347948" y="1529085"/>
                <a:ext cx="1106164" cy="253916"/>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050" dirty="0">
                    <a:latin typeface="Cambria Math" panose="02040503050406030204" pitchFamily="18" charset="0"/>
                  </a:rPr>
                  <a:t>转移矩阵</a:t>
                </a:r>
                <a14:m>
                  <m:oMath xmlns:m="http://schemas.openxmlformats.org/officeDocument/2006/math">
                    <m:r>
                      <a:rPr lang="en-US" altLang="zh-CN" sz="1050" b="0" i="1" smtClean="0">
                        <a:latin typeface="Cambria Math" panose="02040503050406030204" pitchFamily="18" charset="0"/>
                      </a:rPr>
                      <m:t>𝑃</m:t>
                    </m:r>
                  </m:oMath>
                </a14:m>
                <a:endParaRPr lang="zh-CN" altLang="en-US" sz="1050" dirty="0">
                  <a:latin typeface="Cambria Math" panose="02040503050406030204" pitchFamily="18" charset="0"/>
                </a:endParaRPr>
              </a:p>
            </p:txBody>
          </p:sp>
        </mc:Choice>
        <mc:Fallback xmlns="">
          <p:sp>
            <p:nvSpPr>
              <p:cNvPr id="47" name="文本框 13">
                <a:extLst>
                  <a:ext uri="{FF2B5EF4-FFF2-40B4-BE49-F238E27FC236}">
                    <a16:creationId xmlns:a16="http://schemas.microsoft.com/office/drawing/2014/main" id="{3D917E18-6B20-444F-B6A9-F1FF7CA621AB}"/>
                  </a:ext>
                </a:extLst>
              </p:cNvPr>
              <p:cNvSpPr txBox="1">
                <a:spLocks noRot="1" noChangeAspect="1" noMove="1" noResize="1" noEditPoints="1" noAdjustHandles="1" noChangeArrowheads="1" noChangeShapeType="1" noTextEdit="1"/>
              </p:cNvSpPr>
              <p:nvPr/>
            </p:nvSpPr>
            <p:spPr>
              <a:xfrm>
                <a:off x="4347948" y="1529085"/>
                <a:ext cx="1106164" cy="253916"/>
              </a:xfrm>
              <a:prstGeom prst="rect">
                <a:avLst/>
              </a:prstGeom>
              <a:blipFill>
                <a:blip r:embed="rId18"/>
                <a:stretch>
                  <a:fillRect b="-1707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 name="矩形 1">
                <a:extLst>
                  <a:ext uri="{FF2B5EF4-FFF2-40B4-BE49-F238E27FC236}">
                    <a16:creationId xmlns:a16="http://schemas.microsoft.com/office/drawing/2014/main" id="{C2B4486F-663E-4FFF-BAE7-1E5ED71062F7}"/>
                  </a:ext>
                </a:extLst>
              </p:cNvPr>
              <p:cNvSpPr/>
              <p:nvPr/>
            </p:nvSpPr>
            <p:spPr>
              <a:xfrm>
                <a:off x="3360374" y="4447982"/>
                <a:ext cx="4572000" cy="515526"/>
              </a:xfrm>
              <a:prstGeom prst="rect">
                <a:avLst/>
              </a:prstGeom>
            </p:spPr>
            <p:txBody>
              <a:bodyPr>
                <a:spAutoFit/>
              </a:bodyPr>
              <a:lstStyle/>
              <a:p>
                <a14:m>
                  <m:oMath xmlns:m="http://schemas.openxmlformats.org/officeDocument/2006/math">
                    <m:r>
                      <a:rPr lang="en-US" altLang="zh-CN" sz="1400" b="1" i="1">
                        <a:latin typeface="Cambria Math" panose="02040503050406030204" pitchFamily="18" charset="0"/>
                      </a:rPr>
                      <m:t>𝑩</m:t>
                    </m:r>
                  </m:oMath>
                </a14:m>
                <a:r>
                  <a:rPr lang="zh-CN" altLang="en-US" dirty="0">
                    <a:latin typeface="+mn-ea"/>
                  </a:rPr>
                  <a:t>表示普通用户受意见领袖的影响程度</a:t>
                </a:r>
                <a:endParaRPr lang="en-US" altLang="zh-CN" dirty="0">
                  <a:latin typeface="+mn-ea"/>
                </a:endParaRPr>
              </a:p>
              <a:p>
                <a14:m>
                  <m:oMath xmlns:m="http://schemas.openxmlformats.org/officeDocument/2006/math">
                    <m:r>
                      <a:rPr lang="en-US" altLang="zh-CN" sz="1400" b="1" i="1">
                        <a:latin typeface="Cambria Math" panose="02040503050406030204" pitchFamily="18" charset="0"/>
                      </a:rPr>
                      <m:t>𝑫</m:t>
                    </m:r>
                  </m:oMath>
                </a14:m>
                <a:r>
                  <a:rPr lang="zh-CN" altLang="en-US" dirty="0">
                    <a:latin typeface="+mn-ea"/>
                  </a:rPr>
                  <a:t>表示普通用户受普通用户之间的影响程度</a:t>
                </a:r>
                <a:endParaRPr lang="zh-CN" altLang="en-US" dirty="0"/>
              </a:p>
            </p:txBody>
          </p:sp>
        </mc:Choice>
        <mc:Fallback xmlns="">
          <p:sp>
            <p:nvSpPr>
              <p:cNvPr id="2" name="矩形 1">
                <a:extLst>
                  <a:ext uri="{FF2B5EF4-FFF2-40B4-BE49-F238E27FC236}">
                    <a16:creationId xmlns:a16="http://schemas.microsoft.com/office/drawing/2014/main" id="{C2B4486F-663E-4FFF-BAE7-1E5ED71062F7}"/>
                  </a:ext>
                </a:extLst>
              </p:cNvPr>
              <p:cNvSpPr>
                <a:spLocks noRot="1" noChangeAspect="1" noMove="1" noResize="1" noEditPoints="1" noAdjustHandles="1" noChangeArrowheads="1" noChangeShapeType="1" noTextEdit="1"/>
              </p:cNvSpPr>
              <p:nvPr/>
            </p:nvSpPr>
            <p:spPr>
              <a:xfrm>
                <a:off x="3360374" y="4447982"/>
                <a:ext cx="4572000" cy="515526"/>
              </a:xfrm>
              <a:prstGeom prst="rect">
                <a:avLst/>
              </a:prstGeom>
              <a:blipFill>
                <a:blip r:embed="rId19"/>
                <a:stretch>
                  <a:fillRect t="-2381" b="-1071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7285610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7A4EC3FE-0A06-49B6-B8D8-576497A3BBA0}"/>
                  </a:ext>
                </a:extLst>
              </p:cNvPr>
              <p:cNvSpPr txBox="1"/>
              <p:nvPr/>
            </p:nvSpPr>
            <p:spPr>
              <a:xfrm>
                <a:off x="463993" y="923011"/>
                <a:ext cx="7646599" cy="1528303"/>
              </a:xfrm>
              <a:prstGeom prst="rect">
                <a:avLst/>
              </a:prstGeom>
              <a:noFill/>
            </p:spPr>
            <p:txBody>
              <a:bodyPr wrap="square" rtlCol="0">
                <a:spAutoFit/>
              </a:bodyPr>
              <a:lstStyle/>
              <a:p>
                <a:pPr>
                  <a:lnSpc>
                    <a:spcPct val="200000"/>
                  </a:lnSpc>
                </a:pPr>
                <a:r>
                  <a:rPr lang="zh-CN" altLang="en-US" dirty="0">
                    <a:latin typeface="+mn-ea"/>
                    <a:sym typeface="黑体" panose="02010609060101010101" pitchFamily="49" charset="-122"/>
                  </a:rPr>
                  <a:t>经过多轮迭代，</a:t>
                </a:r>
                <a:r>
                  <a:rPr lang="zh-CN" altLang="en-US" dirty="0"/>
                  <a:t>可以将用户稳态意见写作该式</a:t>
                </a:r>
                <a:r>
                  <a:rPr lang="zh-CN" altLang="en-US" dirty="0">
                    <a:latin typeface="+mn-ea"/>
                    <a:sym typeface="黑体" panose="02010609060101010101" pitchFamily="49" charset="-122"/>
                  </a:rPr>
                  <a:t>：</a:t>
                </a:r>
                <a:endParaRPr lang="en-US" altLang="zh-CN" i="1" dirty="0">
                  <a:latin typeface="Cambria Math" panose="02040503050406030204" pitchFamily="18" charset="0"/>
                  <a:ea typeface="微软雅黑" panose="020B0503020204020204" pitchFamily="34" charset="-122"/>
                </a:endParaRPr>
              </a:p>
              <a:p>
                <a:pPr>
                  <a:lnSpc>
                    <a:spcPct val="200000"/>
                  </a:lnSpc>
                </a:pPr>
                <a14:m>
                  <m:oMathPara xmlns:m="http://schemas.openxmlformats.org/officeDocument/2006/math">
                    <m:oMathParaPr>
                      <m:jc m:val="centerGroup"/>
                    </m:oMathParaPr>
                    <m:oMath xmlns:m="http://schemas.openxmlformats.org/officeDocument/2006/math">
                      <m:func>
                        <m:funcPr>
                          <m:ctrlPr>
                            <a:rPr lang="en-US" altLang="zh-CN" i="1">
                              <a:latin typeface="Cambria Math" panose="02040503050406030204" pitchFamily="18" charset="0"/>
                              <a:ea typeface="微软雅黑" panose="020B0503020204020204" pitchFamily="34" charset="-122"/>
                            </a:rPr>
                          </m:ctrlPr>
                        </m:funcPr>
                        <m:fName>
                          <m:limLow>
                            <m:limLowPr>
                              <m:ctrlPr>
                                <a:rPr lang="en-US" altLang="zh-CN" i="1">
                                  <a:latin typeface="Cambria Math" panose="02040503050406030204" pitchFamily="18" charset="0"/>
                                  <a:ea typeface="微软雅黑" panose="020B0503020204020204" pitchFamily="34" charset="-122"/>
                                </a:rPr>
                              </m:ctrlPr>
                            </m:limLowPr>
                            <m:e>
                              <m:r>
                                <m:rPr>
                                  <m:sty m:val="p"/>
                                </m:rPr>
                                <a:rPr lang="en-US" altLang="zh-CN">
                                  <a:latin typeface="Cambria Math" panose="02040503050406030204" pitchFamily="18" charset="0"/>
                                  <a:ea typeface="微软雅黑" panose="020B0503020204020204" pitchFamily="34" charset="-122"/>
                                </a:rPr>
                                <m:t>lim</m:t>
                              </m:r>
                            </m:e>
                            <m:lim>
                              <m:r>
                                <a:rPr lang="en-US" altLang="zh-CN" i="1">
                                  <a:latin typeface="Cambria Math" panose="02040503050406030204" pitchFamily="18" charset="0"/>
                                  <a:ea typeface="微软雅黑" panose="020B0503020204020204" pitchFamily="34" charset="-122"/>
                                </a:rPr>
                                <m:t>𝑡</m:t>
                              </m:r>
                              <m:r>
                                <a:rPr lang="en-US" altLang="zh-CN" i="1">
                                  <a:latin typeface="Cambria Math" panose="02040503050406030204" pitchFamily="18" charset="0"/>
                                  <a:ea typeface="微软雅黑" panose="020B0503020204020204" pitchFamily="34" charset="-122"/>
                                </a:rPr>
                                <m:t>→∞</m:t>
                              </m:r>
                            </m:lim>
                          </m:limLow>
                        </m:fName>
                        <m:e>
                          <m:sSub>
                            <m:sSubPr>
                              <m:ctrlPr>
                                <a:rPr lang="en-US" altLang="zh-CN" i="1">
                                  <a:latin typeface="Cambria Math" panose="02040503050406030204" pitchFamily="18" charset="0"/>
                                </a:rPr>
                              </m:ctrlPr>
                            </m:sSubPr>
                            <m:e>
                              <m:r>
                                <a:rPr lang="en-US" altLang="zh-CN" i="1">
                                  <a:latin typeface="Cambria Math" panose="02040503050406030204" pitchFamily="18" charset="0"/>
                                </a:rPr>
                                <m:t>𝑋</m:t>
                              </m:r>
                            </m:e>
                            <m:sub>
                              <m:r>
                                <a:rPr lang="en-US" altLang="zh-CN" i="1">
                                  <a:latin typeface="Cambria Math" panose="02040503050406030204" pitchFamily="18" charset="0"/>
                                </a:rPr>
                                <m:t>𝑡</m:t>
                              </m:r>
                            </m:sub>
                          </m:sSub>
                          <m:r>
                            <m:rPr>
                              <m:nor/>
                            </m:rPr>
                            <a:rPr lang="zh-CN" altLang="en-US">
                              <a:latin typeface="微软雅黑" panose="020B0503020204020204" pitchFamily="34" charset="-122"/>
                              <a:ea typeface="微软雅黑" panose="020B0503020204020204" pitchFamily="34" charset="-122"/>
                            </a:rPr>
                            <m:t> </m:t>
                          </m:r>
                        </m:e>
                      </m:func>
                      <m:r>
                        <a:rPr lang="en-US" altLang="zh-CN" i="1">
                          <a:latin typeface="Cambria Math" panose="02040503050406030204" pitchFamily="18" charset="0"/>
                          <a:ea typeface="微软雅黑" panose="020B0503020204020204" pitchFamily="34" charset="-122"/>
                        </a:rPr>
                        <m:t>=</m:t>
                      </m:r>
                      <m:func>
                        <m:funcPr>
                          <m:ctrlPr>
                            <a:rPr lang="en-US" altLang="zh-CN" i="1">
                              <a:latin typeface="Cambria Math" panose="02040503050406030204" pitchFamily="18" charset="0"/>
                              <a:ea typeface="微软雅黑" panose="020B0503020204020204" pitchFamily="34" charset="-122"/>
                            </a:rPr>
                          </m:ctrlPr>
                        </m:funcPr>
                        <m:fName>
                          <m:limLow>
                            <m:limLowPr>
                              <m:ctrlPr>
                                <a:rPr lang="en-US" altLang="zh-CN" i="1">
                                  <a:latin typeface="Cambria Math" panose="02040503050406030204" pitchFamily="18" charset="0"/>
                                  <a:ea typeface="微软雅黑" panose="020B0503020204020204" pitchFamily="34" charset="-122"/>
                                </a:rPr>
                              </m:ctrlPr>
                            </m:limLowPr>
                            <m:e>
                              <m:r>
                                <m:rPr>
                                  <m:sty m:val="p"/>
                                </m:rPr>
                                <a:rPr lang="en-US" altLang="zh-CN">
                                  <a:latin typeface="Cambria Math" panose="02040503050406030204" pitchFamily="18" charset="0"/>
                                  <a:ea typeface="微软雅黑" panose="020B0503020204020204" pitchFamily="34" charset="-122"/>
                                </a:rPr>
                                <m:t>lim</m:t>
                              </m:r>
                            </m:e>
                            <m:lim>
                              <m:r>
                                <a:rPr lang="en-US" altLang="zh-CN" i="1">
                                  <a:latin typeface="Cambria Math" panose="02040503050406030204" pitchFamily="18" charset="0"/>
                                  <a:ea typeface="微软雅黑" panose="020B0503020204020204" pitchFamily="34" charset="-122"/>
                                </a:rPr>
                                <m:t>𝑡</m:t>
                              </m:r>
                              <m:r>
                                <a:rPr lang="en-US" altLang="zh-CN" i="1">
                                  <a:latin typeface="Cambria Math" panose="02040503050406030204" pitchFamily="18" charset="0"/>
                                  <a:ea typeface="微软雅黑" panose="020B0503020204020204" pitchFamily="34" charset="-122"/>
                                </a:rPr>
                                <m:t>→∞</m:t>
                              </m:r>
                            </m:lim>
                          </m:limLow>
                        </m:fName>
                        <m:e>
                          <m:sSup>
                            <m:sSupPr>
                              <m:ctrlPr>
                                <a:rPr lang="en-US" altLang="zh-CN" i="1">
                                  <a:latin typeface="Cambria Math" panose="02040503050406030204" pitchFamily="18" charset="0"/>
                                  <a:ea typeface="微软雅黑" panose="020B0503020204020204" pitchFamily="34" charset="-122"/>
                                </a:rPr>
                              </m:ctrlPr>
                            </m:sSupPr>
                            <m:e>
                              <m:r>
                                <a:rPr lang="en-US" altLang="zh-CN" b="0" i="1" smtClean="0">
                                  <a:latin typeface="Cambria Math" panose="02040503050406030204" pitchFamily="18" charset="0"/>
                                  <a:ea typeface="微软雅黑" panose="020B0503020204020204" pitchFamily="34" charset="-122"/>
                                </a:rPr>
                                <m:t>𝑃</m:t>
                              </m:r>
                            </m:e>
                            <m:sup>
                              <m:r>
                                <a:rPr lang="en-US" altLang="zh-CN" i="1">
                                  <a:latin typeface="Cambria Math" panose="02040503050406030204" pitchFamily="18" charset="0"/>
                                  <a:ea typeface="微软雅黑" panose="020B0503020204020204" pitchFamily="34" charset="-122"/>
                                </a:rPr>
                                <m:t>𝑡</m:t>
                              </m:r>
                            </m:sup>
                          </m:sSup>
                        </m:e>
                      </m:func>
                      <m:r>
                        <a:rPr lang="en-US" altLang="zh-CN" i="1">
                          <a:latin typeface="Cambria Math" panose="02040503050406030204" pitchFamily="18" charset="0"/>
                          <a:ea typeface="微软雅黑" panose="020B0503020204020204" pitchFamily="34" charset="-122"/>
                        </a:rPr>
                        <m:t> ∗</m:t>
                      </m:r>
                      <m:sSub>
                        <m:sSubPr>
                          <m:ctrlPr>
                            <a:rPr lang="en-US" altLang="zh-CN" i="1">
                              <a:latin typeface="Cambria Math" panose="02040503050406030204" pitchFamily="18" charset="0"/>
                              <a:ea typeface="微软雅黑" panose="020B0503020204020204" pitchFamily="34" charset="-122"/>
                            </a:rPr>
                          </m:ctrlPr>
                        </m:sSubPr>
                        <m:e>
                          <m:r>
                            <a:rPr lang="en-US" altLang="zh-CN" i="1">
                              <a:latin typeface="Cambria Math" panose="02040503050406030204" pitchFamily="18" charset="0"/>
                              <a:ea typeface="微软雅黑" panose="020B0503020204020204" pitchFamily="34" charset="-122"/>
                            </a:rPr>
                            <m:t>𝑋</m:t>
                          </m:r>
                        </m:e>
                        <m:sub>
                          <m:r>
                            <a:rPr lang="en-US" altLang="zh-CN" i="1">
                              <a:latin typeface="Cambria Math" panose="02040503050406030204" pitchFamily="18" charset="0"/>
                              <a:ea typeface="微软雅黑" panose="020B0503020204020204" pitchFamily="34" charset="-122"/>
                            </a:rPr>
                            <m:t>0</m:t>
                          </m:r>
                        </m:sub>
                      </m:sSub>
                    </m:oMath>
                  </m:oMathPara>
                </a14:m>
                <a:endParaRPr lang="zh-CN" altLang="en-US" dirty="0">
                  <a:latin typeface="微软雅黑" panose="020B0503020204020204" pitchFamily="34" charset="-122"/>
                  <a:ea typeface="微软雅黑" panose="020B0503020204020204" pitchFamily="34" charset="-122"/>
                </a:endParaRPr>
              </a:p>
              <a:p>
                <a:pPr>
                  <a:lnSpc>
                    <a:spcPct val="200000"/>
                  </a:lnSpc>
                </a:pPr>
                <a:r>
                  <a:rPr lang="zh-CN" altLang="en-US" dirty="0">
                    <a:latin typeface="+mn-ea"/>
                    <a:sym typeface="黑体" panose="02010609060101010101" pitchFamily="49" charset="-122"/>
                  </a:rPr>
                  <a:t>同时观察到</a:t>
                </a:r>
                <a14:m>
                  <m:oMath xmlns:m="http://schemas.openxmlformats.org/officeDocument/2006/math">
                    <m:func>
                      <m:funcPr>
                        <m:ctrlPr>
                          <a:rPr lang="en-US" altLang="zh-CN" i="1" smtClean="0">
                            <a:solidFill>
                              <a:srgbClr val="FF0000"/>
                            </a:solidFill>
                            <a:latin typeface="Cambria Math" panose="02040503050406030204" pitchFamily="18" charset="0"/>
                            <a:ea typeface="微软雅黑" panose="020B0503020204020204" pitchFamily="34" charset="-122"/>
                          </a:rPr>
                        </m:ctrlPr>
                      </m:funcPr>
                      <m:fName>
                        <m:limLow>
                          <m:limLowPr>
                            <m:ctrlPr>
                              <a:rPr lang="en-US" altLang="zh-CN" i="1">
                                <a:solidFill>
                                  <a:srgbClr val="FF0000"/>
                                </a:solidFill>
                                <a:latin typeface="Cambria Math" panose="02040503050406030204" pitchFamily="18" charset="0"/>
                                <a:ea typeface="微软雅黑" panose="020B0503020204020204" pitchFamily="34" charset="-122"/>
                              </a:rPr>
                            </m:ctrlPr>
                          </m:limLowPr>
                          <m:e>
                            <m:r>
                              <m:rPr>
                                <m:sty m:val="p"/>
                              </m:rPr>
                              <a:rPr lang="en-US" altLang="zh-CN">
                                <a:solidFill>
                                  <a:srgbClr val="FF0000"/>
                                </a:solidFill>
                                <a:latin typeface="Cambria Math" panose="02040503050406030204" pitchFamily="18" charset="0"/>
                                <a:ea typeface="微软雅黑" panose="020B0503020204020204" pitchFamily="34" charset="-122"/>
                              </a:rPr>
                              <m:t>lim</m:t>
                            </m:r>
                          </m:e>
                          <m:lim>
                            <m:r>
                              <a:rPr lang="en-US" altLang="zh-CN" i="1">
                                <a:solidFill>
                                  <a:srgbClr val="FF0000"/>
                                </a:solidFill>
                                <a:latin typeface="Cambria Math" panose="02040503050406030204" pitchFamily="18" charset="0"/>
                                <a:ea typeface="微软雅黑" panose="020B0503020204020204" pitchFamily="34" charset="-122"/>
                              </a:rPr>
                              <m:t>𝑡</m:t>
                            </m:r>
                            <m:r>
                              <a:rPr lang="en-US" altLang="zh-CN" i="1">
                                <a:solidFill>
                                  <a:srgbClr val="FF0000"/>
                                </a:solidFill>
                                <a:latin typeface="Cambria Math" panose="02040503050406030204" pitchFamily="18" charset="0"/>
                                <a:ea typeface="微软雅黑" panose="020B0503020204020204" pitchFamily="34" charset="-122"/>
                              </a:rPr>
                              <m:t>→∞</m:t>
                            </m:r>
                          </m:lim>
                        </m:limLow>
                      </m:fName>
                      <m:e>
                        <m:sSup>
                          <m:sSupPr>
                            <m:ctrlPr>
                              <a:rPr lang="en-US" altLang="zh-CN" i="1">
                                <a:solidFill>
                                  <a:srgbClr val="FF0000"/>
                                </a:solidFill>
                                <a:latin typeface="Cambria Math" panose="02040503050406030204" pitchFamily="18" charset="0"/>
                                <a:ea typeface="微软雅黑" panose="020B0503020204020204" pitchFamily="34" charset="-122"/>
                              </a:rPr>
                            </m:ctrlPr>
                          </m:sSupPr>
                          <m:e>
                            <m:r>
                              <a:rPr lang="en-US" altLang="zh-CN" b="0" i="1" smtClean="0">
                                <a:solidFill>
                                  <a:srgbClr val="FF0000"/>
                                </a:solidFill>
                                <a:latin typeface="Cambria Math" panose="02040503050406030204" pitchFamily="18" charset="0"/>
                                <a:ea typeface="微软雅黑" panose="020B0503020204020204" pitchFamily="34" charset="-122"/>
                              </a:rPr>
                              <m:t>𝑃</m:t>
                            </m:r>
                          </m:e>
                          <m:sup>
                            <m:r>
                              <a:rPr lang="en-US" altLang="zh-CN" i="1">
                                <a:solidFill>
                                  <a:srgbClr val="FF0000"/>
                                </a:solidFill>
                                <a:latin typeface="Cambria Math" panose="02040503050406030204" pitchFamily="18" charset="0"/>
                                <a:ea typeface="微软雅黑" panose="020B0503020204020204" pitchFamily="34" charset="-122"/>
                              </a:rPr>
                              <m:t>𝑡</m:t>
                            </m:r>
                          </m:sup>
                        </m:sSup>
                      </m:e>
                    </m:func>
                    <m:r>
                      <a:rPr lang="en-US" altLang="zh-CN" i="1">
                        <a:latin typeface="Cambria Math" panose="02040503050406030204" pitchFamily="18" charset="0"/>
                        <a:ea typeface="微软雅黑" panose="020B0503020204020204" pitchFamily="34" charset="-122"/>
                      </a:rPr>
                      <m:t> </m:t>
                    </m:r>
                  </m:oMath>
                </a14:m>
                <a:r>
                  <a:rPr lang="zh-CN" altLang="en-US" dirty="0">
                    <a:latin typeface="+mn-ea"/>
                    <a:sym typeface="黑体" panose="02010609060101010101" pitchFamily="49" charset="-122"/>
                  </a:rPr>
                  <a:t>可以分块简化：</a:t>
                </a:r>
                <a:endParaRPr lang="en-US" altLang="zh-CN" dirty="0">
                  <a:latin typeface="+mn-ea"/>
                  <a:sym typeface="黑体" panose="02010609060101010101" pitchFamily="49" charset="-122"/>
                </a:endParaRPr>
              </a:p>
            </p:txBody>
          </p:sp>
        </mc:Choice>
        <mc:Fallback xmlns="">
          <p:sp>
            <p:nvSpPr>
              <p:cNvPr id="10" name="文本框 9">
                <a:extLst>
                  <a:ext uri="{FF2B5EF4-FFF2-40B4-BE49-F238E27FC236}">
                    <a16:creationId xmlns:a16="http://schemas.microsoft.com/office/drawing/2014/main" id="{7A4EC3FE-0A06-49B6-B8D8-576497A3BBA0}"/>
                  </a:ext>
                </a:extLst>
              </p:cNvPr>
              <p:cNvSpPr txBox="1">
                <a:spLocks noRot="1" noChangeAspect="1" noMove="1" noResize="1" noEditPoints="1" noAdjustHandles="1" noChangeArrowheads="1" noChangeShapeType="1" noTextEdit="1"/>
              </p:cNvSpPr>
              <p:nvPr/>
            </p:nvSpPr>
            <p:spPr>
              <a:xfrm>
                <a:off x="463993" y="923011"/>
                <a:ext cx="7646599" cy="1528303"/>
              </a:xfrm>
              <a:prstGeom prst="rect">
                <a:avLst/>
              </a:prstGeom>
              <a:blipFill>
                <a:blip r:embed="rId3"/>
                <a:stretch>
                  <a:fillRect l="-159"/>
                </a:stretch>
              </a:blipFill>
            </p:spPr>
            <p:txBody>
              <a:bodyPr/>
              <a:lstStyle/>
              <a:p>
                <a:r>
                  <a:rPr lang="zh-CN" altLang="en-US">
                    <a:noFill/>
                  </a:rPr>
                  <a:t> </a:t>
                </a:r>
              </a:p>
            </p:txBody>
          </p:sp>
        </mc:Fallback>
      </mc:AlternateContent>
      <p:pic>
        <p:nvPicPr>
          <p:cNvPr id="34" name="图片占位符 3">
            <a:extLst>
              <a:ext uri="{FF2B5EF4-FFF2-40B4-BE49-F238E27FC236}">
                <a16:creationId xmlns:a16="http://schemas.microsoft.com/office/drawing/2014/main" id="{61951251-69BD-499A-B459-DC1D1DC9CE9D}"/>
              </a:ext>
            </a:extLst>
          </p:cNvPr>
          <p:cNvPicPr>
            <a:picLocks noGrp="1" noChangeAspect="1"/>
          </p:cNvPicPr>
          <p:nvPr>
            <p:ph type="pic" sz="quarter" idx="17"/>
          </p:nvPr>
        </p:nvPicPr>
        <p:blipFill>
          <a:blip r:embed="rId4"/>
          <a:srcRect t="6597" b="6597"/>
          <a:stretch>
            <a:fillRect/>
          </a:stretch>
        </p:blipFill>
        <p:spPr>
          <a:xfrm>
            <a:off x="0" y="0"/>
            <a:ext cx="9144000" cy="591266"/>
          </a:xfrm>
          <a:prstGeom prst="rect">
            <a:avLst/>
          </a:prstGeom>
        </p:spPr>
      </p:pic>
      <p:sp>
        <p:nvSpPr>
          <p:cNvPr id="33" name="文本框 32">
            <a:extLst>
              <a:ext uri="{FF2B5EF4-FFF2-40B4-BE49-F238E27FC236}">
                <a16:creationId xmlns:a16="http://schemas.microsoft.com/office/drawing/2014/main" id="{BF51749D-0339-4918-9809-730D2F7B7D8B}"/>
              </a:ext>
            </a:extLst>
          </p:cNvPr>
          <p:cNvSpPr txBox="1"/>
          <p:nvPr/>
        </p:nvSpPr>
        <p:spPr>
          <a:xfrm>
            <a:off x="202842" y="95578"/>
            <a:ext cx="4482623" cy="461665"/>
          </a:xfrm>
          <a:prstGeom prst="rect">
            <a:avLst/>
          </a:prstGeom>
          <a:noFill/>
        </p:spPr>
        <p:txBody>
          <a:bodyPr wrap="square" rtlCol="0">
            <a:spAutoFit/>
          </a:bodyPr>
          <a:lstStyle/>
          <a:p>
            <a:r>
              <a:rPr lang="zh-CN" altLang="en-US" sz="2400" dirty="0">
                <a:solidFill>
                  <a:schemeClr val="bg1"/>
                </a:solidFill>
              </a:rPr>
              <a:t>求解影响关系矩阵</a:t>
            </a:r>
          </a:p>
        </p:txBody>
      </p:sp>
      <p:sp>
        <p:nvSpPr>
          <p:cNvPr id="7" name="Rectangle 6">
            <a:extLst>
              <a:ext uri="{FF2B5EF4-FFF2-40B4-BE49-F238E27FC236}">
                <a16:creationId xmlns:a16="http://schemas.microsoft.com/office/drawing/2014/main" id="{83307CFC-AECF-431C-A248-D15FB68CD9A9}"/>
              </a:ext>
            </a:extLst>
          </p:cNvPr>
          <p:cNvSpPr>
            <a:spLocks noChangeArrowheads="1"/>
          </p:cNvSpPr>
          <p:nvPr/>
        </p:nvSpPr>
        <p:spPr bwMode="auto">
          <a:xfrm>
            <a:off x="0" y="0"/>
            <a:ext cx="5646374"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11" name="表格 10">
            <a:extLst>
              <a:ext uri="{FF2B5EF4-FFF2-40B4-BE49-F238E27FC236}">
                <a16:creationId xmlns:a16="http://schemas.microsoft.com/office/drawing/2014/main" id="{46FA34B9-4995-4C9B-8CC6-4A2E1CFD6354}"/>
              </a:ext>
            </a:extLst>
          </p:cNvPr>
          <p:cNvGraphicFramePr>
            <a:graphicFrameLocks noGrp="1"/>
          </p:cNvGraphicFramePr>
          <p:nvPr>
            <p:extLst>
              <p:ext uri="{D42A27DB-BD31-4B8C-83A1-F6EECF244321}">
                <p14:modId xmlns:p14="http://schemas.microsoft.com/office/powerpoint/2010/main" val="987770403"/>
              </p:ext>
            </p:extLst>
          </p:nvPr>
        </p:nvGraphicFramePr>
        <p:xfrm>
          <a:off x="6079165" y="2123788"/>
          <a:ext cx="2031428" cy="1910080"/>
        </p:xfrm>
        <a:graphic>
          <a:graphicData uri="http://schemas.openxmlformats.org/drawingml/2006/table">
            <a:tbl>
              <a:tblPr firstRow="1" bandRow="1">
                <a:tableStyleId>{5C22544A-7EE6-4342-B048-85BDC9FD1C3A}</a:tableStyleId>
              </a:tblPr>
              <a:tblGrid>
                <a:gridCol w="507857">
                  <a:extLst>
                    <a:ext uri="{9D8B030D-6E8A-4147-A177-3AD203B41FA5}">
                      <a16:colId xmlns:a16="http://schemas.microsoft.com/office/drawing/2014/main" val="3031737066"/>
                    </a:ext>
                  </a:extLst>
                </a:gridCol>
                <a:gridCol w="507857">
                  <a:extLst>
                    <a:ext uri="{9D8B030D-6E8A-4147-A177-3AD203B41FA5}">
                      <a16:colId xmlns:a16="http://schemas.microsoft.com/office/drawing/2014/main" val="4294212776"/>
                    </a:ext>
                  </a:extLst>
                </a:gridCol>
                <a:gridCol w="1015714">
                  <a:extLst>
                    <a:ext uri="{9D8B030D-6E8A-4147-A177-3AD203B41FA5}">
                      <a16:colId xmlns:a16="http://schemas.microsoft.com/office/drawing/2014/main" val="2618259149"/>
                    </a:ext>
                  </a:extLst>
                </a:gridCol>
              </a:tblGrid>
              <a:tr h="477520">
                <a:tc>
                  <a:txBody>
                    <a:bodyPr/>
                    <a:lstStyle/>
                    <a:p>
                      <a:pPr algn="ctr"/>
                      <a:r>
                        <a:rPr lang="en-US" altLang="zh-CN" b="1" dirty="0">
                          <a:solidFill>
                            <a:schemeClr val="tx1"/>
                          </a:solidFill>
                        </a:rPr>
                        <a:t>1</a:t>
                      </a: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altLang="zh-CN" b="1" dirty="0">
                          <a:solidFill>
                            <a:schemeClr val="tx1"/>
                          </a:solidFill>
                        </a:rPr>
                        <a:t>0</a:t>
                      </a: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rowSpan="2">
                  <a:txBody>
                    <a:bodyPr/>
                    <a:lstStyle/>
                    <a:p>
                      <a:pPr algn="ctr"/>
                      <a:r>
                        <a:rPr lang="en-US" altLang="zh-CN" b="1" dirty="0">
                          <a:solidFill>
                            <a:schemeClr val="tx1"/>
                          </a:solidFill>
                        </a:rPr>
                        <a:t>0</a:t>
                      </a: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extLst>
                  <a:ext uri="{0D108BD9-81ED-4DB2-BD59-A6C34878D82A}">
                    <a16:rowId xmlns:a16="http://schemas.microsoft.com/office/drawing/2014/main" val="1018461746"/>
                  </a:ext>
                </a:extLst>
              </a:tr>
              <a:tr h="477520">
                <a:tc>
                  <a:txBody>
                    <a:bodyPr/>
                    <a:lstStyle/>
                    <a:p>
                      <a:pPr algn="ctr"/>
                      <a:r>
                        <a:rPr lang="en-US" altLang="zh-CN" b="1">
                          <a:solidFill>
                            <a:schemeClr val="tx1"/>
                          </a:solidFill>
                        </a:rPr>
                        <a:t>0</a:t>
                      </a: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altLang="zh-CN" b="1" dirty="0">
                          <a:solidFill>
                            <a:schemeClr val="tx1"/>
                          </a:solidFill>
                        </a:rPr>
                        <a:t>1</a:t>
                      </a:r>
                      <a:endParaRPr lang="zh-CN" altLang="en-US"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vMerge="1">
                  <a:txBody>
                    <a:bodyPr/>
                    <a:lstStyle/>
                    <a:p>
                      <a:pPr algn="ctr"/>
                      <a:endParaRPr lang="zh-CN" altLang="en-US" b="1" dirty="0">
                        <a:solidFill>
                          <a:schemeClr val="tx1"/>
                        </a:solidFill>
                      </a:endParaRPr>
                    </a:p>
                  </a:txBody>
                  <a:tcPr anchor="ctr">
                    <a:solidFill>
                      <a:schemeClr val="accent1">
                        <a:lumMod val="60000"/>
                        <a:lumOff val="40000"/>
                      </a:schemeClr>
                    </a:solidFill>
                  </a:tcPr>
                </a:tc>
                <a:extLst>
                  <a:ext uri="{0D108BD9-81ED-4DB2-BD59-A6C34878D82A}">
                    <a16:rowId xmlns:a16="http://schemas.microsoft.com/office/drawing/2014/main" val="694841555"/>
                  </a:ext>
                </a:extLst>
              </a:tr>
              <a:tr h="955040">
                <a:tc gridSpan="2">
                  <a:txBody>
                    <a:bodyPr/>
                    <a:lstStyle/>
                    <a:p>
                      <a:pPr algn="ct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hMerge="1">
                  <a:txBody>
                    <a:bodyPr/>
                    <a:lstStyle/>
                    <a:p>
                      <a:pPr algn="ctr"/>
                      <a:endParaRPr lang="zh-CN" altLang="en-US" dirty="0"/>
                    </a:p>
                  </a:txBody>
                  <a:tcPr anchor="ctr">
                    <a:solidFill>
                      <a:schemeClr val="accent1">
                        <a:lumMod val="60000"/>
                        <a:lumOff val="40000"/>
                      </a:schemeClr>
                    </a:solidFill>
                  </a:tcPr>
                </a:tc>
                <a:tc>
                  <a:txBody>
                    <a:bodyPr/>
                    <a:lstStyle/>
                    <a:p>
                      <a:pPr algn="ctr"/>
                      <a:endParaRPr lang="zh-CN" altLang="en-US"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extLst>
                  <a:ext uri="{0D108BD9-81ED-4DB2-BD59-A6C34878D82A}">
                    <a16:rowId xmlns:a16="http://schemas.microsoft.com/office/drawing/2014/main" val="727920516"/>
                  </a:ext>
                </a:extLst>
              </a:tr>
            </a:tbl>
          </a:graphicData>
        </a:graphic>
      </p:graphicFrame>
      <mc:AlternateContent xmlns:mc="http://schemas.openxmlformats.org/markup-compatibility/2006" xmlns:a14="http://schemas.microsoft.com/office/drawing/2010/main">
        <mc:Choice Requires="a14">
          <p:sp>
            <p:nvSpPr>
              <p:cNvPr id="2" name="矩形 1">
                <a:extLst>
                  <a:ext uri="{FF2B5EF4-FFF2-40B4-BE49-F238E27FC236}">
                    <a16:creationId xmlns:a16="http://schemas.microsoft.com/office/drawing/2014/main" id="{6DAF8DDF-ED14-4428-97A9-5D662BDE3831}"/>
                  </a:ext>
                </a:extLst>
              </p:cNvPr>
              <p:cNvSpPr/>
              <p:nvPr/>
            </p:nvSpPr>
            <p:spPr>
              <a:xfrm>
                <a:off x="412519" y="2892719"/>
                <a:ext cx="3442161" cy="37221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altLang="zh-CN" b="1" i="1">
                              <a:latin typeface="Cambria Math" panose="02040503050406030204" pitchFamily="18" charset="0"/>
                            </a:rPr>
                          </m:ctrlPr>
                        </m:funcPr>
                        <m:fName>
                          <m:limLow>
                            <m:limLowPr>
                              <m:ctrlPr>
                                <a:rPr lang="en-US" altLang="zh-CN" b="1" i="1">
                                  <a:latin typeface="Cambria Math" panose="02040503050406030204" pitchFamily="18" charset="0"/>
                                </a:rPr>
                              </m:ctrlPr>
                            </m:limLowPr>
                            <m:e>
                              <m:r>
                                <a:rPr lang="en-US" altLang="zh-CN" b="1">
                                  <a:latin typeface="Cambria Math" panose="02040503050406030204" pitchFamily="18" charset="0"/>
                                </a:rPr>
                                <m:t>𝐥𝐢𝐦</m:t>
                              </m:r>
                            </m:e>
                            <m:lim>
                              <m:r>
                                <a:rPr lang="en-US" altLang="zh-CN" b="1" i="1">
                                  <a:latin typeface="Cambria Math" panose="02040503050406030204" pitchFamily="18" charset="0"/>
                                </a:rPr>
                                <m:t>𝒕</m:t>
                              </m:r>
                              <m:r>
                                <a:rPr lang="en-US" altLang="zh-CN" b="1" i="1">
                                  <a:latin typeface="Cambria Math" panose="02040503050406030204" pitchFamily="18" charset="0"/>
                                </a:rPr>
                                <m:t>→∞</m:t>
                              </m:r>
                            </m:lim>
                          </m:limLow>
                        </m:fName>
                        <m:e>
                          <m:r>
                            <a:rPr lang="en-US" altLang="zh-CN" b="1" i="1">
                              <a:latin typeface="Cambria Math" panose="02040503050406030204" pitchFamily="18" charset="0"/>
                            </a:rPr>
                            <m:t>𝑫</m:t>
                          </m:r>
                          <m:r>
                            <a:rPr lang="en-US" altLang="zh-CN" b="1" i="1">
                              <a:latin typeface="Cambria Math" panose="02040503050406030204" pitchFamily="18" charset="0"/>
                            </a:rPr>
                            <m:t>+</m:t>
                          </m:r>
                          <m:r>
                            <a:rPr lang="en-US" altLang="zh-CN" b="1" i="1">
                              <a:latin typeface="Cambria Math" panose="02040503050406030204" pitchFamily="18" charset="0"/>
                            </a:rPr>
                            <m:t>𝑫𝑩</m:t>
                          </m:r>
                          <m:r>
                            <a:rPr lang="en-US" altLang="zh-CN" b="1" i="1">
                              <a:latin typeface="Cambria Math" panose="02040503050406030204" pitchFamily="18" charset="0"/>
                            </a:rPr>
                            <m:t>+</m:t>
                          </m:r>
                          <m:sSup>
                            <m:sSupPr>
                              <m:ctrlPr>
                                <a:rPr lang="en-US" altLang="zh-CN" b="1" i="1">
                                  <a:latin typeface="Cambria Math" panose="02040503050406030204" pitchFamily="18" charset="0"/>
                                </a:rPr>
                              </m:ctrlPr>
                            </m:sSupPr>
                            <m:e>
                              <m:r>
                                <a:rPr lang="en-US" altLang="zh-CN" b="1" i="1">
                                  <a:latin typeface="Cambria Math" panose="02040503050406030204" pitchFamily="18" charset="0"/>
                                </a:rPr>
                                <m:t>𝑫</m:t>
                              </m:r>
                            </m:e>
                            <m:sup>
                              <m:r>
                                <a:rPr lang="en-US" altLang="zh-CN" b="1" i="1">
                                  <a:latin typeface="Cambria Math" panose="02040503050406030204" pitchFamily="18" charset="0"/>
                                </a:rPr>
                                <m:t>𝟐</m:t>
                              </m:r>
                            </m:sup>
                          </m:sSup>
                          <m:r>
                            <a:rPr lang="en-US" altLang="zh-CN" b="1" i="1">
                              <a:latin typeface="Cambria Math" panose="02040503050406030204" pitchFamily="18" charset="0"/>
                            </a:rPr>
                            <m:t>𝑩</m:t>
                          </m:r>
                          <m:r>
                            <a:rPr lang="en-US" altLang="zh-CN" b="1" i="1">
                              <a:latin typeface="Cambria Math" panose="02040503050406030204" pitchFamily="18" charset="0"/>
                            </a:rPr>
                            <m:t>+…</m:t>
                          </m:r>
                          <m:sSup>
                            <m:sSupPr>
                              <m:ctrlPr>
                                <a:rPr lang="en-US" altLang="zh-CN" b="1" i="1">
                                  <a:latin typeface="Cambria Math" panose="02040503050406030204" pitchFamily="18" charset="0"/>
                                </a:rPr>
                              </m:ctrlPr>
                            </m:sSupPr>
                            <m:e>
                              <m:r>
                                <a:rPr lang="en-US" altLang="zh-CN" b="1" i="1">
                                  <a:latin typeface="Cambria Math" panose="02040503050406030204" pitchFamily="18" charset="0"/>
                                </a:rPr>
                                <m:t>𝑫</m:t>
                              </m:r>
                            </m:e>
                            <m:sup>
                              <m:r>
                                <a:rPr lang="en-US" altLang="zh-CN" b="1" i="1">
                                  <a:latin typeface="Cambria Math" panose="02040503050406030204" pitchFamily="18" charset="0"/>
                                </a:rPr>
                                <m:t>𝒕</m:t>
                              </m:r>
                            </m:sup>
                          </m:sSup>
                          <m:r>
                            <a:rPr lang="en-US" altLang="zh-CN" b="1" i="1">
                              <a:latin typeface="Cambria Math" panose="02040503050406030204" pitchFamily="18" charset="0"/>
                            </a:rPr>
                            <m:t>𝑩</m:t>
                          </m:r>
                        </m:e>
                      </m:func>
                      <m:r>
                        <a:rPr lang="en-US" altLang="zh-CN" b="1" i="1">
                          <a:latin typeface="Cambria Math" panose="02040503050406030204" pitchFamily="18" charset="0"/>
                          <a:ea typeface="Cambria Math" panose="02040503050406030204" pitchFamily="18" charset="0"/>
                        </a:rPr>
                        <m:t>=</m:t>
                      </m:r>
                      <m:sSup>
                        <m:sSupPr>
                          <m:ctrlPr>
                            <a:rPr lang="en-US" altLang="zh-CN" b="1" i="1">
                              <a:latin typeface="Cambria Math" panose="02040503050406030204" pitchFamily="18" charset="0"/>
                              <a:ea typeface="Cambria Math" panose="02040503050406030204" pitchFamily="18" charset="0"/>
                            </a:rPr>
                          </m:ctrlPr>
                        </m:sSupPr>
                        <m:e>
                          <m:d>
                            <m:dPr>
                              <m:ctrlPr>
                                <a:rPr lang="en-US" altLang="zh-CN" b="1" i="1">
                                  <a:latin typeface="Cambria Math" panose="02040503050406030204" pitchFamily="18" charset="0"/>
                                  <a:ea typeface="Cambria Math" panose="02040503050406030204" pitchFamily="18" charset="0"/>
                                </a:rPr>
                              </m:ctrlPr>
                            </m:dPr>
                            <m:e>
                              <m:r>
                                <a:rPr lang="en-US" altLang="zh-CN" b="1" i="1">
                                  <a:latin typeface="Cambria Math" panose="02040503050406030204" pitchFamily="18" charset="0"/>
                                  <a:ea typeface="Cambria Math" panose="02040503050406030204" pitchFamily="18" charset="0"/>
                                </a:rPr>
                                <m:t>𝑰</m:t>
                              </m:r>
                              <m:r>
                                <a:rPr lang="en-US" altLang="zh-CN" b="1" i="1">
                                  <a:latin typeface="Cambria Math" panose="02040503050406030204" pitchFamily="18" charset="0"/>
                                  <a:ea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𝑫</m:t>
                              </m:r>
                            </m:e>
                          </m:d>
                        </m:e>
                        <m:sup>
                          <m:r>
                            <a:rPr lang="en-US" altLang="zh-CN" b="1" i="1">
                              <a:latin typeface="Cambria Math" panose="02040503050406030204" pitchFamily="18" charset="0"/>
                              <a:ea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𝟏</m:t>
                          </m:r>
                        </m:sup>
                      </m:sSup>
                      <m:r>
                        <a:rPr lang="en-US" altLang="zh-CN" b="1" i="1">
                          <a:latin typeface="Cambria Math" panose="02040503050406030204" pitchFamily="18" charset="0"/>
                          <a:ea typeface="Cambria Math" panose="02040503050406030204" pitchFamily="18" charset="0"/>
                        </a:rPr>
                        <m:t>𝑩</m:t>
                      </m:r>
                    </m:oMath>
                  </m:oMathPara>
                </a14:m>
                <a:endParaRPr lang="zh-CN" altLang="en-US" dirty="0"/>
              </a:p>
            </p:txBody>
          </p:sp>
        </mc:Choice>
        <mc:Fallback xmlns="">
          <p:sp>
            <p:nvSpPr>
              <p:cNvPr id="2" name="矩形 1">
                <a:extLst>
                  <a:ext uri="{FF2B5EF4-FFF2-40B4-BE49-F238E27FC236}">
                    <a16:creationId xmlns:a16="http://schemas.microsoft.com/office/drawing/2014/main" id="{6DAF8DDF-ED14-4428-97A9-5D662BDE3831}"/>
                  </a:ext>
                </a:extLst>
              </p:cNvPr>
              <p:cNvSpPr>
                <a:spLocks noRot="1" noChangeAspect="1" noMove="1" noResize="1" noEditPoints="1" noAdjustHandles="1" noChangeArrowheads="1" noChangeShapeType="1" noTextEdit="1"/>
              </p:cNvSpPr>
              <p:nvPr/>
            </p:nvSpPr>
            <p:spPr>
              <a:xfrm>
                <a:off x="412519" y="2892719"/>
                <a:ext cx="3442161" cy="372218"/>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矩形 2">
                <a:extLst>
                  <a:ext uri="{FF2B5EF4-FFF2-40B4-BE49-F238E27FC236}">
                    <a16:creationId xmlns:a16="http://schemas.microsoft.com/office/drawing/2014/main" id="{90F4A442-3AD1-491A-A9FC-98D7157D2D71}"/>
                  </a:ext>
                </a:extLst>
              </p:cNvPr>
              <p:cNvSpPr/>
              <p:nvPr/>
            </p:nvSpPr>
            <p:spPr>
              <a:xfrm>
                <a:off x="412519" y="3670242"/>
                <a:ext cx="1057469" cy="36362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limLow>
                        <m:limLowPr>
                          <m:ctrlPr>
                            <a:rPr lang="en-US" altLang="zh-CN" b="1" i="1">
                              <a:latin typeface="Cambria Math" panose="02040503050406030204" pitchFamily="18" charset="0"/>
                            </a:rPr>
                          </m:ctrlPr>
                        </m:limLowPr>
                        <m:e>
                          <m:r>
                            <a:rPr lang="en-US" altLang="zh-CN" b="1">
                              <a:latin typeface="Cambria Math" panose="02040503050406030204" pitchFamily="18" charset="0"/>
                            </a:rPr>
                            <m:t>𝐥𝐢𝐦</m:t>
                          </m:r>
                        </m:e>
                        <m:lim>
                          <m:r>
                            <a:rPr lang="en-US" altLang="zh-CN" b="1" i="1">
                              <a:latin typeface="Cambria Math" panose="02040503050406030204" pitchFamily="18" charset="0"/>
                            </a:rPr>
                            <m:t>𝒕</m:t>
                          </m:r>
                          <m:r>
                            <a:rPr lang="en-US" altLang="zh-CN" b="1" i="1">
                              <a:latin typeface="Cambria Math" panose="02040503050406030204" pitchFamily="18" charset="0"/>
                            </a:rPr>
                            <m:t>→∞</m:t>
                          </m:r>
                        </m:lim>
                      </m:limLow>
                      <m:r>
                        <a:rPr lang="en-US" altLang="zh-CN" b="1" i="1">
                          <a:latin typeface="Cambria Math" panose="02040503050406030204" pitchFamily="18" charset="0"/>
                        </a:rPr>
                        <m:t> </m:t>
                      </m:r>
                      <m:sSup>
                        <m:sSupPr>
                          <m:ctrlPr>
                            <a:rPr lang="en-US" altLang="zh-CN" b="1" i="1">
                              <a:latin typeface="Cambria Math" panose="02040503050406030204" pitchFamily="18" charset="0"/>
                            </a:rPr>
                          </m:ctrlPr>
                        </m:sSupPr>
                        <m:e>
                          <m:r>
                            <a:rPr lang="en-US" altLang="zh-CN" b="1" i="1">
                              <a:latin typeface="Cambria Math" panose="02040503050406030204" pitchFamily="18" charset="0"/>
                            </a:rPr>
                            <m:t>𝑫</m:t>
                          </m:r>
                        </m:e>
                        <m:sup>
                          <m:r>
                            <a:rPr lang="en-US" altLang="zh-CN" b="1" i="1">
                              <a:latin typeface="Cambria Math" panose="02040503050406030204" pitchFamily="18" charset="0"/>
                            </a:rPr>
                            <m:t>𝒕</m:t>
                          </m:r>
                        </m:sup>
                      </m:sSup>
                      <m:r>
                        <a:rPr lang="en-US" altLang="zh-CN" b="1" i="1">
                          <a:latin typeface="Cambria Math" panose="02040503050406030204" pitchFamily="18" charset="0"/>
                        </a:rPr>
                        <m:t>=</m:t>
                      </m:r>
                      <m:r>
                        <a:rPr lang="en-US" altLang="zh-CN" b="1" i="1">
                          <a:latin typeface="Cambria Math" panose="02040503050406030204" pitchFamily="18" charset="0"/>
                        </a:rPr>
                        <m:t>𝟎</m:t>
                      </m:r>
                    </m:oMath>
                  </m:oMathPara>
                </a14:m>
                <a:endParaRPr lang="zh-CN" altLang="en-US" b="1" dirty="0"/>
              </a:p>
            </p:txBody>
          </p:sp>
        </mc:Choice>
        <mc:Fallback xmlns="">
          <p:sp>
            <p:nvSpPr>
              <p:cNvPr id="3" name="矩形 2">
                <a:extLst>
                  <a:ext uri="{FF2B5EF4-FFF2-40B4-BE49-F238E27FC236}">
                    <a16:creationId xmlns:a16="http://schemas.microsoft.com/office/drawing/2014/main" id="{90F4A442-3AD1-491A-A9FC-98D7157D2D71}"/>
                  </a:ext>
                </a:extLst>
              </p:cNvPr>
              <p:cNvSpPr>
                <a:spLocks noRot="1" noChangeAspect="1" noMove="1" noResize="1" noEditPoints="1" noAdjustHandles="1" noChangeArrowheads="1" noChangeShapeType="1" noTextEdit="1"/>
              </p:cNvSpPr>
              <p:nvPr/>
            </p:nvSpPr>
            <p:spPr>
              <a:xfrm>
                <a:off x="412519" y="3670242"/>
                <a:ext cx="1057469" cy="363626"/>
              </a:xfrm>
              <a:prstGeom prst="rect">
                <a:avLst/>
              </a:prstGeom>
              <a:blipFill>
                <a:blip r:embed="rId6"/>
                <a:stretch>
                  <a:fillRect/>
                </a:stretch>
              </a:blipFill>
            </p:spPr>
            <p:txBody>
              <a:bodyPr/>
              <a:lstStyle/>
              <a:p>
                <a:r>
                  <a:rPr lang="zh-CN" altLang="en-US">
                    <a:noFill/>
                  </a:rPr>
                  <a:t> </a:t>
                </a:r>
              </a:p>
            </p:txBody>
          </p:sp>
        </mc:Fallback>
      </mc:AlternateContent>
      <p:sp>
        <p:nvSpPr>
          <p:cNvPr id="4" name="矩形 3">
            <a:extLst>
              <a:ext uri="{FF2B5EF4-FFF2-40B4-BE49-F238E27FC236}">
                <a16:creationId xmlns:a16="http://schemas.microsoft.com/office/drawing/2014/main" id="{92D89CDC-F775-4917-A307-6AF00C57CB5D}"/>
              </a:ext>
            </a:extLst>
          </p:cNvPr>
          <p:cNvSpPr/>
          <p:nvPr/>
        </p:nvSpPr>
        <p:spPr>
          <a:xfrm>
            <a:off x="412519" y="2862904"/>
            <a:ext cx="3442161" cy="431847"/>
          </a:xfrm>
          <a:prstGeom prst="rect">
            <a:avLst/>
          </a:prstGeom>
          <a:noFill/>
          <a:ln>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a:extLst>
              <a:ext uri="{FF2B5EF4-FFF2-40B4-BE49-F238E27FC236}">
                <a16:creationId xmlns:a16="http://schemas.microsoft.com/office/drawing/2014/main" id="{A430429C-251E-4E97-87D1-451634AA5198}"/>
              </a:ext>
            </a:extLst>
          </p:cNvPr>
          <p:cNvSpPr/>
          <p:nvPr/>
        </p:nvSpPr>
        <p:spPr>
          <a:xfrm>
            <a:off x="412519" y="3636131"/>
            <a:ext cx="1057469" cy="431847"/>
          </a:xfrm>
          <a:prstGeom prst="rect">
            <a:avLst/>
          </a:prstGeom>
          <a:noFill/>
          <a:ln>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连接符: 曲线 5">
            <a:extLst>
              <a:ext uri="{FF2B5EF4-FFF2-40B4-BE49-F238E27FC236}">
                <a16:creationId xmlns:a16="http://schemas.microsoft.com/office/drawing/2014/main" id="{8B21FD11-A70C-4035-8A19-AE2260BF18DC}"/>
              </a:ext>
            </a:extLst>
          </p:cNvPr>
          <p:cNvCxnSpPr>
            <a:stCxn id="4" idx="3"/>
          </p:cNvCxnSpPr>
          <p:nvPr/>
        </p:nvCxnSpPr>
        <p:spPr>
          <a:xfrm>
            <a:off x="3854680" y="3078828"/>
            <a:ext cx="2644443" cy="441120"/>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连接符: 曲线 28">
            <a:extLst>
              <a:ext uri="{FF2B5EF4-FFF2-40B4-BE49-F238E27FC236}">
                <a16:creationId xmlns:a16="http://schemas.microsoft.com/office/drawing/2014/main" id="{89C21E9E-345D-4215-849E-1689043B42B0}"/>
              </a:ext>
            </a:extLst>
          </p:cNvPr>
          <p:cNvCxnSpPr>
            <a:stCxn id="27" idx="3"/>
          </p:cNvCxnSpPr>
          <p:nvPr/>
        </p:nvCxnSpPr>
        <p:spPr>
          <a:xfrm flipV="1">
            <a:off x="1469988" y="3636131"/>
            <a:ext cx="6051689" cy="215924"/>
          </a:xfrm>
          <a:prstGeom prst="curvedConnector3">
            <a:avLst>
              <a:gd name="adj1" fmla="val 43176"/>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50533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7A4EC3FE-0A06-49B6-B8D8-576497A3BBA0}"/>
                  </a:ext>
                </a:extLst>
              </p:cNvPr>
              <p:cNvSpPr txBox="1"/>
              <p:nvPr/>
            </p:nvSpPr>
            <p:spPr>
              <a:xfrm>
                <a:off x="463993" y="923011"/>
                <a:ext cx="7893425" cy="3811941"/>
              </a:xfrm>
              <a:prstGeom prst="rect">
                <a:avLst/>
              </a:prstGeom>
              <a:noFill/>
            </p:spPr>
            <p:txBody>
              <a:bodyPr wrap="square" rtlCol="0">
                <a:spAutoFit/>
              </a:bodyPr>
              <a:lstStyle/>
              <a:p>
                <a:pPr>
                  <a:lnSpc>
                    <a:spcPct val="200000"/>
                  </a:lnSpc>
                </a:pPr>
                <a:r>
                  <a:rPr lang="zh-CN" altLang="en-US" dirty="0">
                    <a:latin typeface="+mn-ea"/>
                    <a:sym typeface="黑体" panose="02010609060101010101" pitchFamily="49" charset="-122"/>
                  </a:rPr>
                  <a:t>于是有结论：</a:t>
                </a:r>
                <a:endParaRPr lang="en-US" altLang="zh-CN" dirty="0">
                  <a:latin typeface="+mn-ea"/>
                  <a:sym typeface="黑体" panose="02010609060101010101" pitchFamily="49" charset="-122"/>
                </a:endParaRPr>
              </a:p>
              <a:p>
                <a:pPr>
                  <a:lnSpc>
                    <a:spcPct val="200000"/>
                  </a:lnSpc>
                </a:pPr>
                <a14:m>
                  <m:oMathPara xmlns:m="http://schemas.openxmlformats.org/officeDocument/2006/math">
                    <m:oMathParaPr>
                      <m:jc m:val="centerGroup"/>
                    </m:oMathParaPr>
                    <m:oMath xmlns:m="http://schemas.openxmlformats.org/officeDocument/2006/math">
                      <m:func>
                        <m:funcPr>
                          <m:ctrlPr>
                            <a:rPr lang="en-US" altLang="zh-CN" sz="1400" b="1" i="1">
                              <a:latin typeface="Cambria Math" panose="02040503050406030204" pitchFamily="18" charset="0"/>
                            </a:rPr>
                          </m:ctrlPr>
                        </m:funcPr>
                        <m:fName>
                          <m:limLow>
                            <m:limLowPr>
                              <m:ctrlPr>
                                <a:rPr lang="en-US" altLang="zh-CN" sz="1400" b="1" i="1">
                                  <a:latin typeface="Cambria Math" panose="02040503050406030204" pitchFamily="18" charset="0"/>
                                </a:rPr>
                              </m:ctrlPr>
                            </m:limLowPr>
                            <m:e>
                              <m:r>
                                <a:rPr lang="en-US" altLang="zh-CN" sz="1400" b="1">
                                  <a:latin typeface="Cambria Math" panose="02040503050406030204" pitchFamily="18" charset="0"/>
                                </a:rPr>
                                <m:t>𝐥𝐢𝐦</m:t>
                              </m:r>
                            </m:e>
                            <m:lim>
                              <m:r>
                                <a:rPr lang="en-US" altLang="zh-CN" sz="1400" b="1" i="1">
                                  <a:latin typeface="Cambria Math" panose="02040503050406030204" pitchFamily="18" charset="0"/>
                                </a:rPr>
                                <m:t>𝒕</m:t>
                              </m:r>
                              <m:r>
                                <a:rPr lang="en-US" altLang="zh-CN" sz="1400" b="1" i="1">
                                  <a:latin typeface="Cambria Math" panose="02040503050406030204" pitchFamily="18" charset="0"/>
                                </a:rPr>
                                <m:t>→∞</m:t>
                              </m:r>
                            </m:lim>
                          </m:limLow>
                        </m:fName>
                        <m:e>
                          <m:sSub>
                            <m:sSubPr>
                              <m:ctrlPr>
                                <a:rPr lang="en-US" altLang="zh-CN" sz="1400" b="1" i="1">
                                  <a:latin typeface="Cambria Math" panose="02040503050406030204" pitchFamily="18" charset="0"/>
                                </a:rPr>
                              </m:ctrlPr>
                            </m:sSubPr>
                            <m:e>
                              <m:r>
                                <a:rPr lang="en-US" altLang="zh-CN" sz="1400" b="1" i="1">
                                  <a:latin typeface="Cambria Math" panose="02040503050406030204" pitchFamily="18" charset="0"/>
                                </a:rPr>
                                <m:t>𝒀</m:t>
                              </m:r>
                            </m:e>
                            <m:sub>
                              <m:r>
                                <a:rPr lang="en-US" altLang="zh-CN" sz="1400" b="1" i="1">
                                  <a:latin typeface="Cambria Math" panose="02040503050406030204" pitchFamily="18" charset="0"/>
                                </a:rPr>
                                <m:t>𝒕</m:t>
                              </m:r>
                            </m:sub>
                          </m:sSub>
                        </m:e>
                      </m:func>
                      <m:r>
                        <a:rPr lang="en-US" altLang="zh-CN" sz="1400" b="1" i="1">
                          <a:latin typeface="Cambria Math" panose="02040503050406030204" pitchFamily="18" charset="0"/>
                        </a:rPr>
                        <m:t>=</m:t>
                      </m:r>
                      <m:sSup>
                        <m:sSupPr>
                          <m:ctrlPr>
                            <a:rPr lang="en-US" altLang="zh-CN" sz="1400" b="1" i="1">
                              <a:latin typeface="Cambria Math" panose="02040503050406030204" pitchFamily="18" charset="0"/>
                            </a:rPr>
                          </m:ctrlPr>
                        </m:sSupPr>
                        <m:e>
                          <m:d>
                            <m:dPr>
                              <m:ctrlPr>
                                <a:rPr lang="en-US" altLang="zh-CN" sz="1400" b="1" i="1">
                                  <a:latin typeface="Cambria Math" panose="02040503050406030204" pitchFamily="18" charset="0"/>
                                </a:rPr>
                              </m:ctrlPr>
                            </m:dPr>
                            <m:e>
                              <m:r>
                                <a:rPr lang="en-US" altLang="zh-CN" sz="1400" b="1" i="1">
                                  <a:latin typeface="Cambria Math" panose="02040503050406030204" pitchFamily="18" charset="0"/>
                                </a:rPr>
                                <m:t>𝑰</m:t>
                              </m:r>
                              <m:r>
                                <a:rPr lang="en-US" altLang="zh-CN" sz="1400" b="1" i="1">
                                  <a:latin typeface="Cambria Math" panose="02040503050406030204" pitchFamily="18" charset="0"/>
                                </a:rPr>
                                <m:t>−</m:t>
                              </m:r>
                              <m:r>
                                <a:rPr lang="en-US" altLang="zh-CN" sz="1400" b="1" i="1">
                                  <a:latin typeface="Cambria Math" panose="02040503050406030204" pitchFamily="18" charset="0"/>
                                </a:rPr>
                                <m:t>𝑫</m:t>
                              </m:r>
                            </m:e>
                          </m:d>
                        </m:e>
                        <m:sup>
                          <m:r>
                            <a:rPr lang="en-US" altLang="zh-CN" sz="1400" b="1" i="1">
                              <a:latin typeface="Cambria Math" panose="02040503050406030204" pitchFamily="18" charset="0"/>
                            </a:rPr>
                            <m:t>−</m:t>
                          </m:r>
                          <m:r>
                            <a:rPr lang="en-US" altLang="zh-CN" sz="1400" b="1" i="1">
                              <a:latin typeface="Cambria Math" panose="02040503050406030204" pitchFamily="18" charset="0"/>
                            </a:rPr>
                            <m:t>𝟏</m:t>
                          </m:r>
                        </m:sup>
                      </m:sSup>
                      <m:r>
                        <a:rPr lang="en-US" altLang="zh-CN" sz="1400" b="1" i="1">
                          <a:latin typeface="Cambria Math" panose="02040503050406030204" pitchFamily="18" charset="0"/>
                        </a:rPr>
                        <m:t>𝑩</m:t>
                      </m:r>
                      <m:sSub>
                        <m:sSubPr>
                          <m:ctrlPr>
                            <a:rPr lang="en-US" altLang="zh-CN" sz="1400" b="1" i="1">
                              <a:latin typeface="Cambria Math" panose="02040503050406030204" pitchFamily="18" charset="0"/>
                            </a:rPr>
                          </m:ctrlPr>
                        </m:sSubPr>
                        <m:e>
                          <m:r>
                            <a:rPr lang="en-US" altLang="zh-CN" sz="1400" b="1" i="1">
                              <a:latin typeface="Cambria Math" panose="02040503050406030204" pitchFamily="18" charset="0"/>
                            </a:rPr>
                            <m:t>𝒁</m:t>
                          </m:r>
                        </m:e>
                        <m:sub>
                          <m:r>
                            <a:rPr lang="en-US" altLang="zh-CN" sz="1400" b="1" i="1">
                              <a:latin typeface="Cambria Math" panose="02040503050406030204" pitchFamily="18" charset="0"/>
                            </a:rPr>
                            <m:t>𝟎</m:t>
                          </m:r>
                        </m:sub>
                      </m:sSub>
                    </m:oMath>
                  </m:oMathPara>
                </a14:m>
                <a:endParaRPr lang="zh-CN" altLang="en-US" sz="1400" b="1" dirty="0"/>
              </a:p>
              <a:p>
                <a:pPr>
                  <a:lnSpc>
                    <a:spcPct val="200000"/>
                  </a:lnSpc>
                </a:pPr>
                <a:r>
                  <a:rPr lang="zh-CN" altLang="en-US" dirty="0">
                    <a:latin typeface="+mn-ea"/>
                    <a:sym typeface="黑体" panose="02010609060101010101" pitchFamily="49" charset="-122"/>
                  </a:rPr>
                  <a:t>而意见领袖的意见始终不会发生变化</a:t>
                </a:r>
                <a:endParaRPr lang="en-US" altLang="zh-CN" dirty="0">
                  <a:latin typeface="+mn-ea"/>
                  <a:sym typeface="黑体" panose="02010609060101010101" pitchFamily="49" charset="-122"/>
                </a:endParaRPr>
              </a:p>
              <a:p>
                <a:pPr algn="ctr">
                  <a:lnSpc>
                    <a:spcPct val="200000"/>
                  </a:lnSpc>
                </a:pPr>
                <a14:m>
                  <m:oMathPara xmlns:m="http://schemas.openxmlformats.org/officeDocument/2006/math">
                    <m:oMathParaPr>
                      <m:jc m:val="centerGroup"/>
                    </m:oMathParaPr>
                    <m:oMath xmlns:m="http://schemas.openxmlformats.org/officeDocument/2006/math">
                      <m:func>
                        <m:funcPr>
                          <m:ctrlPr>
                            <a:rPr lang="en-US" altLang="zh-CN" sz="1200" b="1" i="1">
                              <a:latin typeface="Cambria Math" panose="02040503050406030204" pitchFamily="18" charset="0"/>
                            </a:rPr>
                          </m:ctrlPr>
                        </m:funcPr>
                        <m:fName>
                          <m:limLow>
                            <m:limLowPr>
                              <m:ctrlPr>
                                <a:rPr lang="en-US" altLang="zh-CN" sz="1200" b="1" i="1">
                                  <a:latin typeface="Cambria Math" panose="02040503050406030204" pitchFamily="18" charset="0"/>
                                </a:rPr>
                              </m:ctrlPr>
                            </m:limLowPr>
                            <m:e>
                              <m:r>
                                <a:rPr lang="en-US" altLang="zh-CN" sz="1200" b="1">
                                  <a:latin typeface="Cambria Math" panose="02040503050406030204" pitchFamily="18" charset="0"/>
                                </a:rPr>
                                <m:t>𝐥𝐢𝐦</m:t>
                              </m:r>
                            </m:e>
                            <m:lim>
                              <m:r>
                                <a:rPr lang="en-US" altLang="zh-CN" sz="1200" b="1" i="1">
                                  <a:latin typeface="Cambria Math" panose="02040503050406030204" pitchFamily="18" charset="0"/>
                                </a:rPr>
                                <m:t>𝒕</m:t>
                              </m:r>
                              <m:r>
                                <a:rPr lang="en-US" altLang="zh-CN" sz="1200" b="1" i="1">
                                  <a:latin typeface="Cambria Math" panose="02040503050406030204" pitchFamily="18" charset="0"/>
                                </a:rPr>
                                <m:t>→∞</m:t>
                              </m:r>
                            </m:lim>
                          </m:limLow>
                        </m:fName>
                        <m:e>
                          <m:sSub>
                            <m:sSubPr>
                              <m:ctrlPr>
                                <a:rPr lang="en-US" altLang="zh-CN" sz="1200" b="1" i="1">
                                  <a:latin typeface="Cambria Math" panose="02040503050406030204" pitchFamily="18" charset="0"/>
                                </a:rPr>
                              </m:ctrlPr>
                            </m:sSubPr>
                            <m:e>
                              <m:r>
                                <a:rPr lang="en-US" altLang="zh-CN" sz="1200" b="1" i="1" smtClean="0">
                                  <a:latin typeface="Cambria Math" panose="02040503050406030204" pitchFamily="18" charset="0"/>
                                </a:rPr>
                                <m:t>𝒁</m:t>
                              </m:r>
                            </m:e>
                            <m:sub>
                              <m:r>
                                <a:rPr lang="en-US" altLang="zh-CN" sz="1200" b="1" i="1">
                                  <a:latin typeface="Cambria Math" panose="02040503050406030204" pitchFamily="18" charset="0"/>
                                </a:rPr>
                                <m:t>𝒕</m:t>
                              </m:r>
                            </m:sub>
                          </m:sSub>
                        </m:e>
                      </m:func>
                      <m:r>
                        <a:rPr lang="en-US" altLang="zh-CN" sz="1200" b="1" i="1" smtClean="0">
                          <a:latin typeface="Cambria Math" panose="02040503050406030204" pitchFamily="18" charset="0"/>
                        </a:rPr>
                        <m:t>=</m:t>
                      </m:r>
                      <m:sSub>
                        <m:sSubPr>
                          <m:ctrlPr>
                            <a:rPr lang="en-US" altLang="zh-CN" sz="1200" b="1" i="1" smtClean="0">
                              <a:latin typeface="Cambria Math" panose="02040503050406030204" pitchFamily="18" charset="0"/>
                            </a:rPr>
                          </m:ctrlPr>
                        </m:sSubPr>
                        <m:e>
                          <m:r>
                            <a:rPr lang="en-US" altLang="zh-CN" sz="1200" b="1" i="1" smtClean="0">
                              <a:latin typeface="Cambria Math" panose="02040503050406030204" pitchFamily="18" charset="0"/>
                            </a:rPr>
                            <m:t>𝒁</m:t>
                          </m:r>
                        </m:e>
                        <m:sub>
                          <m:r>
                            <a:rPr lang="en-US" altLang="zh-CN" sz="1200" b="1" i="1" smtClean="0">
                              <a:latin typeface="Cambria Math" panose="02040503050406030204" pitchFamily="18" charset="0"/>
                            </a:rPr>
                            <m:t>𝟎</m:t>
                          </m:r>
                        </m:sub>
                      </m:sSub>
                    </m:oMath>
                  </m:oMathPara>
                </a14:m>
                <a:endParaRPr lang="en-US" altLang="zh-CN" dirty="0">
                  <a:latin typeface="+mn-ea"/>
                  <a:sym typeface="黑体" panose="02010609060101010101" pitchFamily="49" charset="-122"/>
                </a:endParaRPr>
              </a:p>
              <a:p>
                <a:pPr>
                  <a:lnSpc>
                    <a:spcPct val="200000"/>
                  </a:lnSpc>
                </a:pPr>
                <a:r>
                  <a:rPr lang="zh-CN" altLang="en-US" dirty="0">
                    <a:latin typeface="+mn-ea"/>
                    <a:sym typeface="黑体" panose="02010609060101010101" pitchFamily="49" charset="-122"/>
                  </a:rPr>
                  <a:t>最终有：</a:t>
                </a:r>
                <a:endParaRPr lang="en-US" altLang="zh-CN" dirty="0">
                  <a:latin typeface="+mn-ea"/>
                  <a:sym typeface="黑体" panose="02010609060101010101" pitchFamily="49" charset="-122"/>
                </a:endParaRPr>
              </a:p>
              <a:p>
                <a:pPr>
                  <a:lnSpc>
                    <a:spcPct val="200000"/>
                  </a:lnSpc>
                </a:pPr>
                <a14:m>
                  <m:oMathPara xmlns:m="http://schemas.openxmlformats.org/officeDocument/2006/math">
                    <m:oMathParaPr>
                      <m:jc m:val="centerGroup"/>
                    </m:oMathParaPr>
                    <m:oMath xmlns:m="http://schemas.openxmlformats.org/officeDocument/2006/math">
                      <m:r>
                        <a:rPr lang="en-US" altLang="zh-CN" sz="1200" b="1" i="1" smtClean="0">
                          <a:latin typeface="Cambria Math" panose="02040503050406030204" pitchFamily="18" charset="0"/>
                        </a:rPr>
                        <m:t>𝒀</m:t>
                      </m:r>
                      <m:r>
                        <a:rPr lang="en-US" altLang="zh-CN" sz="1200" b="1" i="1" smtClean="0">
                          <a:latin typeface="Cambria Math" panose="02040503050406030204" pitchFamily="18" charset="0"/>
                        </a:rPr>
                        <m:t>=</m:t>
                      </m:r>
                      <m:func>
                        <m:funcPr>
                          <m:ctrlPr>
                            <a:rPr lang="en-US" altLang="zh-CN" sz="1200" b="1" i="1">
                              <a:latin typeface="Cambria Math" panose="02040503050406030204" pitchFamily="18" charset="0"/>
                            </a:rPr>
                          </m:ctrlPr>
                        </m:funcPr>
                        <m:fName>
                          <m:limLow>
                            <m:limLowPr>
                              <m:ctrlPr>
                                <a:rPr lang="en-US" altLang="zh-CN" sz="1200" b="1" i="1">
                                  <a:latin typeface="Cambria Math" panose="02040503050406030204" pitchFamily="18" charset="0"/>
                                </a:rPr>
                              </m:ctrlPr>
                            </m:limLowPr>
                            <m:e>
                              <m:r>
                                <a:rPr lang="en-US" altLang="zh-CN" sz="1200" b="1">
                                  <a:latin typeface="Cambria Math" panose="02040503050406030204" pitchFamily="18" charset="0"/>
                                </a:rPr>
                                <m:t>𝐥𝐢𝐦</m:t>
                              </m:r>
                            </m:e>
                            <m:lim>
                              <m:r>
                                <a:rPr lang="en-US" altLang="zh-CN" sz="1200" b="1" i="1">
                                  <a:latin typeface="Cambria Math" panose="02040503050406030204" pitchFamily="18" charset="0"/>
                                </a:rPr>
                                <m:t>𝒕</m:t>
                              </m:r>
                              <m:r>
                                <a:rPr lang="en-US" altLang="zh-CN" sz="1200" b="1" i="1">
                                  <a:latin typeface="Cambria Math" panose="02040503050406030204" pitchFamily="18" charset="0"/>
                                </a:rPr>
                                <m:t>→∞</m:t>
                              </m:r>
                            </m:lim>
                          </m:limLow>
                        </m:fName>
                        <m:e>
                          <m:sSub>
                            <m:sSubPr>
                              <m:ctrlPr>
                                <a:rPr lang="en-US" altLang="zh-CN" sz="1200" b="1" i="1">
                                  <a:latin typeface="Cambria Math" panose="02040503050406030204" pitchFamily="18" charset="0"/>
                                </a:rPr>
                              </m:ctrlPr>
                            </m:sSubPr>
                            <m:e>
                              <m:r>
                                <a:rPr lang="en-US" altLang="zh-CN" sz="1200" b="1" i="1">
                                  <a:latin typeface="Cambria Math" panose="02040503050406030204" pitchFamily="18" charset="0"/>
                                </a:rPr>
                                <m:t>𝒀</m:t>
                              </m:r>
                            </m:e>
                            <m:sub>
                              <m:r>
                                <a:rPr lang="en-US" altLang="zh-CN" sz="1200" b="1" i="1">
                                  <a:latin typeface="Cambria Math" panose="02040503050406030204" pitchFamily="18" charset="0"/>
                                </a:rPr>
                                <m:t>𝒕</m:t>
                              </m:r>
                            </m:sub>
                          </m:sSub>
                        </m:e>
                      </m:func>
                      <m:r>
                        <a:rPr lang="en-US" altLang="zh-CN" sz="1200" b="1" i="1">
                          <a:latin typeface="Cambria Math" panose="02040503050406030204" pitchFamily="18" charset="0"/>
                        </a:rPr>
                        <m:t>=</m:t>
                      </m:r>
                      <m:sSup>
                        <m:sSupPr>
                          <m:ctrlPr>
                            <a:rPr lang="en-US" altLang="zh-CN" sz="1200" b="1" i="1">
                              <a:latin typeface="Cambria Math" panose="02040503050406030204" pitchFamily="18" charset="0"/>
                            </a:rPr>
                          </m:ctrlPr>
                        </m:sSupPr>
                        <m:e>
                          <m:d>
                            <m:dPr>
                              <m:ctrlPr>
                                <a:rPr lang="en-US" altLang="zh-CN" sz="1200" b="1" i="1">
                                  <a:latin typeface="Cambria Math" panose="02040503050406030204" pitchFamily="18" charset="0"/>
                                </a:rPr>
                              </m:ctrlPr>
                            </m:dPr>
                            <m:e>
                              <m:r>
                                <a:rPr lang="en-US" altLang="zh-CN" sz="1200" b="1" i="1">
                                  <a:latin typeface="Cambria Math" panose="02040503050406030204" pitchFamily="18" charset="0"/>
                                </a:rPr>
                                <m:t>𝑰</m:t>
                              </m:r>
                              <m:r>
                                <a:rPr lang="en-US" altLang="zh-CN" sz="1200" b="1" i="1">
                                  <a:latin typeface="Cambria Math" panose="02040503050406030204" pitchFamily="18" charset="0"/>
                                </a:rPr>
                                <m:t>−</m:t>
                              </m:r>
                              <m:r>
                                <a:rPr lang="en-US" altLang="zh-CN" sz="1200" b="1" i="1">
                                  <a:latin typeface="Cambria Math" panose="02040503050406030204" pitchFamily="18" charset="0"/>
                                </a:rPr>
                                <m:t>𝑫</m:t>
                              </m:r>
                            </m:e>
                          </m:d>
                        </m:e>
                        <m:sup>
                          <m:r>
                            <a:rPr lang="en-US" altLang="zh-CN" sz="1200" b="1" i="1">
                              <a:latin typeface="Cambria Math" panose="02040503050406030204" pitchFamily="18" charset="0"/>
                            </a:rPr>
                            <m:t>−</m:t>
                          </m:r>
                          <m:r>
                            <a:rPr lang="en-US" altLang="zh-CN" sz="1200" b="1" i="1">
                              <a:latin typeface="Cambria Math" panose="02040503050406030204" pitchFamily="18" charset="0"/>
                            </a:rPr>
                            <m:t>𝟏</m:t>
                          </m:r>
                        </m:sup>
                      </m:sSup>
                      <m:r>
                        <a:rPr lang="en-US" altLang="zh-CN" sz="1200" b="1" i="1">
                          <a:latin typeface="Cambria Math" panose="02040503050406030204" pitchFamily="18" charset="0"/>
                        </a:rPr>
                        <m:t>𝑩</m:t>
                      </m:r>
                      <m:func>
                        <m:funcPr>
                          <m:ctrlPr>
                            <a:rPr lang="en-US" altLang="zh-CN" sz="1200" b="1" i="1">
                              <a:latin typeface="Cambria Math" panose="02040503050406030204" pitchFamily="18" charset="0"/>
                            </a:rPr>
                          </m:ctrlPr>
                        </m:funcPr>
                        <m:fName>
                          <m:limLow>
                            <m:limLowPr>
                              <m:ctrlPr>
                                <a:rPr lang="en-US" altLang="zh-CN" sz="1200" b="1" i="1">
                                  <a:latin typeface="Cambria Math" panose="02040503050406030204" pitchFamily="18" charset="0"/>
                                </a:rPr>
                              </m:ctrlPr>
                            </m:limLowPr>
                            <m:e>
                              <m:r>
                                <a:rPr lang="en-US" altLang="zh-CN" sz="1200" b="1">
                                  <a:latin typeface="Cambria Math" panose="02040503050406030204" pitchFamily="18" charset="0"/>
                                </a:rPr>
                                <m:t>𝐥𝐢𝐦</m:t>
                              </m:r>
                            </m:e>
                            <m:lim>
                              <m:r>
                                <a:rPr lang="en-US" altLang="zh-CN" sz="1200" b="1" i="1">
                                  <a:latin typeface="Cambria Math" panose="02040503050406030204" pitchFamily="18" charset="0"/>
                                </a:rPr>
                                <m:t>𝒕</m:t>
                              </m:r>
                              <m:r>
                                <a:rPr lang="en-US" altLang="zh-CN" sz="1200" b="1" i="1">
                                  <a:latin typeface="Cambria Math" panose="02040503050406030204" pitchFamily="18" charset="0"/>
                                </a:rPr>
                                <m:t>→∞</m:t>
                              </m:r>
                            </m:lim>
                          </m:limLow>
                        </m:fName>
                        <m:e>
                          <m:sSub>
                            <m:sSubPr>
                              <m:ctrlPr>
                                <a:rPr lang="en-US" altLang="zh-CN" sz="1200" b="1" i="1">
                                  <a:latin typeface="Cambria Math" panose="02040503050406030204" pitchFamily="18" charset="0"/>
                                </a:rPr>
                              </m:ctrlPr>
                            </m:sSubPr>
                            <m:e>
                              <m:r>
                                <a:rPr lang="en-US" altLang="zh-CN" sz="1200" b="1" i="1">
                                  <a:latin typeface="Cambria Math" panose="02040503050406030204" pitchFamily="18" charset="0"/>
                                </a:rPr>
                                <m:t>𝒁</m:t>
                              </m:r>
                            </m:e>
                            <m:sub>
                              <m:r>
                                <a:rPr lang="en-US" altLang="zh-CN" sz="1200" b="1" i="1">
                                  <a:latin typeface="Cambria Math" panose="02040503050406030204" pitchFamily="18" charset="0"/>
                                </a:rPr>
                                <m:t>𝒕</m:t>
                              </m:r>
                            </m:sub>
                          </m:sSub>
                        </m:e>
                      </m:func>
                      <m:r>
                        <a:rPr lang="en-US" altLang="zh-CN" sz="1200" b="1" i="1" smtClean="0">
                          <a:latin typeface="Cambria Math" panose="02040503050406030204" pitchFamily="18" charset="0"/>
                        </a:rPr>
                        <m:t>=</m:t>
                      </m:r>
                      <m:sSup>
                        <m:sSupPr>
                          <m:ctrlPr>
                            <a:rPr lang="en-US" altLang="zh-CN" sz="1200" b="1" i="1">
                              <a:latin typeface="Cambria Math" panose="02040503050406030204" pitchFamily="18" charset="0"/>
                            </a:rPr>
                          </m:ctrlPr>
                        </m:sSupPr>
                        <m:e>
                          <m:d>
                            <m:dPr>
                              <m:ctrlPr>
                                <a:rPr lang="en-US" altLang="zh-CN" sz="1200" b="1" i="1">
                                  <a:latin typeface="Cambria Math" panose="02040503050406030204" pitchFamily="18" charset="0"/>
                                </a:rPr>
                              </m:ctrlPr>
                            </m:dPr>
                            <m:e>
                              <m:r>
                                <a:rPr lang="en-US" altLang="zh-CN" sz="1200" b="1" i="1">
                                  <a:latin typeface="Cambria Math" panose="02040503050406030204" pitchFamily="18" charset="0"/>
                                </a:rPr>
                                <m:t>𝑰</m:t>
                              </m:r>
                              <m:r>
                                <a:rPr lang="en-US" altLang="zh-CN" sz="1200" b="1" i="1">
                                  <a:latin typeface="Cambria Math" panose="02040503050406030204" pitchFamily="18" charset="0"/>
                                </a:rPr>
                                <m:t>−</m:t>
                              </m:r>
                              <m:r>
                                <a:rPr lang="en-US" altLang="zh-CN" sz="1200" b="1" i="1">
                                  <a:latin typeface="Cambria Math" panose="02040503050406030204" pitchFamily="18" charset="0"/>
                                </a:rPr>
                                <m:t>𝑫</m:t>
                              </m:r>
                            </m:e>
                          </m:d>
                        </m:e>
                        <m:sup>
                          <m:r>
                            <a:rPr lang="en-US" altLang="zh-CN" sz="1200" b="1" i="1">
                              <a:latin typeface="Cambria Math" panose="02040503050406030204" pitchFamily="18" charset="0"/>
                            </a:rPr>
                            <m:t>−</m:t>
                          </m:r>
                          <m:r>
                            <a:rPr lang="en-US" altLang="zh-CN" sz="1200" b="1" i="1">
                              <a:latin typeface="Cambria Math" panose="02040503050406030204" pitchFamily="18" charset="0"/>
                            </a:rPr>
                            <m:t>𝟏</m:t>
                          </m:r>
                        </m:sup>
                      </m:sSup>
                      <m:r>
                        <a:rPr lang="en-US" altLang="zh-CN" sz="1200" b="1" i="1">
                          <a:latin typeface="Cambria Math" panose="02040503050406030204" pitchFamily="18" charset="0"/>
                        </a:rPr>
                        <m:t>𝑩</m:t>
                      </m:r>
                      <m:r>
                        <a:rPr lang="en-US" altLang="zh-CN" sz="1200" b="1" i="1" smtClean="0">
                          <a:latin typeface="Cambria Math" panose="02040503050406030204" pitchFamily="18" charset="0"/>
                        </a:rPr>
                        <m:t>𝒁</m:t>
                      </m:r>
                    </m:oMath>
                  </m:oMathPara>
                </a14:m>
                <a:endParaRPr lang="en-US" altLang="zh-CN" sz="1200" b="1" dirty="0"/>
              </a:p>
              <a:p>
                <a:pPr>
                  <a:lnSpc>
                    <a:spcPct val="200000"/>
                  </a:lnSpc>
                </a:pPr>
                <a:r>
                  <a:rPr lang="zh-CN" altLang="en-US" dirty="0">
                    <a:latin typeface="+mn-ea"/>
                  </a:rPr>
                  <a:t>其中</a:t>
                </a:r>
                <a14:m>
                  <m:oMath xmlns:m="http://schemas.openxmlformats.org/officeDocument/2006/math">
                    <m:func>
                      <m:funcPr>
                        <m:ctrlPr>
                          <a:rPr lang="en-US" altLang="zh-CN" sz="1400" b="1" i="1">
                            <a:latin typeface="Cambria Math" panose="02040503050406030204" pitchFamily="18" charset="0"/>
                          </a:rPr>
                        </m:ctrlPr>
                      </m:funcPr>
                      <m:fName>
                        <m:limLow>
                          <m:limLowPr>
                            <m:ctrlPr>
                              <a:rPr lang="en-US" altLang="zh-CN" sz="1400" b="1" i="1">
                                <a:latin typeface="Cambria Math" panose="02040503050406030204" pitchFamily="18" charset="0"/>
                              </a:rPr>
                            </m:ctrlPr>
                          </m:limLowPr>
                          <m:e>
                            <m:r>
                              <a:rPr lang="en-US" altLang="zh-CN" sz="1400" b="1">
                                <a:latin typeface="Cambria Math" panose="02040503050406030204" pitchFamily="18" charset="0"/>
                              </a:rPr>
                              <m:t>𝐥𝐢𝐦</m:t>
                            </m:r>
                          </m:e>
                          <m:lim>
                            <m:r>
                              <a:rPr lang="en-US" altLang="zh-CN" sz="1400" b="1" i="1">
                                <a:latin typeface="Cambria Math" panose="02040503050406030204" pitchFamily="18" charset="0"/>
                              </a:rPr>
                              <m:t>𝒕</m:t>
                            </m:r>
                            <m:r>
                              <a:rPr lang="en-US" altLang="zh-CN" sz="1400" b="1" i="1">
                                <a:latin typeface="Cambria Math" panose="02040503050406030204" pitchFamily="18" charset="0"/>
                              </a:rPr>
                              <m:t>→∞</m:t>
                            </m:r>
                          </m:lim>
                        </m:limLow>
                      </m:fName>
                      <m:e>
                        <m:sSub>
                          <m:sSubPr>
                            <m:ctrlPr>
                              <a:rPr lang="en-US" altLang="zh-CN" sz="1400" b="1" i="1">
                                <a:latin typeface="Cambria Math" panose="02040503050406030204" pitchFamily="18" charset="0"/>
                              </a:rPr>
                            </m:ctrlPr>
                          </m:sSubPr>
                          <m:e>
                            <m:r>
                              <a:rPr lang="en-US" altLang="zh-CN" sz="1400" b="1" i="1">
                                <a:latin typeface="Cambria Math" panose="02040503050406030204" pitchFamily="18" charset="0"/>
                              </a:rPr>
                              <m:t>𝒀</m:t>
                            </m:r>
                          </m:e>
                          <m:sub>
                            <m:r>
                              <a:rPr lang="en-US" altLang="zh-CN" sz="1400" b="1" i="1">
                                <a:latin typeface="Cambria Math" panose="02040503050406030204" pitchFamily="18" charset="0"/>
                              </a:rPr>
                              <m:t>𝒕</m:t>
                            </m:r>
                          </m:sub>
                        </m:sSub>
                      </m:e>
                    </m:func>
                  </m:oMath>
                </a14:m>
                <a:r>
                  <a:rPr lang="zh-CN" altLang="en-US" dirty="0">
                    <a:latin typeface="+mn-ea"/>
                  </a:rPr>
                  <a:t>表示恒稳态时普通用户的意见，</a:t>
                </a:r>
                <a:r>
                  <a:rPr lang="en-US" altLang="zh-CN" sz="1400" b="1" dirty="0"/>
                  <a:t> </a:t>
                </a:r>
                <a14:m>
                  <m:oMath xmlns:m="http://schemas.openxmlformats.org/officeDocument/2006/math">
                    <m:func>
                      <m:funcPr>
                        <m:ctrlPr>
                          <a:rPr lang="en-US" altLang="zh-CN" sz="1400" b="1" i="1">
                            <a:latin typeface="Cambria Math" panose="02040503050406030204" pitchFamily="18" charset="0"/>
                          </a:rPr>
                        </m:ctrlPr>
                      </m:funcPr>
                      <m:fName>
                        <m:limLow>
                          <m:limLowPr>
                            <m:ctrlPr>
                              <a:rPr lang="en-US" altLang="zh-CN" sz="1400" b="1" i="1">
                                <a:latin typeface="Cambria Math" panose="02040503050406030204" pitchFamily="18" charset="0"/>
                              </a:rPr>
                            </m:ctrlPr>
                          </m:limLowPr>
                          <m:e>
                            <m:r>
                              <a:rPr lang="en-US" altLang="zh-CN" sz="1400" b="1">
                                <a:latin typeface="Cambria Math" panose="02040503050406030204" pitchFamily="18" charset="0"/>
                              </a:rPr>
                              <m:t>𝐥𝐢𝐦</m:t>
                            </m:r>
                          </m:e>
                          <m:lim>
                            <m:r>
                              <a:rPr lang="en-US" altLang="zh-CN" sz="1400" b="1" i="1">
                                <a:latin typeface="Cambria Math" panose="02040503050406030204" pitchFamily="18" charset="0"/>
                              </a:rPr>
                              <m:t>𝒕</m:t>
                            </m:r>
                            <m:r>
                              <a:rPr lang="en-US" altLang="zh-CN" sz="1400" b="1" i="1">
                                <a:latin typeface="Cambria Math" panose="02040503050406030204" pitchFamily="18" charset="0"/>
                              </a:rPr>
                              <m:t>→∞</m:t>
                            </m:r>
                          </m:lim>
                        </m:limLow>
                      </m:fName>
                      <m:e>
                        <m:sSub>
                          <m:sSubPr>
                            <m:ctrlPr>
                              <a:rPr lang="en-US" altLang="zh-CN" sz="1400" b="1" i="1">
                                <a:latin typeface="Cambria Math" panose="02040503050406030204" pitchFamily="18" charset="0"/>
                              </a:rPr>
                            </m:ctrlPr>
                          </m:sSubPr>
                          <m:e>
                            <m:r>
                              <a:rPr lang="en-US" altLang="zh-CN" sz="1400" b="1" i="1">
                                <a:latin typeface="Cambria Math" panose="02040503050406030204" pitchFamily="18" charset="0"/>
                              </a:rPr>
                              <m:t>𝒁</m:t>
                            </m:r>
                          </m:e>
                          <m:sub>
                            <m:r>
                              <a:rPr lang="en-US" altLang="zh-CN" sz="1400" b="1" i="1">
                                <a:latin typeface="Cambria Math" panose="02040503050406030204" pitchFamily="18" charset="0"/>
                              </a:rPr>
                              <m:t>𝒕</m:t>
                            </m:r>
                          </m:sub>
                        </m:sSub>
                      </m:e>
                    </m:func>
                  </m:oMath>
                </a14:m>
                <a:r>
                  <a:rPr lang="zh-CN" altLang="en-US" dirty="0">
                    <a:latin typeface="+mn-ea"/>
                  </a:rPr>
                  <a:t>表示恒稳态时意见领袖的意见，</a:t>
                </a:r>
                <a:r>
                  <a:rPr lang="en-US" altLang="zh-CN" sz="1400" b="1" dirty="0"/>
                  <a:t> </a:t>
                </a:r>
                <a14:m>
                  <m:oMath xmlns:m="http://schemas.openxmlformats.org/officeDocument/2006/math">
                    <m:r>
                      <a:rPr lang="en-US" altLang="zh-CN" sz="1400" b="1" i="1">
                        <a:latin typeface="Cambria Math" panose="02040503050406030204" pitchFamily="18" charset="0"/>
                      </a:rPr>
                      <m:t>𝑩</m:t>
                    </m:r>
                  </m:oMath>
                </a14:m>
                <a:r>
                  <a:rPr lang="zh-CN" altLang="en-US" dirty="0">
                    <a:latin typeface="+mn-ea"/>
                  </a:rPr>
                  <a:t>表示普通用户受意见领袖的影响程度，</a:t>
                </a:r>
                <a:r>
                  <a:rPr lang="en-US" altLang="zh-CN" sz="1400" b="1" dirty="0"/>
                  <a:t> </a:t>
                </a:r>
                <a14:m>
                  <m:oMath xmlns:m="http://schemas.openxmlformats.org/officeDocument/2006/math">
                    <m:r>
                      <a:rPr lang="en-US" altLang="zh-CN" sz="1400" b="1" i="1" smtClean="0">
                        <a:latin typeface="Cambria Math" panose="02040503050406030204" pitchFamily="18" charset="0"/>
                      </a:rPr>
                      <m:t>𝑫</m:t>
                    </m:r>
                  </m:oMath>
                </a14:m>
                <a:r>
                  <a:rPr lang="zh-CN" altLang="en-US" dirty="0">
                    <a:latin typeface="+mn-ea"/>
                  </a:rPr>
                  <a:t>表示普通用户受普通用户之间的影响程度</a:t>
                </a:r>
              </a:p>
            </p:txBody>
          </p:sp>
        </mc:Choice>
        <mc:Fallback xmlns="">
          <p:sp>
            <p:nvSpPr>
              <p:cNvPr id="10" name="文本框 9">
                <a:extLst>
                  <a:ext uri="{FF2B5EF4-FFF2-40B4-BE49-F238E27FC236}">
                    <a16:creationId xmlns:a16="http://schemas.microsoft.com/office/drawing/2014/main" id="{7A4EC3FE-0A06-49B6-B8D8-576497A3BBA0}"/>
                  </a:ext>
                </a:extLst>
              </p:cNvPr>
              <p:cNvSpPr txBox="1">
                <a:spLocks noRot="1" noChangeAspect="1" noMove="1" noResize="1" noEditPoints="1" noAdjustHandles="1" noChangeArrowheads="1" noChangeShapeType="1" noTextEdit="1"/>
              </p:cNvSpPr>
              <p:nvPr/>
            </p:nvSpPr>
            <p:spPr>
              <a:xfrm>
                <a:off x="463993" y="923011"/>
                <a:ext cx="7893425" cy="3811941"/>
              </a:xfrm>
              <a:prstGeom prst="rect">
                <a:avLst/>
              </a:prstGeom>
              <a:blipFill>
                <a:blip r:embed="rId3"/>
                <a:stretch>
                  <a:fillRect l="-154" b="-799"/>
                </a:stretch>
              </a:blipFill>
            </p:spPr>
            <p:txBody>
              <a:bodyPr/>
              <a:lstStyle/>
              <a:p>
                <a:r>
                  <a:rPr lang="zh-CN" altLang="en-US">
                    <a:noFill/>
                  </a:rPr>
                  <a:t> </a:t>
                </a:r>
              </a:p>
            </p:txBody>
          </p:sp>
        </mc:Fallback>
      </mc:AlternateContent>
      <p:pic>
        <p:nvPicPr>
          <p:cNvPr id="34" name="图片占位符 3">
            <a:extLst>
              <a:ext uri="{FF2B5EF4-FFF2-40B4-BE49-F238E27FC236}">
                <a16:creationId xmlns:a16="http://schemas.microsoft.com/office/drawing/2014/main" id="{61951251-69BD-499A-B459-DC1D1DC9CE9D}"/>
              </a:ext>
            </a:extLst>
          </p:cNvPr>
          <p:cNvPicPr>
            <a:picLocks noGrp="1" noChangeAspect="1"/>
          </p:cNvPicPr>
          <p:nvPr>
            <p:ph type="pic" sz="quarter" idx="17"/>
          </p:nvPr>
        </p:nvPicPr>
        <p:blipFill>
          <a:blip r:embed="rId4"/>
          <a:srcRect t="6597" b="6597"/>
          <a:stretch>
            <a:fillRect/>
          </a:stretch>
        </p:blipFill>
        <p:spPr>
          <a:xfrm>
            <a:off x="0" y="0"/>
            <a:ext cx="9144000" cy="591266"/>
          </a:xfrm>
          <a:prstGeom prst="rect">
            <a:avLst/>
          </a:prstGeom>
        </p:spPr>
      </p:pic>
      <p:sp>
        <p:nvSpPr>
          <p:cNvPr id="33" name="文本框 32">
            <a:extLst>
              <a:ext uri="{FF2B5EF4-FFF2-40B4-BE49-F238E27FC236}">
                <a16:creationId xmlns:a16="http://schemas.microsoft.com/office/drawing/2014/main" id="{BF51749D-0339-4918-9809-730D2F7B7D8B}"/>
              </a:ext>
            </a:extLst>
          </p:cNvPr>
          <p:cNvSpPr txBox="1"/>
          <p:nvPr/>
        </p:nvSpPr>
        <p:spPr>
          <a:xfrm>
            <a:off x="202842" y="95578"/>
            <a:ext cx="4482623" cy="461665"/>
          </a:xfrm>
          <a:prstGeom prst="rect">
            <a:avLst/>
          </a:prstGeom>
          <a:noFill/>
        </p:spPr>
        <p:txBody>
          <a:bodyPr wrap="square" rtlCol="0">
            <a:spAutoFit/>
          </a:bodyPr>
          <a:lstStyle/>
          <a:p>
            <a:r>
              <a:rPr lang="zh-CN" altLang="en-US" sz="2400" dirty="0">
                <a:solidFill>
                  <a:schemeClr val="bg1"/>
                </a:solidFill>
              </a:rPr>
              <a:t>求解影响关系矩阵</a:t>
            </a:r>
          </a:p>
        </p:txBody>
      </p:sp>
      <p:sp>
        <p:nvSpPr>
          <p:cNvPr id="7" name="Rectangle 6">
            <a:extLst>
              <a:ext uri="{FF2B5EF4-FFF2-40B4-BE49-F238E27FC236}">
                <a16:creationId xmlns:a16="http://schemas.microsoft.com/office/drawing/2014/main" id="{83307CFC-AECF-431C-A248-D15FB68CD9A9}"/>
              </a:ext>
            </a:extLst>
          </p:cNvPr>
          <p:cNvSpPr>
            <a:spLocks noChangeArrowheads="1"/>
          </p:cNvSpPr>
          <p:nvPr/>
        </p:nvSpPr>
        <p:spPr bwMode="auto">
          <a:xfrm>
            <a:off x="0" y="0"/>
            <a:ext cx="5646374"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30331385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图片占位符 3">
            <a:extLst>
              <a:ext uri="{FF2B5EF4-FFF2-40B4-BE49-F238E27FC236}">
                <a16:creationId xmlns:a16="http://schemas.microsoft.com/office/drawing/2014/main" id="{61951251-69BD-499A-B459-DC1D1DC9CE9D}"/>
              </a:ext>
            </a:extLst>
          </p:cNvPr>
          <p:cNvPicPr>
            <a:picLocks noGrp="1" noChangeAspect="1"/>
          </p:cNvPicPr>
          <p:nvPr>
            <p:ph type="pic" sz="quarter" idx="17"/>
          </p:nvPr>
        </p:nvPicPr>
        <p:blipFill>
          <a:blip r:embed="rId3"/>
          <a:srcRect t="6597" b="6597"/>
          <a:stretch>
            <a:fillRect/>
          </a:stretch>
        </p:blipFill>
        <p:spPr>
          <a:xfrm>
            <a:off x="0" y="0"/>
            <a:ext cx="9144000" cy="591266"/>
          </a:xfrm>
          <a:prstGeom prst="rect">
            <a:avLst/>
          </a:prstGeom>
        </p:spPr>
      </p:pic>
      <p:sp>
        <p:nvSpPr>
          <p:cNvPr id="33" name="文本框 32">
            <a:extLst>
              <a:ext uri="{FF2B5EF4-FFF2-40B4-BE49-F238E27FC236}">
                <a16:creationId xmlns:a16="http://schemas.microsoft.com/office/drawing/2014/main" id="{BF51749D-0339-4918-9809-730D2F7B7D8B}"/>
              </a:ext>
            </a:extLst>
          </p:cNvPr>
          <p:cNvSpPr txBox="1"/>
          <p:nvPr/>
        </p:nvSpPr>
        <p:spPr>
          <a:xfrm>
            <a:off x="202842" y="95578"/>
            <a:ext cx="4482623" cy="461665"/>
          </a:xfrm>
          <a:prstGeom prst="rect">
            <a:avLst/>
          </a:prstGeom>
          <a:noFill/>
        </p:spPr>
        <p:txBody>
          <a:bodyPr wrap="square" rtlCol="0">
            <a:spAutoFit/>
          </a:bodyPr>
          <a:lstStyle/>
          <a:p>
            <a:r>
              <a:rPr lang="zh-CN" altLang="en-US" sz="2400" dirty="0">
                <a:solidFill>
                  <a:schemeClr val="bg1"/>
                </a:solidFill>
              </a:rPr>
              <a:t>求解影响关系矩阵</a:t>
            </a:r>
          </a:p>
        </p:txBody>
      </p:sp>
      <p:sp>
        <p:nvSpPr>
          <p:cNvPr id="7" name="Rectangle 6">
            <a:extLst>
              <a:ext uri="{FF2B5EF4-FFF2-40B4-BE49-F238E27FC236}">
                <a16:creationId xmlns:a16="http://schemas.microsoft.com/office/drawing/2014/main" id="{83307CFC-AECF-431C-A248-D15FB68CD9A9}"/>
              </a:ext>
            </a:extLst>
          </p:cNvPr>
          <p:cNvSpPr>
            <a:spLocks noChangeArrowheads="1"/>
          </p:cNvSpPr>
          <p:nvPr/>
        </p:nvSpPr>
        <p:spPr bwMode="auto">
          <a:xfrm>
            <a:off x="0" y="0"/>
            <a:ext cx="5646374"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F73457AE-C444-40E6-8E7C-FD13C9CE5432}"/>
                  </a:ext>
                </a:extLst>
              </p:cNvPr>
              <p:cNvSpPr txBox="1"/>
              <p:nvPr/>
            </p:nvSpPr>
            <p:spPr>
              <a:xfrm>
                <a:off x="463993" y="923011"/>
                <a:ext cx="7893425" cy="3484095"/>
              </a:xfrm>
              <a:prstGeom prst="rect">
                <a:avLst/>
              </a:prstGeom>
              <a:noFill/>
            </p:spPr>
            <p:txBody>
              <a:bodyPr wrap="square" rtlCol="0">
                <a:spAutoFit/>
              </a:bodyPr>
              <a:lstStyle/>
              <a:p>
                <a:pPr>
                  <a:lnSpc>
                    <a:spcPct val="200000"/>
                  </a:lnSpc>
                </a:pPr>
                <a:r>
                  <a:rPr lang="zh-CN" altLang="en-US" dirty="0">
                    <a:latin typeface="+mn-ea"/>
                    <a:sym typeface="黑体" panose="02010609060101010101" pitchFamily="49" charset="-122"/>
                  </a:rPr>
                  <a:t>于是影响关系矩阵的求解就转化成了一个优化问题：</a:t>
                </a:r>
                <a:endParaRPr lang="en-US" altLang="zh-CN" dirty="0">
                  <a:latin typeface="+mn-ea"/>
                  <a:sym typeface="黑体" panose="02010609060101010101" pitchFamily="49" charset="-122"/>
                </a:endParaRPr>
              </a:p>
              <a:p>
                <a:pPr>
                  <a:lnSpc>
                    <a:spcPct val="200000"/>
                  </a:lnSpc>
                </a:pPr>
                <a:endParaRPr lang="en-US" altLang="zh-CN" dirty="0">
                  <a:latin typeface="+mn-ea"/>
                  <a:sym typeface="黑体" panose="02010609060101010101" pitchFamily="49" charset="-122"/>
                </a:endParaRPr>
              </a:p>
              <a:p>
                <a:pPr/>
                <a14:m>
                  <m:oMathPara xmlns:m="http://schemas.openxmlformats.org/officeDocument/2006/math">
                    <m:oMathParaPr>
                      <m:jc m:val="centerGroup"/>
                    </m:oMathParaPr>
                    <m:oMath xmlns:m="http://schemas.openxmlformats.org/officeDocument/2006/math">
                      <m:sSubSup>
                        <m:sSubSupPr>
                          <m:ctrlPr>
                            <a:rPr lang="en-US" altLang="zh-CN" sz="1400" b="1" i="1">
                              <a:latin typeface="Cambria Math" panose="02040503050406030204" pitchFamily="18" charset="0"/>
                            </a:rPr>
                          </m:ctrlPr>
                        </m:sSubSupPr>
                        <m:e>
                          <m:func>
                            <m:funcPr>
                              <m:ctrlPr>
                                <a:rPr lang="en-US" altLang="zh-CN" sz="1400" b="1" i="1">
                                  <a:latin typeface="Cambria Math" panose="02040503050406030204" pitchFamily="18" charset="0"/>
                                </a:rPr>
                              </m:ctrlPr>
                            </m:funcPr>
                            <m:fName>
                              <m:limLow>
                                <m:limLowPr>
                                  <m:ctrlPr>
                                    <a:rPr lang="en-US" altLang="zh-CN" sz="1400" b="1" i="1">
                                      <a:latin typeface="Cambria Math" panose="02040503050406030204" pitchFamily="18" charset="0"/>
                                    </a:rPr>
                                  </m:ctrlPr>
                                </m:limLowPr>
                                <m:e>
                                  <m:r>
                                    <a:rPr lang="en-US" altLang="zh-CN" sz="1400" b="1" smtClean="0">
                                      <a:latin typeface="Cambria Math" panose="02040503050406030204" pitchFamily="18" charset="0"/>
                                    </a:rPr>
                                    <m:t>𝐦</m:t>
                                  </m:r>
                                  <m:r>
                                    <a:rPr lang="en-US" altLang="zh-CN" sz="1400" b="1" i="1" smtClean="0">
                                      <a:latin typeface="Cambria Math" panose="02040503050406030204" pitchFamily="18" charset="0"/>
                                    </a:rPr>
                                    <m:t>𝒊𝒏</m:t>
                                  </m:r>
                                </m:e>
                                <m:lim>
                                  <m:r>
                                    <a:rPr lang="en-US" altLang="zh-CN" sz="1400" b="1" i="1" smtClean="0">
                                      <a:latin typeface="Cambria Math" panose="02040503050406030204" pitchFamily="18" charset="0"/>
                                    </a:rPr>
                                    <m:t>𝑩</m:t>
                                  </m:r>
                                  <m:r>
                                    <a:rPr lang="en-US" altLang="zh-CN" sz="1400" b="1" i="1" smtClean="0">
                                      <a:latin typeface="Cambria Math" panose="02040503050406030204" pitchFamily="18" charset="0"/>
                                    </a:rPr>
                                    <m:t>≥</m:t>
                                  </m:r>
                                  <m:r>
                                    <a:rPr lang="en-US" altLang="zh-CN" sz="1400" b="1" i="1" smtClean="0">
                                      <a:latin typeface="Cambria Math" panose="02040503050406030204" pitchFamily="18" charset="0"/>
                                    </a:rPr>
                                    <m:t>𝟎</m:t>
                                  </m:r>
                                  <m:r>
                                    <a:rPr lang="en-US" altLang="zh-CN" sz="1400" b="1" i="1" smtClean="0">
                                      <a:latin typeface="Cambria Math" panose="02040503050406030204" pitchFamily="18" charset="0"/>
                                    </a:rPr>
                                    <m:t>,</m:t>
                                  </m:r>
                                  <m:r>
                                    <a:rPr lang="en-US" altLang="zh-CN" sz="1400" b="1" i="1" smtClean="0">
                                      <a:latin typeface="Cambria Math" panose="02040503050406030204" pitchFamily="18" charset="0"/>
                                    </a:rPr>
                                    <m:t>𝑫</m:t>
                                  </m:r>
                                  <m:r>
                                    <a:rPr lang="en-US" altLang="zh-CN" sz="1400" b="1" i="1" smtClean="0">
                                      <a:latin typeface="Cambria Math" panose="02040503050406030204" pitchFamily="18" charset="0"/>
                                    </a:rPr>
                                    <m:t>≥</m:t>
                                  </m:r>
                                  <m:r>
                                    <a:rPr lang="en-US" altLang="zh-CN" sz="1400" b="1" i="1" smtClean="0">
                                      <a:latin typeface="Cambria Math" panose="02040503050406030204" pitchFamily="18" charset="0"/>
                                    </a:rPr>
                                    <m:t>𝟎</m:t>
                                  </m:r>
                                </m:lim>
                              </m:limLow>
                            </m:fName>
                            <m:e>
                              <m:r>
                                <m:rPr>
                                  <m:sty m:val="p"/>
                                </m:rPr>
                                <a:rPr lang="el-GR" altLang="zh-CN" sz="1400" b="1" i="1" smtClean="0">
                                  <a:latin typeface="Cambria Math" panose="02040503050406030204" pitchFamily="18" charset="0"/>
                                </a:rPr>
                                <m:t>ρ</m:t>
                              </m:r>
                              <m:d>
                                <m:dPr>
                                  <m:begChr m:val="|"/>
                                  <m:endChr m:val="|"/>
                                  <m:ctrlPr>
                                    <a:rPr lang="en-US" altLang="zh-CN" sz="1400" b="1" i="1">
                                      <a:latin typeface="Cambria Math" panose="02040503050406030204" pitchFamily="18" charset="0"/>
                                    </a:rPr>
                                  </m:ctrlPr>
                                </m:dPr>
                                <m:e>
                                  <m:d>
                                    <m:dPr>
                                      <m:begChr m:val="|"/>
                                      <m:endChr m:val="|"/>
                                      <m:ctrlPr>
                                        <a:rPr lang="en-US" altLang="zh-CN" sz="1400" b="1" i="1">
                                          <a:latin typeface="Cambria Math" panose="02040503050406030204" pitchFamily="18" charset="0"/>
                                        </a:rPr>
                                      </m:ctrlPr>
                                    </m:dPr>
                                    <m:e>
                                      <m:d>
                                        <m:dPr>
                                          <m:ctrlPr>
                                            <a:rPr lang="en-US" altLang="zh-CN" sz="1400" b="1" i="1">
                                              <a:latin typeface="Cambria Math" panose="02040503050406030204" pitchFamily="18" charset="0"/>
                                            </a:rPr>
                                          </m:ctrlPr>
                                        </m:dPr>
                                        <m:e>
                                          <m:r>
                                            <a:rPr lang="en-US" altLang="zh-CN" sz="1400" b="1" i="1" smtClean="0">
                                              <a:latin typeface="Cambria Math" panose="02040503050406030204" pitchFamily="18" charset="0"/>
                                            </a:rPr>
                                            <m:t>𝑰</m:t>
                                          </m:r>
                                          <m:r>
                                            <a:rPr lang="en-US" altLang="zh-CN" sz="1400" b="1" i="1" smtClean="0">
                                              <a:latin typeface="Cambria Math" panose="02040503050406030204" pitchFamily="18" charset="0"/>
                                            </a:rPr>
                                            <m:t>−</m:t>
                                          </m:r>
                                          <m:r>
                                            <a:rPr lang="en-US" altLang="zh-CN" sz="1400" b="1" i="1" smtClean="0">
                                              <a:latin typeface="Cambria Math" panose="02040503050406030204" pitchFamily="18" charset="0"/>
                                            </a:rPr>
                                            <m:t>𝑫</m:t>
                                          </m:r>
                                        </m:e>
                                      </m:d>
                                      <m:r>
                                        <a:rPr lang="en-US" altLang="zh-CN" sz="1400" b="1" i="1" smtClean="0">
                                          <a:latin typeface="Cambria Math" panose="02040503050406030204" pitchFamily="18" charset="0"/>
                                        </a:rPr>
                                        <m:t>𝒀</m:t>
                                      </m:r>
                                      <m:r>
                                        <a:rPr lang="en-US" altLang="zh-CN" sz="1400" b="1" i="1" smtClean="0">
                                          <a:latin typeface="Cambria Math" panose="02040503050406030204" pitchFamily="18" charset="0"/>
                                        </a:rPr>
                                        <m:t>−</m:t>
                                      </m:r>
                                      <m:r>
                                        <a:rPr lang="en-US" altLang="zh-CN" sz="1400" b="1" i="1" smtClean="0">
                                          <a:latin typeface="Cambria Math" panose="02040503050406030204" pitchFamily="18" charset="0"/>
                                        </a:rPr>
                                        <m:t>𝑩𝒁</m:t>
                                      </m:r>
                                    </m:e>
                                  </m:d>
                                </m:e>
                              </m:d>
                            </m:e>
                          </m:func>
                        </m:e>
                        <m:sub>
                          <m:r>
                            <a:rPr lang="en-US" altLang="zh-CN" sz="1400" b="1" i="1" smtClean="0">
                              <a:latin typeface="Cambria Math" panose="02040503050406030204" pitchFamily="18" charset="0"/>
                            </a:rPr>
                            <m:t>𝑭</m:t>
                          </m:r>
                        </m:sub>
                        <m:sup>
                          <m:r>
                            <a:rPr lang="en-US" altLang="zh-CN" sz="1400" b="1" i="1" smtClean="0">
                              <a:latin typeface="Cambria Math" panose="02040503050406030204" pitchFamily="18" charset="0"/>
                            </a:rPr>
                            <m:t>𝟐</m:t>
                          </m:r>
                        </m:sup>
                      </m:sSubSup>
                      <m:r>
                        <a:rPr lang="en-US" altLang="zh-CN" sz="1400" b="1" i="1" smtClean="0">
                          <a:latin typeface="Cambria Math" panose="02040503050406030204" pitchFamily="18" charset="0"/>
                        </a:rPr>
                        <m:t>+</m:t>
                      </m:r>
                      <m:sSub>
                        <m:sSubPr>
                          <m:ctrlPr>
                            <a:rPr lang="en-US" altLang="zh-CN" sz="1400" b="1" i="1">
                              <a:latin typeface="Cambria Math" panose="02040503050406030204" pitchFamily="18" charset="0"/>
                            </a:rPr>
                          </m:ctrlPr>
                        </m:sSubPr>
                        <m:e>
                          <m:d>
                            <m:dPr>
                              <m:begChr m:val="|"/>
                              <m:endChr m:val="|"/>
                              <m:ctrlPr>
                                <a:rPr lang="en-US" altLang="zh-CN" sz="1400" b="1" i="1">
                                  <a:latin typeface="Cambria Math" panose="02040503050406030204" pitchFamily="18" charset="0"/>
                                </a:rPr>
                              </m:ctrlPr>
                            </m:dPr>
                            <m:e>
                              <m:d>
                                <m:dPr>
                                  <m:begChr m:val="|"/>
                                  <m:endChr m:val="|"/>
                                  <m:ctrlPr>
                                    <a:rPr lang="en-US" altLang="zh-CN" sz="1400" b="1" i="1">
                                      <a:latin typeface="Cambria Math" panose="02040503050406030204" pitchFamily="18" charset="0"/>
                                    </a:rPr>
                                  </m:ctrlPr>
                                </m:dPr>
                                <m:e>
                                  <m:d>
                                    <m:dPr>
                                      <m:begChr m:val="["/>
                                      <m:endChr m:val="]"/>
                                      <m:ctrlPr>
                                        <a:rPr lang="en-US" altLang="zh-CN" sz="1400" b="1" i="1">
                                          <a:latin typeface="Cambria Math" panose="02040503050406030204" pitchFamily="18" charset="0"/>
                                        </a:rPr>
                                      </m:ctrlPr>
                                    </m:dPr>
                                    <m:e>
                                      <m:r>
                                        <a:rPr lang="en-US" altLang="zh-CN" sz="1400" b="1" i="1" smtClean="0">
                                          <a:latin typeface="Cambria Math" panose="02040503050406030204" pitchFamily="18" charset="0"/>
                                        </a:rPr>
                                        <m:t>𝑩</m:t>
                                      </m:r>
                                      <m:r>
                                        <a:rPr lang="en-US" altLang="zh-CN" sz="1400" b="1" i="1" smtClean="0">
                                          <a:latin typeface="Cambria Math" panose="02040503050406030204" pitchFamily="18" charset="0"/>
                                        </a:rPr>
                                        <m:t>,</m:t>
                                      </m:r>
                                      <m:r>
                                        <a:rPr lang="en-US" altLang="zh-CN" sz="1400" b="1" i="1" smtClean="0">
                                          <a:latin typeface="Cambria Math" panose="02040503050406030204" pitchFamily="18" charset="0"/>
                                        </a:rPr>
                                        <m:t>𝑫</m:t>
                                      </m:r>
                                    </m:e>
                                  </m:d>
                                </m:e>
                              </m:d>
                            </m:e>
                          </m:d>
                        </m:e>
                        <m:sub>
                          <m:r>
                            <a:rPr lang="en-US" altLang="zh-CN" sz="1400" b="1" i="1" smtClean="0">
                              <a:latin typeface="Cambria Math" panose="02040503050406030204" pitchFamily="18" charset="0"/>
                            </a:rPr>
                            <m:t>𝟏</m:t>
                          </m:r>
                        </m:sub>
                      </m:sSub>
                    </m:oMath>
                  </m:oMathPara>
                </a14:m>
                <a:endParaRPr lang="en-US" altLang="zh-CN" sz="1400" b="1" dirty="0">
                  <a:latin typeface="微软雅黑" panose="020B0503020204020204" pitchFamily="34" charset="-122"/>
                  <a:ea typeface="微软雅黑" panose="020B0503020204020204" pitchFamily="34" charset="-122"/>
                </a:endParaRPr>
              </a:p>
              <a:p>
                <a:pPr algn="ctr"/>
                <a:endParaRPr lang="en-US" altLang="zh-CN" sz="1400" dirty="0">
                  <a:latin typeface="微软雅黑" panose="020B0503020204020204" pitchFamily="34" charset="-122"/>
                  <a:ea typeface="微软雅黑" panose="020B0503020204020204" pitchFamily="34" charset="-122"/>
                </a:endParaRPr>
              </a:p>
              <a:p>
                <a:pPr algn="ctr"/>
                <a:r>
                  <a:rPr lang="zh-CN" altLang="en-US" dirty="0">
                    <a:latin typeface="+mn-ea"/>
                  </a:rPr>
                  <a:t>约束于</a:t>
                </a:r>
                <a:r>
                  <a:rPr lang="en-US" altLang="zh-CN" sz="14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400" smtClean="0">
                        <a:latin typeface="Cambria Math" panose="02040503050406030204" pitchFamily="18" charset="0"/>
                        <a:ea typeface="微软雅黑" panose="020B0503020204020204" pitchFamily="34" charset="-122"/>
                      </a:rPr>
                      <m:t> </m:t>
                    </m:r>
                    <m:d>
                      <m:dPr>
                        <m:begChr m:val="["/>
                        <m:endChr m:val="]"/>
                        <m:ctrlPr>
                          <a:rPr lang="en-US" altLang="zh-CN" sz="1400" b="1" i="1" smtClean="0">
                            <a:latin typeface="Cambria Math" panose="02040503050406030204" pitchFamily="18" charset="0"/>
                            <a:ea typeface="微软雅黑" panose="020B0503020204020204" pitchFamily="34" charset="-122"/>
                          </a:rPr>
                        </m:ctrlPr>
                      </m:dPr>
                      <m:e>
                        <m:r>
                          <a:rPr lang="en-US" altLang="zh-CN" sz="1400" b="1" i="1" smtClean="0">
                            <a:latin typeface="Cambria Math" panose="02040503050406030204" pitchFamily="18" charset="0"/>
                            <a:ea typeface="微软雅黑" panose="020B0503020204020204" pitchFamily="34" charset="-122"/>
                          </a:rPr>
                          <m:t>𝑩</m:t>
                        </m:r>
                        <m:r>
                          <a:rPr lang="en-US" altLang="zh-CN" sz="1400" b="1" i="1" smtClean="0">
                            <a:latin typeface="Cambria Math" panose="02040503050406030204" pitchFamily="18" charset="0"/>
                            <a:ea typeface="微软雅黑" panose="020B0503020204020204" pitchFamily="34" charset="-122"/>
                          </a:rPr>
                          <m:t>,</m:t>
                        </m:r>
                        <m:r>
                          <a:rPr lang="en-US" altLang="zh-CN" sz="1400" b="1" i="1" smtClean="0">
                            <a:latin typeface="Cambria Math" panose="02040503050406030204" pitchFamily="18" charset="0"/>
                            <a:ea typeface="微软雅黑" panose="020B0503020204020204" pitchFamily="34" charset="-122"/>
                          </a:rPr>
                          <m:t>𝑫</m:t>
                        </m:r>
                      </m:e>
                    </m:d>
                    <m:r>
                      <a:rPr lang="zh-CN" altLang="en-US" sz="1400" b="1" i="1" smtClean="0">
                        <a:latin typeface="Cambria Math" panose="02040503050406030204" pitchFamily="18" charset="0"/>
                        <a:ea typeface="微软雅黑" panose="020B0503020204020204" pitchFamily="34" charset="-122"/>
                      </a:rPr>
                      <m:t>∗</m:t>
                    </m:r>
                    <m:r>
                      <a:rPr lang="en-US" altLang="zh-CN" sz="1400" b="1" i="1" smtClean="0">
                        <a:latin typeface="Cambria Math" panose="02040503050406030204" pitchFamily="18" charset="0"/>
                        <a:ea typeface="微软雅黑" panose="020B0503020204020204" pitchFamily="34" charset="-122"/>
                      </a:rPr>
                      <m:t>𝟏</m:t>
                    </m:r>
                    <m:r>
                      <a:rPr lang="en-US" altLang="zh-CN" sz="1400" b="1" i="1" smtClean="0">
                        <a:latin typeface="Cambria Math" panose="02040503050406030204" pitchFamily="18" charset="0"/>
                        <a:ea typeface="微软雅黑" panose="020B0503020204020204" pitchFamily="34" charset="-122"/>
                      </a:rPr>
                      <m:t>=</m:t>
                    </m:r>
                    <m:r>
                      <a:rPr lang="en-US" altLang="zh-CN" sz="1400" b="1" i="1" smtClean="0">
                        <a:latin typeface="Cambria Math" panose="02040503050406030204" pitchFamily="18" charset="0"/>
                        <a:ea typeface="微软雅黑" panose="020B0503020204020204" pitchFamily="34" charset="-122"/>
                      </a:rPr>
                      <m:t>𝟏</m:t>
                    </m:r>
                    <m:r>
                      <a:rPr lang="en-US" altLang="zh-CN" sz="1400" i="1" smtClean="0">
                        <a:latin typeface="Cambria Math" panose="02040503050406030204" pitchFamily="18" charset="0"/>
                        <a:ea typeface="微软雅黑" panose="020B0503020204020204" pitchFamily="34" charset="-122"/>
                      </a:rPr>
                      <m:t>, </m:t>
                    </m:r>
                    <m:r>
                      <a:rPr lang="en-US" altLang="zh-CN" sz="1400" i="1" smtClean="0">
                        <a:latin typeface="Cambria Math" panose="02040503050406030204" pitchFamily="18" charset="0"/>
                        <a:ea typeface="微软雅黑" panose="020B0503020204020204" pitchFamily="34" charset="-122"/>
                      </a:rPr>
                      <m:t>𝑑𝑖𝑎𝑔</m:t>
                    </m:r>
                    <m:r>
                      <a:rPr lang="en-US" altLang="zh-CN" sz="1400" i="1" smtClean="0">
                        <a:latin typeface="Cambria Math" panose="02040503050406030204" pitchFamily="18" charset="0"/>
                        <a:ea typeface="微软雅黑" panose="020B0503020204020204" pitchFamily="34" charset="-122"/>
                      </a:rPr>
                      <m:t>(</m:t>
                    </m:r>
                    <m:r>
                      <a:rPr lang="en-US" altLang="zh-CN" sz="1400" b="1" i="1" smtClean="0">
                        <a:latin typeface="Cambria Math" panose="02040503050406030204" pitchFamily="18" charset="0"/>
                        <a:ea typeface="微软雅黑" panose="020B0503020204020204" pitchFamily="34" charset="-122"/>
                      </a:rPr>
                      <m:t>𝑫</m:t>
                    </m:r>
                    <m:r>
                      <a:rPr lang="en-US" altLang="zh-CN" sz="1400" i="1" smtClean="0">
                        <a:latin typeface="Cambria Math" panose="02040503050406030204" pitchFamily="18" charset="0"/>
                        <a:ea typeface="微软雅黑" panose="020B0503020204020204" pitchFamily="34" charset="-122"/>
                      </a:rPr>
                      <m:t>)=</m:t>
                    </m:r>
                    <m:r>
                      <a:rPr lang="en-US" altLang="zh-CN" sz="1400" b="1" i="1" smtClean="0">
                        <a:latin typeface="Cambria Math" panose="02040503050406030204" pitchFamily="18" charset="0"/>
                        <a:ea typeface="微软雅黑" panose="020B0503020204020204" pitchFamily="34" charset="-122"/>
                      </a:rPr>
                      <m:t>𝒍</m:t>
                    </m:r>
                  </m:oMath>
                </a14:m>
                <a:endParaRPr lang="en-US" altLang="zh-CN" sz="1400" b="1" dirty="0">
                  <a:latin typeface="微软雅黑" panose="020B0503020204020204" pitchFamily="34" charset="-122"/>
                  <a:ea typeface="微软雅黑" panose="020B0503020204020204" pitchFamily="34" charset="-122"/>
                </a:endParaRPr>
              </a:p>
              <a:p>
                <a:pPr algn="ctr"/>
                <a:endParaRPr lang="en-US" altLang="zh-CN" sz="1400" b="1" dirty="0">
                  <a:latin typeface="微软雅黑" panose="020B0503020204020204" pitchFamily="34" charset="-122"/>
                  <a:ea typeface="微软雅黑" panose="020B0503020204020204" pitchFamily="34" charset="-122"/>
                </a:endParaRPr>
              </a:p>
              <a:p>
                <a:pPr>
                  <a:lnSpc>
                    <a:spcPct val="200000"/>
                  </a:lnSpc>
                </a:pPr>
                <a:r>
                  <a:rPr lang="zh-CN" altLang="en-US" dirty="0">
                    <a:latin typeface="+mn-ea"/>
                  </a:rPr>
                  <a:t>其中</a:t>
                </a:r>
                <a14:m>
                  <m:oMath xmlns:m="http://schemas.openxmlformats.org/officeDocument/2006/math">
                    <m:r>
                      <a:rPr lang="en-US" altLang="zh-CN">
                        <a:latin typeface="Cambria Math" panose="02040503050406030204" pitchFamily="18" charset="0"/>
                      </a:rPr>
                      <m:t>𝑙</m:t>
                    </m:r>
                  </m:oMath>
                </a14:m>
                <a:r>
                  <a:rPr lang="zh-CN" altLang="en-US" dirty="0">
                    <a:latin typeface="+mn-ea"/>
                  </a:rPr>
                  <a:t>是普通用户的自信度，</a:t>
                </a:r>
                <a:r>
                  <a:rPr lang="el-GR" altLang="zh-CN" sz="1200" b="1" dirty="0"/>
                  <a:t> </a:t>
                </a:r>
                <a14:m>
                  <m:oMath xmlns:m="http://schemas.openxmlformats.org/officeDocument/2006/math">
                    <m:r>
                      <m:rPr>
                        <m:sty m:val="p"/>
                      </m:rPr>
                      <a:rPr lang="el-GR" altLang="zh-CN" sz="1200" b="1" i="1">
                        <a:latin typeface="Cambria Math" panose="02040503050406030204" pitchFamily="18" charset="0"/>
                      </a:rPr>
                      <m:t>ρ</m:t>
                    </m:r>
                  </m:oMath>
                </a14:m>
                <a:r>
                  <a:rPr lang="zh-CN" altLang="en-US" dirty="0">
                    <a:latin typeface="+mn-ea"/>
                  </a:rPr>
                  <a:t>是用于调节网络稀疏程度的系数</a:t>
                </a:r>
                <a:endParaRPr lang="en-US" altLang="zh-CN" dirty="0">
                  <a:latin typeface="+mn-ea"/>
                </a:endParaRPr>
              </a:p>
              <a:p>
                <a:pPr>
                  <a:lnSpc>
                    <a:spcPct val="200000"/>
                  </a:lnSpc>
                </a:pPr>
                <a:r>
                  <a:rPr lang="zh-CN" altLang="en-US" dirty="0">
                    <a:latin typeface="+mn-ea"/>
                  </a:rPr>
                  <a:t>其中</a:t>
                </a:r>
                <a14:m>
                  <m:oMath xmlns:m="http://schemas.openxmlformats.org/officeDocument/2006/math">
                    <m:r>
                      <a:rPr lang="en-US" altLang="zh-CN" b="1" i="1" smtClean="0">
                        <a:latin typeface="Cambria Math" panose="02040503050406030204" pitchFamily="18" charset="0"/>
                      </a:rPr>
                      <m:t>𝒀</m:t>
                    </m:r>
                  </m:oMath>
                </a14:m>
                <a:r>
                  <a:rPr lang="zh-CN" altLang="en-US" dirty="0">
                    <a:latin typeface="+mn-ea"/>
                  </a:rPr>
                  <a:t>表示恒稳态时普通用户的意见，</a:t>
                </a:r>
                <a:r>
                  <a:rPr lang="en-US" altLang="zh-CN" sz="1200" b="1" dirty="0"/>
                  <a:t> </a:t>
                </a:r>
                <a14:m>
                  <m:oMath xmlns:m="http://schemas.openxmlformats.org/officeDocument/2006/math">
                    <m:r>
                      <a:rPr lang="en-US" altLang="zh-CN" sz="1200" b="1" i="1" smtClean="0">
                        <a:latin typeface="Cambria Math" panose="02040503050406030204" pitchFamily="18" charset="0"/>
                      </a:rPr>
                      <m:t>𝒁</m:t>
                    </m:r>
                  </m:oMath>
                </a14:m>
                <a:r>
                  <a:rPr lang="zh-CN" altLang="en-US" dirty="0">
                    <a:latin typeface="+mn-ea"/>
                  </a:rPr>
                  <a:t>表示恒稳态时意见领袖的意见，</a:t>
                </a:r>
                <a:r>
                  <a:rPr lang="en-US" altLang="zh-CN" sz="1200" b="1" dirty="0"/>
                  <a:t> </a:t>
                </a:r>
                <a14:m>
                  <m:oMath xmlns:m="http://schemas.openxmlformats.org/officeDocument/2006/math">
                    <m:r>
                      <a:rPr lang="en-US" altLang="zh-CN" sz="1200" b="1" i="1">
                        <a:latin typeface="Cambria Math" panose="02040503050406030204" pitchFamily="18" charset="0"/>
                      </a:rPr>
                      <m:t>𝑩</m:t>
                    </m:r>
                  </m:oMath>
                </a14:m>
                <a:r>
                  <a:rPr lang="zh-CN" altLang="en-US" dirty="0">
                    <a:latin typeface="+mn-ea"/>
                  </a:rPr>
                  <a:t>表示普通用户受意见领袖的影响程度，</a:t>
                </a:r>
                <a:r>
                  <a:rPr lang="en-US" altLang="zh-CN" sz="1200" b="1" dirty="0"/>
                  <a:t> </a:t>
                </a:r>
                <a14:m>
                  <m:oMath xmlns:m="http://schemas.openxmlformats.org/officeDocument/2006/math">
                    <m:r>
                      <a:rPr lang="en-US" altLang="zh-CN" sz="1200" b="1" i="1">
                        <a:latin typeface="Cambria Math" panose="02040503050406030204" pitchFamily="18" charset="0"/>
                      </a:rPr>
                      <m:t>𝑫</m:t>
                    </m:r>
                  </m:oMath>
                </a14:m>
                <a:r>
                  <a:rPr lang="zh-CN" altLang="en-US" dirty="0">
                    <a:latin typeface="+mn-ea"/>
                  </a:rPr>
                  <a:t>表示普通用户受普通用户之间的影响程度</a:t>
                </a:r>
                <a:endParaRPr lang="en-US" altLang="zh-CN" dirty="0">
                  <a:latin typeface="+mn-ea"/>
                </a:endParaRPr>
              </a:p>
              <a:p>
                <a:pPr>
                  <a:lnSpc>
                    <a:spcPct val="200000"/>
                  </a:lnSpc>
                </a:pPr>
                <a:r>
                  <a:rPr lang="zh-CN" altLang="en-US" dirty="0">
                    <a:solidFill>
                      <a:srgbClr val="00B0F0"/>
                    </a:solidFill>
                    <a:latin typeface="+mn-ea"/>
                    <a:sym typeface="黑体" panose="02010609060101010101" pitchFamily="49" charset="-122"/>
                  </a:rPr>
                  <a:t>仅已知用户稳态意见的前提下，就推导出用户间的影响关系</a:t>
                </a:r>
                <a:endParaRPr lang="zh-CN" altLang="en-US" dirty="0">
                  <a:latin typeface="+mn-ea"/>
                </a:endParaRPr>
              </a:p>
            </p:txBody>
          </p:sp>
        </mc:Choice>
        <mc:Fallback xmlns="">
          <p:sp>
            <p:nvSpPr>
              <p:cNvPr id="6" name="文本框 5">
                <a:extLst>
                  <a:ext uri="{FF2B5EF4-FFF2-40B4-BE49-F238E27FC236}">
                    <a16:creationId xmlns:a16="http://schemas.microsoft.com/office/drawing/2014/main" id="{F73457AE-C444-40E6-8E7C-FD13C9CE5432}"/>
                  </a:ext>
                </a:extLst>
              </p:cNvPr>
              <p:cNvSpPr txBox="1">
                <a:spLocks noRot="1" noChangeAspect="1" noMove="1" noResize="1" noEditPoints="1" noAdjustHandles="1" noChangeArrowheads="1" noChangeShapeType="1" noTextEdit="1"/>
              </p:cNvSpPr>
              <p:nvPr/>
            </p:nvSpPr>
            <p:spPr>
              <a:xfrm>
                <a:off x="463993" y="923011"/>
                <a:ext cx="7893425" cy="3484095"/>
              </a:xfrm>
              <a:prstGeom prst="rect">
                <a:avLst/>
              </a:prstGeom>
              <a:blipFill>
                <a:blip r:embed="rId4"/>
                <a:stretch>
                  <a:fillRect l="-154" b="-69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109301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图片占位符 3">
            <a:extLst>
              <a:ext uri="{FF2B5EF4-FFF2-40B4-BE49-F238E27FC236}">
                <a16:creationId xmlns:a16="http://schemas.microsoft.com/office/drawing/2014/main" id="{61951251-69BD-499A-B459-DC1D1DC9CE9D}"/>
              </a:ext>
            </a:extLst>
          </p:cNvPr>
          <p:cNvPicPr>
            <a:picLocks noGrp="1" noChangeAspect="1"/>
          </p:cNvPicPr>
          <p:nvPr>
            <p:ph type="pic" sz="quarter" idx="17"/>
          </p:nvPr>
        </p:nvPicPr>
        <p:blipFill>
          <a:blip r:embed="rId3"/>
          <a:srcRect t="6597" b="6597"/>
          <a:stretch>
            <a:fillRect/>
          </a:stretch>
        </p:blipFill>
        <p:spPr>
          <a:xfrm>
            <a:off x="0" y="0"/>
            <a:ext cx="9144000" cy="591266"/>
          </a:xfrm>
          <a:prstGeom prst="rect">
            <a:avLst/>
          </a:prstGeom>
        </p:spPr>
      </p:pic>
      <p:sp>
        <p:nvSpPr>
          <p:cNvPr id="33" name="文本框 32">
            <a:extLst>
              <a:ext uri="{FF2B5EF4-FFF2-40B4-BE49-F238E27FC236}">
                <a16:creationId xmlns:a16="http://schemas.microsoft.com/office/drawing/2014/main" id="{BF51749D-0339-4918-9809-730D2F7B7D8B}"/>
              </a:ext>
            </a:extLst>
          </p:cNvPr>
          <p:cNvSpPr txBox="1"/>
          <p:nvPr/>
        </p:nvSpPr>
        <p:spPr>
          <a:xfrm>
            <a:off x="202842" y="95578"/>
            <a:ext cx="4482623" cy="461665"/>
          </a:xfrm>
          <a:prstGeom prst="rect">
            <a:avLst/>
          </a:prstGeom>
          <a:noFill/>
        </p:spPr>
        <p:txBody>
          <a:bodyPr wrap="square" rtlCol="0">
            <a:spAutoFit/>
          </a:bodyPr>
          <a:lstStyle/>
          <a:p>
            <a:r>
              <a:rPr lang="zh-CN" altLang="en-US" sz="2400" dirty="0">
                <a:solidFill>
                  <a:schemeClr val="bg1"/>
                </a:solidFill>
              </a:rPr>
              <a:t>求解意见领袖</a:t>
            </a:r>
            <a:endParaRPr lang="en-US" altLang="zh-CN" sz="2400" dirty="0">
              <a:solidFill>
                <a:schemeClr val="bg1"/>
              </a:solidFill>
            </a:endParaRPr>
          </a:p>
        </p:txBody>
      </p:sp>
      <p:sp>
        <p:nvSpPr>
          <p:cNvPr id="7" name="Rectangle 6">
            <a:extLst>
              <a:ext uri="{FF2B5EF4-FFF2-40B4-BE49-F238E27FC236}">
                <a16:creationId xmlns:a16="http://schemas.microsoft.com/office/drawing/2014/main" id="{83307CFC-AECF-431C-A248-D15FB68CD9A9}"/>
              </a:ext>
            </a:extLst>
          </p:cNvPr>
          <p:cNvSpPr>
            <a:spLocks noChangeArrowheads="1"/>
          </p:cNvSpPr>
          <p:nvPr/>
        </p:nvSpPr>
        <p:spPr bwMode="auto">
          <a:xfrm>
            <a:off x="0" y="0"/>
            <a:ext cx="5646374"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36FF0EB4-F3C2-E94F-B9A3-E46561F8E0AB}"/>
                  </a:ext>
                </a:extLst>
              </p:cNvPr>
              <p:cNvSpPr txBox="1"/>
              <p:nvPr/>
            </p:nvSpPr>
            <p:spPr>
              <a:xfrm>
                <a:off x="558412" y="949301"/>
                <a:ext cx="7734009" cy="507831"/>
              </a:xfrm>
              <a:prstGeom prst="rect">
                <a:avLst/>
              </a:prstGeom>
              <a:noFill/>
            </p:spPr>
            <p:txBody>
              <a:bodyPr wrap="square" rtlCol="0">
                <a:spAutoFit/>
              </a:bodyPr>
              <a:lstStyle/>
              <a:p>
                <a:r>
                  <a:rPr kumimoji="1" lang="zh-CN" altLang="en-US" dirty="0"/>
                  <a:t>通过前面的两种方法，得到最终的用户意见矩阵</a:t>
                </a:r>
                <a14:m>
                  <m:oMath xmlns:m="http://schemas.openxmlformats.org/officeDocument/2006/math">
                    <m:sSub>
                      <m:sSubPr>
                        <m:ctrlPr>
                          <a:rPr kumimoji="1" lang="en-US" altLang="zh-CN" i="1">
                            <a:latin typeface="Cambria Math" panose="02040503050406030204" pitchFamily="18" charset="0"/>
                          </a:rPr>
                        </m:ctrlPr>
                      </m:sSubPr>
                      <m:e>
                        <m:r>
                          <m:rPr>
                            <m:sty m:val="p"/>
                          </m:rPr>
                          <a:rPr kumimoji="1" lang="en-US" altLang="zh-CN" i="1">
                            <a:latin typeface="Cambria Math" panose="02040503050406030204" pitchFamily="18" charset="0"/>
                          </a:rPr>
                          <m:t>X</m:t>
                        </m:r>
                      </m:e>
                      <m:sub>
                        <m:r>
                          <a:rPr kumimoji="1" lang="en-US" altLang="zh-CN" i="1">
                            <a:latin typeface="Cambria Math" panose="02040503050406030204" pitchFamily="18" charset="0"/>
                          </a:rPr>
                          <m:t>𝑖</m:t>
                        </m:r>
                      </m:sub>
                    </m:sSub>
                  </m:oMath>
                </a14:m>
                <a:r>
                  <a:rPr kumimoji="1" lang="zh-CN" altLang="en-US" dirty="0"/>
                  <a:t>，我们需要从该矩阵中得到意见领袖和普通用户，这里也有两种方法获取意见领袖。</a:t>
                </a:r>
              </a:p>
            </p:txBody>
          </p:sp>
        </mc:Choice>
        <mc:Fallback xmlns="">
          <p:sp>
            <p:nvSpPr>
              <p:cNvPr id="5" name="文本框 4">
                <a:extLst>
                  <a:ext uri="{FF2B5EF4-FFF2-40B4-BE49-F238E27FC236}">
                    <a16:creationId xmlns:a16="http://schemas.microsoft.com/office/drawing/2014/main" id="{36FF0EB4-F3C2-E94F-B9A3-E46561F8E0AB}"/>
                  </a:ext>
                </a:extLst>
              </p:cNvPr>
              <p:cNvSpPr txBox="1">
                <a:spLocks noRot="1" noChangeAspect="1" noMove="1" noResize="1" noEditPoints="1" noAdjustHandles="1" noChangeArrowheads="1" noChangeShapeType="1" noTextEdit="1"/>
              </p:cNvSpPr>
              <p:nvPr/>
            </p:nvSpPr>
            <p:spPr>
              <a:xfrm>
                <a:off x="558412" y="949301"/>
                <a:ext cx="7734009" cy="507831"/>
              </a:xfrm>
              <a:prstGeom prst="rect">
                <a:avLst/>
              </a:prstGeom>
              <a:blipFill>
                <a:blip r:embed="rId4"/>
                <a:stretch>
                  <a:fillRect l="-328" t="-2439" b="-975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EB35C82C-96A4-9E48-B384-08BC0924C8A9}"/>
                  </a:ext>
                </a:extLst>
              </p:cNvPr>
              <p:cNvSpPr txBox="1"/>
              <p:nvPr/>
            </p:nvSpPr>
            <p:spPr>
              <a:xfrm>
                <a:off x="558411" y="2095767"/>
                <a:ext cx="7734009" cy="716222"/>
              </a:xfrm>
              <a:prstGeom prst="rect">
                <a:avLst/>
              </a:prstGeom>
              <a:noFill/>
            </p:spPr>
            <p:txBody>
              <a:bodyPr wrap="square" rtlCol="0">
                <a:spAutoFit/>
              </a:bodyPr>
              <a:lstStyle/>
              <a:p>
                <a:r>
                  <a:rPr kumimoji="1" lang="zh-CN" altLang="en-US" dirty="0"/>
                  <a:t>方法</a:t>
                </a:r>
                <a:r>
                  <a:rPr kumimoji="1" lang="en-US" altLang="zh-CN" dirty="0"/>
                  <a:t>1:</a:t>
                </a:r>
                <a:r>
                  <a:rPr kumimoji="1" lang="zh-CN" altLang="en-US" dirty="0"/>
                  <a:t> 对于用户意见矩阵</a:t>
                </a:r>
                <a14:m>
                  <m:oMath xmlns:m="http://schemas.openxmlformats.org/officeDocument/2006/math">
                    <m:sSubSup>
                      <m:sSubSupPr>
                        <m:ctrlPr>
                          <a:rPr kumimoji="1" lang="en-US" altLang="zh-CN" i="1" smtClean="0">
                            <a:latin typeface="Cambria Math" panose="02040503050406030204" pitchFamily="18" charset="0"/>
                          </a:rPr>
                        </m:ctrlPr>
                      </m:sSubSupPr>
                      <m:e>
                        <m:d>
                          <m:dPr>
                            <m:begChr m:val="{"/>
                            <m:endChr m:val="}"/>
                            <m:ctrlPr>
                              <a:rPr kumimoji="1" lang="en-US" altLang="zh-CN" i="1" smtClean="0">
                                <a:latin typeface="Cambria Math" panose="02040503050406030204" pitchFamily="18" charset="0"/>
                              </a:rPr>
                            </m:ctrlPr>
                          </m:dPr>
                          <m:e>
                            <m:sSub>
                              <m:sSubPr>
                                <m:ctrlPr>
                                  <a:rPr kumimoji="1" lang="en-US" altLang="zh-CN" i="1" smtClean="0">
                                    <a:latin typeface="Cambria Math" panose="02040503050406030204" pitchFamily="18" charset="0"/>
                                  </a:rPr>
                                </m:ctrlPr>
                              </m:sSubPr>
                              <m:e>
                                <m:r>
                                  <a:rPr kumimoji="1" lang="en-US" altLang="zh-CN" b="0" i="1" smtClean="0">
                                    <a:latin typeface="Cambria Math" panose="02040503050406030204" pitchFamily="18" charset="0"/>
                                  </a:rPr>
                                  <m:t>𝑋</m:t>
                                </m:r>
                              </m:e>
                              <m:sub>
                                <m:r>
                                  <a:rPr kumimoji="1" lang="en-US" altLang="zh-CN" b="0" i="1" smtClean="0">
                                    <a:latin typeface="Cambria Math" panose="02040503050406030204" pitchFamily="18" charset="0"/>
                                  </a:rPr>
                                  <m:t>𝑖</m:t>
                                </m:r>
                              </m:sub>
                            </m:sSub>
                          </m:e>
                        </m:d>
                      </m:e>
                      <m:sub>
                        <m:r>
                          <a:rPr kumimoji="1" lang="en-US" altLang="zh-CN" b="0" i="1" smtClean="0">
                            <a:latin typeface="Cambria Math" panose="02040503050406030204" pitchFamily="18" charset="0"/>
                          </a:rPr>
                          <m:t>𝑖</m:t>
                        </m:r>
                        <m:r>
                          <a:rPr kumimoji="1" lang="en-US" altLang="zh-CN" b="0" i="1" smtClean="0">
                            <a:latin typeface="Cambria Math" panose="02040503050406030204" pitchFamily="18" charset="0"/>
                          </a:rPr>
                          <m:t>=1</m:t>
                        </m:r>
                      </m:sub>
                      <m:sup>
                        <m:r>
                          <a:rPr kumimoji="1" lang="en-US" altLang="zh-CN" b="0" i="1" smtClean="0">
                            <a:latin typeface="Cambria Math" panose="02040503050406030204" pitchFamily="18" charset="0"/>
                          </a:rPr>
                          <m:t>𝑛</m:t>
                        </m:r>
                      </m:sup>
                    </m:sSubSup>
                  </m:oMath>
                </a14:m>
                <a:r>
                  <a:rPr kumimoji="1" lang="zh-CN" altLang="en-US" dirty="0"/>
                  <a:t>，可以利用</a:t>
                </a:r>
                <a:r>
                  <a:rPr kumimoji="1" lang="en-US" altLang="zh-CN" dirty="0"/>
                  <a:t>k-means</a:t>
                </a:r>
                <a:r>
                  <a:rPr kumimoji="1" lang="zh-CN" altLang="en-US" dirty="0"/>
                  <a:t>算法，对这些用户进行聚类，为了确定聚类的个数，可以训练多个模型，然后使用轮廓系数为分类结果进行打分，分数越高表示聚类效果越好。取每个类别中，靠近聚类中心的用户，并且用户要活跃度</a:t>
                </a:r>
                <a:r>
                  <a:rPr kumimoji="1" lang="en-US" altLang="zh-CN" dirty="0"/>
                  <a:t>(</a:t>
                </a:r>
                <a:r>
                  <a:rPr kumimoji="1" lang="zh-CN" altLang="en-US" dirty="0"/>
                  <a:t>如发帖</a:t>
                </a:r>
                <a:r>
                  <a:rPr kumimoji="1" lang="en-US" altLang="zh-CN" dirty="0"/>
                  <a:t>+</a:t>
                </a:r>
                <a:r>
                  <a:rPr kumimoji="1" lang="zh-CN" altLang="en-US" dirty="0"/>
                  <a:t>互动）大于阈值，才能作为意见领袖。</a:t>
                </a:r>
              </a:p>
            </p:txBody>
          </p:sp>
        </mc:Choice>
        <mc:Fallback xmlns="">
          <p:sp>
            <p:nvSpPr>
              <p:cNvPr id="8" name="文本框 7">
                <a:extLst>
                  <a:ext uri="{FF2B5EF4-FFF2-40B4-BE49-F238E27FC236}">
                    <a16:creationId xmlns:a16="http://schemas.microsoft.com/office/drawing/2014/main" id="{EB35C82C-96A4-9E48-B384-08BC0924C8A9}"/>
                  </a:ext>
                </a:extLst>
              </p:cNvPr>
              <p:cNvSpPr txBox="1">
                <a:spLocks noRot="1" noChangeAspect="1" noMove="1" noResize="1" noEditPoints="1" noAdjustHandles="1" noChangeArrowheads="1" noChangeShapeType="1" noTextEdit="1"/>
              </p:cNvSpPr>
              <p:nvPr/>
            </p:nvSpPr>
            <p:spPr>
              <a:xfrm>
                <a:off x="558411" y="2095767"/>
                <a:ext cx="7734009" cy="716222"/>
              </a:xfrm>
              <a:prstGeom prst="rect">
                <a:avLst/>
              </a:prstGeom>
              <a:blipFill>
                <a:blip r:embed="rId5"/>
                <a:stretch>
                  <a:fillRect l="-328" t="-1754" r="-164" b="-877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9739647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图片占位符 3">
            <a:extLst>
              <a:ext uri="{FF2B5EF4-FFF2-40B4-BE49-F238E27FC236}">
                <a16:creationId xmlns:a16="http://schemas.microsoft.com/office/drawing/2014/main" id="{61951251-69BD-499A-B459-DC1D1DC9CE9D}"/>
              </a:ext>
            </a:extLst>
          </p:cNvPr>
          <p:cNvPicPr>
            <a:picLocks noGrp="1" noChangeAspect="1"/>
          </p:cNvPicPr>
          <p:nvPr>
            <p:ph type="pic" sz="quarter" idx="17"/>
          </p:nvPr>
        </p:nvPicPr>
        <p:blipFill>
          <a:blip r:embed="rId3"/>
          <a:srcRect t="6597" b="6597"/>
          <a:stretch>
            <a:fillRect/>
          </a:stretch>
        </p:blipFill>
        <p:spPr>
          <a:xfrm>
            <a:off x="0" y="0"/>
            <a:ext cx="9144000" cy="591266"/>
          </a:xfrm>
          <a:prstGeom prst="rect">
            <a:avLst/>
          </a:prstGeom>
        </p:spPr>
      </p:pic>
      <p:sp>
        <p:nvSpPr>
          <p:cNvPr id="33" name="文本框 32">
            <a:extLst>
              <a:ext uri="{FF2B5EF4-FFF2-40B4-BE49-F238E27FC236}">
                <a16:creationId xmlns:a16="http://schemas.microsoft.com/office/drawing/2014/main" id="{BF51749D-0339-4918-9809-730D2F7B7D8B}"/>
              </a:ext>
            </a:extLst>
          </p:cNvPr>
          <p:cNvSpPr txBox="1"/>
          <p:nvPr/>
        </p:nvSpPr>
        <p:spPr>
          <a:xfrm>
            <a:off x="202842" y="95578"/>
            <a:ext cx="4482623" cy="461665"/>
          </a:xfrm>
          <a:prstGeom prst="rect">
            <a:avLst/>
          </a:prstGeom>
          <a:noFill/>
        </p:spPr>
        <p:txBody>
          <a:bodyPr wrap="square" rtlCol="0">
            <a:spAutoFit/>
          </a:bodyPr>
          <a:lstStyle/>
          <a:p>
            <a:r>
              <a:rPr lang="zh-CN" altLang="en-US" sz="2400" dirty="0">
                <a:solidFill>
                  <a:schemeClr val="bg1"/>
                </a:solidFill>
              </a:rPr>
              <a:t>求解意见领袖</a:t>
            </a:r>
            <a:endParaRPr lang="en-US" altLang="zh-CN" sz="2400" dirty="0">
              <a:solidFill>
                <a:schemeClr val="bg1"/>
              </a:solidFill>
            </a:endParaRPr>
          </a:p>
        </p:txBody>
      </p:sp>
      <p:sp>
        <p:nvSpPr>
          <p:cNvPr id="7" name="Rectangle 6">
            <a:extLst>
              <a:ext uri="{FF2B5EF4-FFF2-40B4-BE49-F238E27FC236}">
                <a16:creationId xmlns:a16="http://schemas.microsoft.com/office/drawing/2014/main" id="{83307CFC-AECF-431C-A248-D15FB68CD9A9}"/>
              </a:ext>
            </a:extLst>
          </p:cNvPr>
          <p:cNvSpPr>
            <a:spLocks noChangeArrowheads="1"/>
          </p:cNvSpPr>
          <p:nvPr/>
        </p:nvSpPr>
        <p:spPr bwMode="auto">
          <a:xfrm>
            <a:off x="0" y="0"/>
            <a:ext cx="5646374"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03A80B1B-189D-BA40-B2C6-AFC61552B17D}"/>
                  </a:ext>
                </a:extLst>
              </p:cNvPr>
              <p:cNvSpPr txBox="1"/>
              <p:nvPr/>
            </p:nvSpPr>
            <p:spPr>
              <a:xfrm>
                <a:off x="423807" y="991181"/>
                <a:ext cx="6076022" cy="300082"/>
              </a:xfrm>
              <a:prstGeom prst="rect">
                <a:avLst/>
              </a:prstGeom>
              <a:noFill/>
            </p:spPr>
            <p:txBody>
              <a:bodyPr wrap="none" rtlCol="0">
                <a:spAutoFit/>
              </a:bodyPr>
              <a:lstStyle/>
              <a:p>
                <a:r>
                  <a:rPr kumimoji="1" lang="zh-CN" altLang="en-US" dirty="0"/>
                  <a:t>方法</a:t>
                </a:r>
                <a:r>
                  <a:rPr kumimoji="1" lang="en-US" altLang="zh-CN" dirty="0"/>
                  <a:t>2:</a:t>
                </a:r>
                <a:r>
                  <a:rPr kumimoji="1" lang="zh-CN" altLang="en-US" dirty="0"/>
                  <a:t>通过前面可知，存在意见领袖的网络，可以通过凸优化方程求解出</a:t>
                </a:r>
                <a14:m>
                  <m:oMath xmlns:m="http://schemas.openxmlformats.org/officeDocument/2006/math">
                    <m:d>
                      <m:dPr>
                        <m:begChr m:val="["/>
                        <m:endChr m:val="]"/>
                        <m:ctrlPr>
                          <a:rPr lang="en-US" altLang="zh-CN" sz="1200" b="1" i="1">
                            <a:latin typeface="Cambria Math" panose="02040503050406030204" pitchFamily="18" charset="0"/>
                            <a:ea typeface="微软雅黑" panose="020B0503020204020204" pitchFamily="34" charset="-122"/>
                          </a:rPr>
                        </m:ctrlPr>
                      </m:dPr>
                      <m:e>
                        <m:r>
                          <a:rPr lang="en-US" altLang="zh-CN" sz="1200" b="1" i="1">
                            <a:latin typeface="Cambria Math" panose="02040503050406030204" pitchFamily="18" charset="0"/>
                            <a:ea typeface="微软雅黑" panose="020B0503020204020204" pitchFamily="34" charset="-122"/>
                          </a:rPr>
                          <m:t>𝑩</m:t>
                        </m:r>
                        <m:r>
                          <a:rPr lang="en-US" altLang="zh-CN" sz="1200" b="1" i="1">
                            <a:latin typeface="Cambria Math" panose="02040503050406030204" pitchFamily="18" charset="0"/>
                            <a:ea typeface="微软雅黑" panose="020B0503020204020204" pitchFamily="34" charset="-122"/>
                          </a:rPr>
                          <m:t>,</m:t>
                        </m:r>
                        <m:r>
                          <a:rPr lang="en-US" altLang="zh-CN" sz="1200" b="1" i="1">
                            <a:latin typeface="Cambria Math" panose="02040503050406030204" pitchFamily="18" charset="0"/>
                            <a:ea typeface="微软雅黑" panose="020B0503020204020204" pitchFamily="34" charset="-122"/>
                          </a:rPr>
                          <m:t>𝑫</m:t>
                        </m:r>
                      </m:e>
                    </m:d>
                  </m:oMath>
                </a14:m>
                <a:endParaRPr lang="en-US" altLang="zh-CN" sz="1200" b="1" dirty="0">
                  <a:latin typeface="微软雅黑" panose="020B0503020204020204" pitchFamily="34" charset="-122"/>
                  <a:ea typeface="微软雅黑" panose="020B0503020204020204" pitchFamily="34" charset="-122"/>
                </a:endParaRPr>
              </a:p>
            </p:txBody>
          </p:sp>
        </mc:Choice>
        <mc:Fallback xmlns="">
          <p:sp>
            <p:nvSpPr>
              <p:cNvPr id="9" name="文本框 8">
                <a:extLst>
                  <a:ext uri="{FF2B5EF4-FFF2-40B4-BE49-F238E27FC236}">
                    <a16:creationId xmlns:a16="http://schemas.microsoft.com/office/drawing/2014/main" id="{03A80B1B-189D-BA40-B2C6-AFC61552B17D}"/>
                  </a:ext>
                </a:extLst>
              </p:cNvPr>
              <p:cNvSpPr txBox="1">
                <a:spLocks noRot="1" noChangeAspect="1" noMove="1" noResize="1" noEditPoints="1" noAdjustHandles="1" noChangeArrowheads="1" noChangeShapeType="1" noTextEdit="1"/>
              </p:cNvSpPr>
              <p:nvPr/>
            </p:nvSpPr>
            <p:spPr>
              <a:xfrm>
                <a:off x="423807" y="991181"/>
                <a:ext cx="6076022" cy="300082"/>
              </a:xfrm>
              <a:prstGeom prst="rect">
                <a:avLst/>
              </a:prstGeom>
              <a:blipFill>
                <a:blip r:embed="rId4"/>
                <a:stretch>
                  <a:fillRect l="-209" t="-4167" b="-25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2B8BBFC6-C5A3-8244-A1CE-EC88CC4ED5F6}"/>
                  </a:ext>
                </a:extLst>
              </p:cNvPr>
              <p:cNvSpPr txBox="1"/>
              <p:nvPr/>
            </p:nvSpPr>
            <p:spPr>
              <a:xfrm>
                <a:off x="1466931" y="1871628"/>
                <a:ext cx="4572000" cy="75379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altLang="zh-CN" sz="1200" b="1" i="1" smtClean="0">
                              <a:latin typeface="Cambria Math" panose="02040503050406030204" pitchFamily="18" charset="0"/>
                            </a:rPr>
                          </m:ctrlPr>
                        </m:sSubSupPr>
                        <m:e>
                          <m:func>
                            <m:funcPr>
                              <m:ctrlPr>
                                <a:rPr lang="en-US" altLang="zh-CN" sz="1200" b="1" i="1">
                                  <a:latin typeface="Cambria Math" panose="02040503050406030204" pitchFamily="18" charset="0"/>
                                </a:rPr>
                              </m:ctrlPr>
                            </m:funcPr>
                            <m:fName>
                              <m:limLow>
                                <m:limLowPr>
                                  <m:ctrlPr>
                                    <a:rPr lang="en-US" altLang="zh-CN" sz="1200" b="1" i="1">
                                      <a:latin typeface="Cambria Math" panose="02040503050406030204" pitchFamily="18" charset="0"/>
                                    </a:rPr>
                                  </m:ctrlPr>
                                </m:limLowPr>
                                <m:e>
                                  <m:r>
                                    <a:rPr lang="en-US" altLang="zh-CN" sz="1200" b="1">
                                      <a:latin typeface="Cambria Math" panose="02040503050406030204" pitchFamily="18" charset="0"/>
                                    </a:rPr>
                                    <m:t>𝐦</m:t>
                                  </m:r>
                                  <m:r>
                                    <a:rPr lang="en-US" altLang="zh-CN" sz="1200" b="1" i="1">
                                      <a:latin typeface="Cambria Math" panose="02040503050406030204" pitchFamily="18" charset="0"/>
                                    </a:rPr>
                                    <m:t>𝒊𝒏</m:t>
                                  </m:r>
                                </m:e>
                                <m:lim>
                                  <m:r>
                                    <a:rPr lang="en-US" altLang="zh-CN" sz="1200" b="1" i="1">
                                      <a:latin typeface="Cambria Math" panose="02040503050406030204" pitchFamily="18" charset="0"/>
                                    </a:rPr>
                                    <m:t>𝑩</m:t>
                                  </m:r>
                                  <m:r>
                                    <a:rPr lang="en-US" altLang="zh-CN" sz="1200" b="1" i="1">
                                      <a:latin typeface="Cambria Math" panose="02040503050406030204" pitchFamily="18" charset="0"/>
                                    </a:rPr>
                                    <m:t>≥</m:t>
                                  </m:r>
                                  <m:r>
                                    <a:rPr lang="en-US" altLang="zh-CN" sz="1200" b="1" i="1">
                                      <a:latin typeface="Cambria Math" panose="02040503050406030204" pitchFamily="18" charset="0"/>
                                    </a:rPr>
                                    <m:t>𝟎</m:t>
                                  </m:r>
                                  <m:r>
                                    <a:rPr lang="en-US" altLang="zh-CN" sz="1200" b="1" i="1">
                                      <a:latin typeface="Cambria Math" panose="02040503050406030204" pitchFamily="18" charset="0"/>
                                    </a:rPr>
                                    <m:t>,</m:t>
                                  </m:r>
                                  <m:r>
                                    <a:rPr lang="en-US" altLang="zh-CN" sz="1200" b="1" i="1">
                                      <a:latin typeface="Cambria Math" panose="02040503050406030204" pitchFamily="18" charset="0"/>
                                    </a:rPr>
                                    <m:t>𝑫</m:t>
                                  </m:r>
                                  <m:r>
                                    <a:rPr lang="en-US" altLang="zh-CN" sz="1200" b="1" i="1">
                                      <a:latin typeface="Cambria Math" panose="02040503050406030204" pitchFamily="18" charset="0"/>
                                    </a:rPr>
                                    <m:t>≥</m:t>
                                  </m:r>
                                  <m:r>
                                    <a:rPr lang="en-US" altLang="zh-CN" sz="1200" b="1" i="1">
                                      <a:latin typeface="Cambria Math" panose="02040503050406030204" pitchFamily="18" charset="0"/>
                                    </a:rPr>
                                    <m:t>𝟎</m:t>
                                  </m:r>
                                </m:lim>
                              </m:limLow>
                            </m:fName>
                            <m:e>
                              <m:r>
                                <m:rPr>
                                  <m:sty m:val="p"/>
                                </m:rPr>
                                <a:rPr lang="el-GR" altLang="zh-CN" sz="1200" b="1" i="1">
                                  <a:latin typeface="Cambria Math" panose="02040503050406030204" pitchFamily="18" charset="0"/>
                                </a:rPr>
                                <m:t>ρ</m:t>
                              </m:r>
                              <m:d>
                                <m:dPr>
                                  <m:begChr m:val="|"/>
                                  <m:endChr m:val="|"/>
                                  <m:ctrlPr>
                                    <a:rPr lang="en-US" altLang="zh-CN" sz="1200" b="1" i="1">
                                      <a:latin typeface="Cambria Math" panose="02040503050406030204" pitchFamily="18" charset="0"/>
                                    </a:rPr>
                                  </m:ctrlPr>
                                </m:dPr>
                                <m:e>
                                  <m:d>
                                    <m:dPr>
                                      <m:begChr m:val="|"/>
                                      <m:endChr m:val="|"/>
                                      <m:ctrlPr>
                                        <a:rPr lang="en-US" altLang="zh-CN" sz="1200" b="1" i="1">
                                          <a:latin typeface="Cambria Math" panose="02040503050406030204" pitchFamily="18" charset="0"/>
                                        </a:rPr>
                                      </m:ctrlPr>
                                    </m:dPr>
                                    <m:e>
                                      <m:d>
                                        <m:dPr>
                                          <m:ctrlPr>
                                            <a:rPr lang="en-US" altLang="zh-CN" sz="1200" b="1" i="1">
                                              <a:latin typeface="Cambria Math" panose="02040503050406030204" pitchFamily="18" charset="0"/>
                                            </a:rPr>
                                          </m:ctrlPr>
                                        </m:dPr>
                                        <m:e>
                                          <m:r>
                                            <a:rPr lang="en-US" altLang="zh-CN" sz="1200" b="1" i="1">
                                              <a:latin typeface="Cambria Math" panose="02040503050406030204" pitchFamily="18" charset="0"/>
                                            </a:rPr>
                                            <m:t>𝑰</m:t>
                                          </m:r>
                                          <m:r>
                                            <a:rPr lang="en-US" altLang="zh-CN" sz="1200" b="1" i="1">
                                              <a:latin typeface="Cambria Math" panose="02040503050406030204" pitchFamily="18" charset="0"/>
                                            </a:rPr>
                                            <m:t>−</m:t>
                                          </m:r>
                                          <m:r>
                                            <a:rPr lang="en-US" altLang="zh-CN" sz="1200" b="1" i="1">
                                              <a:latin typeface="Cambria Math" panose="02040503050406030204" pitchFamily="18" charset="0"/>
                                            </a:rPr>
                                            <m:t>𝑫</m:t>
                                          </m:r>
                                        </m:e>
                                      </m:d>
                                      <m:r>
                                        <a:rPr lang="en-US" altLang="zh-CN" sz="1200" b="1" i="1">
                                          <a:latin typeface="Cambria Math" panose="02040503050406030204" pitchFamily="18" charset="0"/>
                                        </a:rPr>
                                        <m:t>𝒀</m:t>
                                      </m:r>
                                      <m:r>
                                        <a:rPr lang="en-US" altLang="zh-CN" sz="1200" b="1" i="1">
                                          <a:latin typeface="Cambria Math" panose="02040503050406030204" pitchFamily="18" charset="0"/>
                                        </a:rPr>
                                        <m:t>−</m:t>
                                      </m:r>
                                      <m:r>
                                        <a:rPr lang="en-US" altLang="zh-CN" sz="1200" b="1" i="1">
                                          <a:latin typeface="Cambria Math" panose="02040503050406030204" pitchFamily="18" charset="0"/>
                                        </a:rPr>
                                        <m:t>𝑩𝒁</m:t>
                                      </m:r>
                                    </m:e>
                                  </m:d>
                                </m:e>
                              </m:d>
                            </m:e>
                          </m:func>
                        </m:e>
                        <m:sub>
                          <m:r>
                            <a:rPr lang="en-US" altLang="zh-CN" sz="1200" b="1" i="1">
                              <a:latin typeface="Cambria Math" panose="02040503050406030204" pitchFamily="18" charset="0"/>
                            </a:rPr>
                            <m:t>𝑭</m:t>
                          </m:r>
                        </m:sub>
                        <m:sup>
                          <m:r>
                            <a:rPr lang="en-US" altLang="zh-CN" sz="1200" b="1" i="1">
                              <a:latin typeface="Cambria Math" panose="02040503050406030204" pitchFamily="18" charset="0"/>
                            </a:rPr>
                            <m:t>𝟐</m:t>
                          </m:r>
                        </m:sup>
                      </m:sSubSup>
                      <m:r>
                        <a:rPr lang="en-US" altLang="zh-CN" sz="1200" b="1" i="1">
                          <a:latin typeface="Cambria Math" panose="02040503050406030204" pitchFamily="18" charset="0"/>
                        </a:rPr>
                        <m:t>+</m:t>
                      </m:r>
                      <m:sSub>
                        <m:sSubPr>
                          <m:ctrlPr>
                            <a:rPr lang="en-US" altLang="zh-CN" sz="1200" b="1" i="1">
                              <a:latin typeface="Cambria Math" panose="02040503050406030204" pitchFamily="18" charset="0"/>
                            </a:rPr>
                          </m:ctrlPr>
                        </m:sSubPr>
                        <m:e>
                          <m:d>
                            <m:dPr>
                              <m:begChr m:val="|"/>
                              <m:endChr m:val="|"/>
                              <m:ctrlPr>
                                <a:rPr lang="en-US" altLang="zh-CN" sz="1200" b="1" i="1">
                                  <a:latin typeface="Cambria Math" panose="02040503050406030204" pitchFamily="18" charset="0"/>
                                </a:rPr>
                              </m:ctrlPr>
                            </m:dPr>
                            <m:e>
                              <m:d>
                                <m:dPr>
                                  <m:begChr m:val="|"/>
                                  <m:endChr m:val="|"/>
                                  <m:ctrlPr>
                                    <a:rPr lang="en-US" altLang="zh-CN" sz="1200" b="1" i="1">
                                      <a:latin typeface="Cambria Math" panose="02040503050406030204" pitchFamily="18" charset="0"/>
                                    </a:rPr>
                                  </m:ctrlPr>
                                </m:dPr>
                                <m:e>
                                  <m:d>
                                    <m:dPr>
                                      <m:begChr m:val="["/>
                                      <m:endChr m:val="]"/>
                                      <m:ctrlPr>
                                        <a:rPr lang="en-US" altLang="zh-CN" sz="1200" b="1" i="1">
                                          <a:latin typeface="Cambria Math" panose="02040503050406030204" pitchFamily="18" charset="0"/>
                                        </a:rPr>
                                      </m:ctrlPr>
                                    </m:dPr>
                                    <m:e>
                                      <m:r>
                                        <a:rPr lang="en-US" altLang="zh-CN" sz="1200" b="1" i="1">
                                          <a:latin typeface="Cambria Math" panose="02040503050406030204" pitchFamily="18" charset="0"/>
                                        </a:rPr>
                                        <m:t>𝑩</m:t>
                                      </m:r>
                                      <m:r>
                                        <a:rPr lang="en-US" altLang="zh-CN" sz="1200" b="1" i="1">
                                          <a:latin typeface="Cambria Math" panose="02040503050406030204" pitchFamily="18" charset="0"/>
                                        </a:rPr>
                                        <m:t>,</m:t>
                                      </m:r>
                                      <m:r>
                                        <a:rPr lang="en-US" altLang="zh-CN" sz="1200" b="1" i="1">
                                          <a:latin typeface="Cambria Math" panose="02040503050406030204" pitchFamily="18" charset="0"/>
                                        </a:rPr>
                                        <m:t>𝑫</m:t>
                                      </m:r>
                                    </m:e>
                                  </m:d>
                                </m:e>
                              </m:d>
                            </m:e>
                          </m:d>
                        </m:e>
                        <m:sub>
                          <m:r>
                            <a:rPr lang="en-US" altLang="zh-CN" sz="1200" b="1" i="1">
                              <a:latin typeface="Cambria Math" panose="02040503050406030204" pitchFamily="18" charset="0"/>
                            </a:rPr>
                            <m:t>𝟏</m:t>
                          </m:r>
                        </m:sub>
                      </m:sSub>
                    </m:oMath>
                  </m:oMathPara>
                </a14:m>
                <a:endParaRPr lang="en-US" altLang="zh-CN" sz="1200" b="1" dirty="0">
                  <a:latin typeface="微软雅黑" panose="020B0503020204020204" pitchFamily="34" charset="-122"/>
                  <a:ea typeface="微软雅黑" panose="020B0503020204020204" pitchFamily="34" charset="-122"/>
                </a:endParaRPr>
              </a:p>
              <a:p>
                <a:pPr algn="ctr"/>
                <a:endParaRPr lang="en-US" altLang="zh-CN" sz="1200" dirty="0">
                  <a:latin typeface="微软雅黑" panose="020B0503020204020204" pitchFamily="34" charset="-122"/>
                  <a:ea typeface="微软雅黑" panose="020B0503020204020204" pitchFamily="34" charset="-122"/>
                </a:endParaRPr>
              </a:p>
              <a:p>
                <a:pPr algn="ctr"/>
                <a:r>
                  <a:rPr lang="zh-CN" altLang="en-US" dirty="0">
                    <a:latin typeface="+mn-ea"/>
                  </a:rPr>
                  <a:t>约束于</a:t>
                </a:r>
                <a:r>
                  <a:rPr lang="en-US" altLang="zh-CN" sz="1200" dirty="0">
                    <a:latin typeface="微软雅黑" panose="020B0503020204020204" pitchFamily="34" charset="-122"/>
                    <a:ea typeface="微软雅黑" panose="020B0503020204020204" pitchFamily="34" charset="-122"/>
                  </a:rPr>
                  <a:t> </a:t>
                </a:r>
                <a14:m>
                  <m:oMath xmlns:m="http://schemas.openxmlformats.org/officeDocument/2006/math">
                    <m:r>
                      <a:rPr lang="en-US" altLang="zh-CN" sz="1200">
                        <a:latin typeface="Cambria Math" panose="02040503050406030204" pitchFamily="18" charset="0"/>
                        <a:ea typeface="微软雅黑" panose="020B0503020204020204" pitchFamily="34" charset="-122"/>
                      </a:rPr>
                      <m:t> </m:t>
                    </m:r>
                    <m:d>
                      <m:dPr>
                        <m:begChr m:val="["/>
                        <m:endChr m:val="]"/>
                        <m:ctrlPr>
                          <a:rPr lang="en-US" altLang="zh-CN" sz="1200" b="1" i="1">
                            <a:latin typeface="Cambria Math" panose="02040503050406030204" pitchFamily="18" charset="0"/>
                            <a:ea typeface="微软雅黑" panose="020B0503020204020204" pitchFamily="34" charset="-122"/>
                          </a:rPr>
                        </m:ctrlPr>
                      </m:dPr>
                      <m:e>
                        <m:r>
                          <a:rPr lang="en-US" altLang="zh-CN" sz="1200" b="1" i="1">
                            <a:latin typeface="Cambria Math" panose="02040503050406030204" pitchFamily="18" charset="0"/>
                            <a:ea typeface="微软雅黑" panose="020B0503020204020204" pitchFamily="34" charset="-122"/>
                          </a:rPr>
                          <m:t>𝑩</m:t>
                        </m:r>
                        <m:r>
                          <a:rPr lang="en-US" altLang="zh-CN" sz="1200" b="1" i="1">
                            <a:latin typeface="Cambria Math" panose="02040503050406030204" pitchFamily="18" charset="0"/>
                            <a:ea typeface="微软雅黑" panose="020B0503020204020204" pitchFamily="34" charset="-122"/>
                          </a:rPr>
                          <m:t>,</m:t>
                        </m:r>
                        <m:r>
                          <a:rPr lang="en-US" altLang="zh-CN" sz="1200" b="1" i="1">
                            <a:latin typeface="Cambria Math" panose="02040503050406030204" pitchFamily="18" charset="0"/>
                            <a:ea typeface="微软雅黑" panose="020B0503020204020204" pitchFamily="34" charset="-122"/>
                          </a:rPr>
                          <m:t>𝑫</m:t>
                        </m:r>
                      </m:e>
                    </m:d>
                    <m:r>
                      <a:rPr lang="zh-CN" altLang="en-US" sz="1200" b="1" i="1">
                        <a:latin typeface="Cambria Math" panose="02040503050406030204" pitchFamily="18" charset="0"/>
                        <a:ea typeface="微软雅黑" panose="020B0503020204020204" pitchFamily="34" charset="-122"/>
                      </a:rPr>
                      <m:t>∗</m:t>
                    </m:r>
                    <m:r>
                      <a:rPr lang="en-US" altLang="zh-CN" sz="1200" b="1" i="1">
                        <a:latin typeface="Cambria Math" panose="02040503050406030204" pitchFamily="18" charset="0"/>
                        <a:ea typeface="微软雅黑" panose="020B0503020204020204" pitchFamily="34" charset="-122"/>
                      </a:rPr>
                      <m:t>𝟏</m:t>
                    </m:r>
                    <m:r>
                      <a:rPr lang="en-US" altLang="zh-CN" sz="1200" b="1" i="1">
                        <a:latin typeface="Cambria Math" panose="02040503050406030204" pitchFamily="18" charset="0"/>
                        <a:ea typeface="微软雅黑" panose="020B0503020204020204" pitchFamily="34" charset="-122"/>
                      </a:rPr>
                      <m:t>=</m:t>
                    </m:r>
                    <m:r>
                      <a:rPr lang="en-US" altLang="zh-CN" sz="1200" b="1" i="1">
                        <a:latin typeface="Cambria Math" panose="02040503050406030204" pitchFamily="18" charset="0"/>
                        <a:ea typeface="微软雅黑" panose="020B0503020204020204" pitchFamily="34" charset="-122"/>
                      </a:rPr>
                      <m:t>𝟏</m:t>
                    </m:r>
                    <m:r>
                      <a:rPr lang="en-US" altLang="zh-CN" sz="1200" i="1">
                        <a:latin typeface="Cambria Math" panose="02040503050406030204" pitchFamily="18" charset="0"/>
                        <a:ea typeface="微软雅黑" panose="020B0503020204020204" pitchFamily="34" charset="-122"/>
                      </a:rPr>
                      <m:t>, </m:t>
                    </m:r>
                    <m:r>
                      <a:rPr lang="en-US" altLang="zh-CN" sz="1200" i="1">
                        <a:latin typeface="Cambria Math" panose="02040503050406030204" pitchFamily="18" charset="0"/>
                        <a:ea typeface="微软雅黑" panose="020B0503020204020204" pitchFamily="34" charset="-122"/>
                      </a:rPr>
                      <m:t>𝑑𝑖𝑎𝑔</m:t>
                    </m:r>
                    <m:r>
                      <a:rPr lang="en-US" altLang="zh-CN" sz="1200" i="1">
                        <a:latin typeface="Cambria Math" panose="02040503050406030204" pitchFamily="18" charset="0"/>
                        <a:ea typeface="微软雅黑" panose="020B0503020204020204" pitchFamily="34" charset="-122"/>
                      </a:rPr>
                      <m:t>(</m:t>
                    </m:r>
                    <m:r>
                      <a:rPr lang="en-US" altLang="zh-CN" sz="1200" b="1" i="1">
                        <a:latin typeface="Cambria Math" panose="02040503050406030204" pitchFamily="18" charset="0"/>
                        <a:ea typeface="微软雅黑" panose="020B0503020204020204" pitchFamily="34" charset="-122"/>
                      </a:rPr>
                      <m:t>𝑫</m:t>
                    </m:r>
                    <m:r>
                      <a:rPr lang="en-US" altLang="zh-CN" sz="1200" i="1">
                        <a:latin typeface="Cambria Math" panose="02040503050406030204" pitchFamily="18" charset="0"/>
                        <a:ea typeface="微软雅黑" panose="020B0503020204020204" pitchFamily="34" charset="-122"/>
                      </a:rPr>
                      <m:t>)=</m:t>
                    </m:r>
                    <m:r>
                      <a:rPr lang="en-US" altLang="zh-CN" sz="1200" b="1" i="1">
                        <a:latin typeface="Cambria Math" panose="02040503050406030204" pitchFamily="18" charset="0"/>
                        <a:ea typeface="微软雅黑" panose="020B0503020204020204" pitchFamily="34" charset="-122"/>
                      </a:rPr>
                      <m:t>𝒍</m:t>
                    </m:r>
                  </m:oMath>
                </a14:m>
                <a:endParaRPr lang="en-US" altLang="zh-CN" sz="1200" b="1" dirty="0">
                  <a:latin typeface="微软雅黑" panose="020B0503020204020204" pitchFamily="34" charset="-122"/>
                  <a:ea typeface="微软雅黑" panose="020B0503020204020204" pitchFamily="34" charset="-122"/>
                </a:endParaRPr>
              </a:p>
            </p:txBody>
          </p:sp>
        </mc:Choice>
        <mc:Fallback xmlns="">
          <p:sp>
            <p:nvSpPr>
              <p:cNvPr id="19" name="文本框 18">
                <a:extLst>
                  <a:ext uri="{FF2B5EF4-FFF2-40B4-BE49-F238E27FC236}">
                    <a16:creationId xmlns:a16="http://schemas.microsoft.com/office/drawing/2014/main" id="{2B8BBFC6-C5A3-8244-A1CE-EC88CC4ED5F6}"/>
                  </a:ext>
                </a:extLst>
              </p:cNvPr>
              <p:cNvSpPr txBox="1">
                <a:spLocks noRot="1" noChangeAspect="1" noMove="1" noResize="1" noEditPoints="1" noAdjustHandles="1" noChangeArrowheads="1" noChangeShapeType="1" noTextEdit="1"/>
              </p:cNvSpPr>
              <p:nvPr/>
            </p:nvSpPr>
            <p:spPr>
              <a:xfrm>
                <a:off x="1466931" y="1871628"/>
                <a:ext cx="4572000" cy="753796"/>
              </a:xfrm>
              <a:prstGeom prst="rect">
                <a:avLst/>
              </a:prstGeom>
              <a:blipFill>
                <a:blip r:embed="rId5"/>
                <a:stretch>
                  <a:fillRect b="-6667"/>
                </a:stretch>
              </a:blipFill>
            </p:spPr>
            <p:txBody>
              <a:bodyPr/>
              <a:lstStyle/>
              <a:p>
                <a:r>
                  <a:rPr lang="zh-CN" altLang="en-US">
                    <a:noFill/>
                  </a:rPr>
                  <a:t> </a:t>
                </a:r>
              </a:p>
            </p:txBody>
          </p:sp>
        </mc:Fallback>
      </mc:AlternateContent>
      <p:sp>
        <p:nvSpPr>
          <p:cNvPr id="2" name="文本框 1">
            <a:extLst>
              <a:ext uri="{FF2B5EF4-FFF2-40B4-BE49-F238E27FC236}">
                <a16:creationId xmlns:a16="http://schemas.microsoft.com/office/drawing/2014/main" id="{3EF799EC-133D-C04D-8B2A-DDA1259AA29A}"/>
              </a:ext>
            </a:extLst>
          </p:cNvPr>
          <p:cNvSpPr txBox="1"/>
          <p:nvPr/>
        </p:nvSpPr>
        <p:spPr>
          <a:xfrm>
            <a:off x="558412" y="3092208"/>
            <a:ext cx="6299225" cy="300082"/>
          </a:xfrm>
          <a:prstGeom prst="rect">
            <a:avLst/>
          </a:prstGeom>
          <a:noFill/>
        </p:spPr>
        <p:txBody>
          <a:bodyPr wrap="none" rtlCol="0">
            <a:spAutoFit/>
          </a:bodyPr>
          <a:lstStyle/>
          <a:p>
            <a:r>
              <a:rPr kumimoji="1" lang="zh-CN" altLang="en-US" dirty="0"/>
              <a:t>为了寻找到意见领袖，可以使用</a:t>
            </a:r>
            <a:r>
              <a:rPr kumimoji="1" lang="en-US" altLang="zh-CN" dirty="0"/>
              <a:t>Greedy search</a:t>
            </a:r>
            <a:r>
              <a:rPr kumimoji="1" lang="zh-CN" altLang="en-US" dirty="0"/>
              <a:t> </a:t>
            </a:r>
            <a:r>
              <a:rPr kumimoji="1" lang="en-US" altLang="zh-CN" dirty="0"/>
              <a:t>method</a:t>
            </a:r>
            <a:r>
              <a:rPr kumimoji="1" lang="zh-CN" altLang="en-US" dirty="0"/>
              <a:t>解决下面</a:t>
            </a:r>
            <a:r>
              <a:rPr kumimoji="1" lang="en-US" altLang="zh-CN" dirty="0"/>
              <a:t>set-value function: </a:t>
            </a:r>
            <a:endParaRPr kumimoji="1" lang="zh-CN" altLang="en-US" dirty="0"/>
          </a:p>
        </p:txBody>
      </p:sp>
      <p:pic>
        <p:nvPicPr>
          <p:cNvPr id="4" name="图形 3">
            <a:extLst>
              <a:ext uri="{FF2B5EF4-FFF2-40B4-BE49-F238E27FC236}">
                <a16:creationId xmlns:a16="http://schemas.microsoft.com/office/drawing/2014/main" id="{E8888E68-B5F9-AE4F-A0BF-A47D011E0CA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406273" y="3734382"/>
            <a:ext cx="2907441" cy="553123"/>
          </a:xfrm>
          <a:prstGeom prst="rect">
            <a:avLst/>
          </a:prstGeom>
        </p:spPr>
      </p:pic>
    </p:spTree>
    <p:extLst>
      <p:ext uri="{BB962C8B-B14F-4D97-AF65-F5344CB8AC3E}">
        <p14:creationId xmlns:p14="http://schemas.microsoft.com/office/powerpoint/2010/main" val="22082852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图片占位符 3">
            <a:extLst>
              <a:ext uri="{FF2B5EF4-FFF2-40B4-BE49-F238E27FC236}">
                <a16:creationId xmlns:a16="http://schemas.microsoft.com/office/drawing/2014/main" id="{61951251-69BD-499A-B459-DC1D1DC9CE9D}"/>
              </a:ext>
            </a:extLst>
          </p:cNvPr>
          <p:cNvPicPr>
            <a:picLocks noGrp="1" noChangeAspect="1"/>
          </p:cNvPicPr>
          <p:nvPr>
            <p:ph type="pic" sz="quarter" idx="17"/>
          </p:nvPr>
        </p:nvPicPr>
        <p:blipFill>
          <a:blip r:embed="rId3"/>
          <a:srcRect t="6597" b="6597"/>
          <a:stretch>
            <a:fillRect/>
          </a:stretch>
        </p:blipFill>
        <p:spPr>
          <a:xfrm>
            <a:off x="0" y="0"/>
            <a:ext cx="9144000" cy="591266"/>
          </a:xfrm>
          <a:prstGeom prst="rect">
            <a:avLst/>
          </a:prstGeom>
        </p:spPr>
      </p:pic>
      <p:sp>
        <p:nvSpPr>
          <p:cNvPr id="33" name="文本框 32">
            <a:extLst>
              <a:ext uri="{FF2B5EF4-FFF2-40B4-BE49-F238E27FC236}">
                <a16:creationId xmlns:a16="http://schemas.microsoft.com/office/drawing/2014/main" id="{BF51749D-0339-4918-9809-730D2F7B7D8B}"/>
              </a:ext>
            </a:extLst>
          </p:cNvPr>
          <p:cNvSpPr txBox="1"/>
          <p:nvPr/>
        </p:nvSpPr>
        <p:spPr>
          <a:xfrm>
            <a:off x="202842" y="95578"/>
            <a:ext cx="4482623" cy="461665"/>
          </a:xfrm>
          <a:prstGeom prst="rect">
            <a:avLst/>
          </a:prstGeom>
          <a:noFill/>
        </p:spPr>
        <p:txBody>
          <a:bodyPr wrap="square" rtlCol="0">
            <a:spAutoFit/>
          </a:bodyPr>
          <a:lstStyle/>
          <a:p>
            <a:r>
              <a:rPr lang="zh-CN" altLang="en-US" sz="2400" dirty="0">
                <a:solidFill>
                  <a:schemeClr val="bg1"/>
                </a:solidFill>
              </a:rPr>
              <a:t>求解意见领袖</a:t>
            </a:r>
            <a:endParaRPr lang="en-US" altLang="zh-CN" sz="2400" dirty="0">
              <a:solidFill>
                <a:schemeClr val="bg1"/>
              </a:solidFill>
            </a:endParaRPr>
          </a:p>
        </p:txBody>
      </p:sp>
      <p:sp>
        <p:nvSpPr>
          <p:cNvPr id="7" name="Rectangle 6">
            <a:extLst>
              <a:ext uri="{FF2B5EF4-FFF2-40B4-BE49-F238E27FC236}">
                <a16:creationId xmlns:a16="http://schemas.microsoft.com/office/drawing/2014/main" id="{83307CFC-AECF-431C-A248-D15FB68CD9A9}"/>
              </a:ext>
            </a:extLst>
          </p:cNvPr>
          <p:cNvSpPr>
            <a:spLocks noChangeArrowheads="1"/>
          </p:cNvSpPr>
          <p:nvPr/>
        </p:nvSpPr>
        <p:spPr bwMode="auto">
          <a:xfrm>
            <a:off x="0" y="0"/>
            <a:ext cx="5646374"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pic>
        <p:nvPicPr>
          <p:cNvPr id="3" name="图片 2">
            <a:extLst>
              <a:ext uri="{FF2B5EF4-FFF2-40B4-BE49-F238E27FC236}">
                <a16:creationId xmlns:a16="http://schemas.microsoft.com/office/drawing/2014/main" id="{9AC35028-1DDA-FC49-9A01-ECD729BDEA45}"/>
              </a:ext>
            </a:extLst>
          </p:cNvPr>
          <p:cNvPicPr>
            <a:picLocks noChangeAspect="1"/>
          </p:cNvPicPr>
          <p:nvPr/>
        </p:nvPicPr>
        <p:blipFill>
          <a:blip r:embed="rId4"/>
          <a:stretch>
            <a:fillRect/>
          </a:stretch>
        </p:blipFill>
        <p:spPr>
          <a:xfrm>
            <a:off x="2128121" y="1660767"/>
            <a:ext cx="3518253" cy="3056944"/>
          </a:xfrm>
          <a:prstGeom prst="rect">
            <a:avLst/>
          </a:prstGeom>
        </p:spPr>
      </p:pic>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8BA80D23-9352-E540-9648-405277D47E09}"/>
                  </a:ext>
                </a:extLst>
              </p:cNvPr>
              <p:cNvSpPr txBox="1"/>
              <p:nvPr/>
            </p:nvSpPr>
            <p:spPr>
              <a:xfrm>
                <a:off x="788757" y="893460"/>
                <a:ext cx="4038606" cy="300082"/>
              </a:xfrm>
              <a:prstGeom prst="rect">
                <a:avLst/>
              </a:prstGeom>
              <a:noFill/>
            </p:spPr>
            <p:txBody>
              <a:bodyPr wrap="none" rtlCol="0">
                <a:spAutoFit/>
              </a:bodyPr>
              <a:lstStyle/>
              <a:p>
                <a:r>
                  <a:rPr kumimoji="1" lang="zh-CN" altLang="en-US" dirty="0"/>
                  <a:t>利用该算法最后可求解出意见领袖，以及</a:t>
                </a:r>
                <a14:m>
                  <m:oMath xmlns:m="http://schemas.openxmlformats.org/officeDocument/2006/math">
                    <m:d>
                      <m:dPr>
                        <m:begChr m:val="["/>
                        <m:endChr m:val="]"/>
                        <m:ctrlPr>
                          <a:rPr lang="en-US" altLang="zh-CN" sz="1200" b="1" i="1">
                            <a:latin typeface="Cambria Math" panose="02040503050406030204" pitchFamily="18" charset="0"/>
                            <a:ea typeface="微软雅黑" panose="020B0503020204020204" pitchFamily="34" charset="-122"/>
                          </a:rPr>
                        </m:ctrlPr>
                      </m:dPr>
                      <m:e>
                        <m:r>
                          <a:rPr lang="en-US" altLang="zh-CN" sz="1200" b="1" i="1">
                            <a:latin typeface="Cambria Math" panose="02040503050406030204" pitchFamily="18" charset="0"/>
                            <a:ea typeface="微软雅黑" panose="020B0503020204020204" pitchFamily="34" charset="-122"/>
                          </a:rPr>
                          <m:t>𝑩</m:t>
                        </m:r>
                        <m:r>
                          <a:rPr lang="en-US" altLang="zh-CN" sz="1200" b="1" i="1">
                            <a:latin typeface="Cambria Math" panose="02040503050406030204" pitchFamily="18" charset="0"/>
                            <a:ea typeface="微软雅黑" panose="020B0503020204020204" pitchFamily="34" charset="-122"/>
                          </a:rPr>
                          <m:t>,</m:t>
                        </m:r>
                        <m:r>
                          <a:rPr lang="en-US" altLang="zh-CN" sz="1200" b="1" i="1">
                            <a:latin typeface="Cambria Math" panose="02040503050406030204" pitchFamily="18" charset="0"/>
                            <a:ea typeface="微软雅黑" panose="020B0503020204020204" pitchFamily="34" charset="-122"/>
                          </a:rPr>
                          <m:t>𝑫</m:t>
                        </m:r>
                      </m:e>
                    </m:d>
                  </m:oMath>
                </a14:m>
                <a:r>
                  <a:rPr kumimoji="1" lang="zh-CN" altLang="en-US" dirty="0"/>
                  <a:t>矩阵</a:t>
                </a:r>
              </a:p>
            </p:txBody>
          </p:sp>
        </mc:Choice>
        <mc:Fallback xmlns="">
          <p:sp>
            <p:nvSpPr>
              <p:cNvPr id="5" name="文本框 4">
                <a:extLst>
                  <a:ext uri="{FF2B5EF4-FFF2-40B4-BE49-F238E27FC236}">
                    <a16:creationId xmlns:a16="http://schemas.microsoft.com/office/drawing/2014/main" id="{8BA80D23-9352-E540-9648-405277D47E09}"/>
                  </a:ext>
                </a:extLst>
              </p:cNvPr>
              <p:cNvSpPr txBox="1">
                <a:spLocks noRot="1" noChangeAspect="1" noMove="1" noResize="1" noEditPoints="1" noAdjustHandles="1" noChangeArrowheads="1" noChangeShapeType="1" noTextEdit="1"/>
              </p:cNvSpPr>
              <p:nvPr/>
            </p:nvSpPr>
            <p:spPr>
              <a:xfrm>
                <a:off x="788757" y="893460"/>
                <a:ext cx="4038606" cy="300082"/>
              </a:xfrm>
              <a:prstGeom prst="rect">
                <a:avLst/>
              </a:prstGeom>
              <a:blipFill>
                <a:blip r:embed="rId5"/>
                <a:stretch>
                  <a:fillRect l="-313" t="-4000" b="-1600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01680708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文本框 53">
            <a:extLst>
              <a:ext uri="{FF2B5EF4-FFF2-40B4-BE49-F238E27FC236}">
                <a16:creationId xmlns:a16="http://schemas.microsoft.com/office/drawing/2014/main" id="{FE14B034-0601-4799-AE56-1CCFE1AFDB8C}"/>
              </a:ext>
            </a:extLst>
          </p:cNvPr>
          <p:cNvSpPr txBox="1"/>
          <p:nvPr/>
        </p:nvSpPr>
        <p:spPr>
          <a:xfrm>
            <a:off x="463994" y="923011"/>
            <a:ext cx="7838342" cy="1277529"/>
          </a:xfrm>
          <a:prstGeom prst="rect">
            <a:avLst/>
          </a:prstGeom>
          <a:noFill/>
        </p:spPr>
        <p:txBody>
          <a:bodyPr wrap="square" rtlCol="0">
            <a:spAutoFit/>
          </a:bodyPr>
          <a:lstStyle/>
          <a:p>
            <a:pPr>
              <a:lnSpc>
                <a:spcPct val="200000"/>
              </a:lnSpc>
            </a:pPr>
            <a:r>
              <a:rPr lang="zh-CN" altLang="en-US" dirty="0">
                <a:latin typeface="+mn-ea"/>
                <a:sym typeface="黑体" panose="02010609060101010101" pitchFamily="49" charset="-122"/>
              </a:rPr>
              <a:t>本节主要讲解使用意见领袖模型对群组用户的意见转移过程进行建模，并且在意见领袖概念的引入下，可以在</a:t>
            </a:r>
            <a:r>
              <a:rPr lang="zh-CN" altLang="en-US" dirty="0">
                <a:solidFill>
                  <a:srgbClr val="00B0F0"/>
                </a:solidFill>
                <a:latin typeface="+mn-ea"/>
                <a:sym typeface="黑体" panose="02010609060101010101" pitchFamily="49" charset="-122"/>
              </a:rPr>
              <a:t>已知用户稳态意见的前提下，推导出用户间的影响关系</a:t>
            </a:r>
            <a:r>
              <a:rPr lang="zh-CN" altLang="en-US" dirty="0">
                <a:latin typeface="+mn-ea"/>
                <a:sym typeface="黑体" panose="02010609060101010101" pitchFamily="49" charset="-122"/>
              </a:rPr>
              <a:t>。而用户的稳态意见是由主题模型挖掘得出的，因此</a:t>
            </a:r>
            <a:r>
              <a:rPr lang="zh-CN" altLang="en-US" dirty="0">
                <a:solidFill>
                  <a:srgbClr val="00B0F0"/>
                </a:solidFill>
                <a:latin typeface="+mn-ea"/>
                <a:sym typeface="黑体" panose="02010609060101010101" pitchFamily="49" charset="-122"/>
              </a:rPr>
              <a:t>主题模型与意见领袖模型在理论上是可以结合的</a:t>
            </a:r>
            <a:r>
              <a:rPr lang="zh-CN" altLang="en-US" dirty="0">
                <a:latin typeface="+mn-ea"/>
                <a:sym typeface="黑体" panose="02010609060101010101" pitchFamily="49" charset="-122"/>
              </a:rPr>
              <a:t>。</a:t>
            </a:r>
            <a:endParaRPr lang="en-US" altLang="zh-CN" dirty="0">
              <a:latin typeface="+mn-ea"/>
              <a:sym typeface="黑体" panose="02010609060101010101" pitchFamily="49" charset="-122"/>
            </a:endParaRPr>
          </a:p>
        </p:txBody>
      </p:sp>
      <p:pic>
        <p:nvPicPr>
          <p:cNvPr id="34" name="图片占位符 3">
            <a:extLst>
              <a:ext uri="{FF2B5EF4-FFF2-40B4-BE49-F238E27FC236}">
                <a16:creationId xmlns:a16="http://schemas.microsoft.com/office/drawing/2014/main" id="{61951251-69BD-499A-B459-DC1D1DC9CE9D}"/>
              </a:ext>
            </a:extLst>
          </p:cNvPr>
          <p:cNvPicPr>
            <a:picLocks noGrp="1" noChangeAspect="1"/>
          </p:cNvPicPr>
          <p:nvPr>
            <p:ph type="pic" sz="quarter" idx="17"/>
          </p:nvPr>
        </p:nvPicPr>
        <p:blipFill>
          <a:blip r:embed="rId3"/>
          <a:srcRect t="6597" b="6597"/>
          <a:stretch>
            <a:fillRect/>
          </a:stretch>
        </p:blipFill>
        <p:spPr>
          <a:xfrm>
            <a:off x="0" y="0"/>
            <a:ext cx="9144000" cy="591266"/>
          </a:xfrm>
          <a:prstGeom prst="rect">
            <a:avLst/>
          </a:prstGeom>
        </p:spPr>
      </p:pic>
      <p:sp>
        <p:nvSpPr>
          <p:cNvPr id="33" name="文本框 32">
            <a:extLst>
              <a:ext uri="{FF2B5EF4-FFF2-40B4-BE49-F238E27FC236}">
                <a16:creationId xmlns:a16="http://schemas.microsoft.com/office/drawing/2014/main" id="{BF51749D-0339-4918-9809-730D2F7B7D8B}"/>
              </a:ext>
            </a:extLst>
          </p:cNvPr>
          <p:cNvSpPr txBox="1"/>
          <p:nvPr/>
        </p:nvSpPr>
        <p:spPr>
          <a:xfrm>
            <a:off x="202842" y="95578"/>
            <a:ext cx="4482623" cy="461665"/>
          </a:xfrm>
          <a:prstGeom prst="rect">
            <a:avLst/>
          </a:prstGeom>
          <a:noFill/>
        </p:spPr>
        <p:txBody>
          <a:bodyPr wrap="square" rtlCol="0">
            <a:spAutoFit/>
          </a:bodyPr>
          <a:lstStyle/>
          <a:p>
            <a:r>
              <a:rPr lang="zh-CN" altLang="en-US" sz="2400" dirty="0">
                <a:solidFill>
                  <a:schemeClr val="bg1"/>
                </a:solidFill>
              </a:rPr>
              <a:t>本章小结</a:t>
            </a:r>
          </a:p>
        </p:txBody>
      </p:sp>
    </p:spTree>
    <p:extLst>
      <p:ext uri="{BB962C8B-B14F-4D97-AF65-F5344CB8AC3E}">
        <p14:creationId xmlns:p14="http://schemas.microsoft.com/office/powerpoint/2010/main" val="6973862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6E4D1BDF-1238-42BA-94F5-21BF1CF0372D}"/>
              </a:ext>
            </a:extLst>
          </p:cNvPr>
          <p:cNvSpPr/>
          <p:nvPr/>
        </p:nvSpPr>
        <p:spPr>
          <a:xfrm>
            <a:off x="0" y="0"/>
            <a:ext cx="9144000" cy="2810194"/>
          </a:xfrm>
          <a:prstGeom prst="rect">
            <a:avLst/>
          </a:prstGeom>
          <a:solidFill>
            <a:srgbClr val="9D19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a:extLst>
              <a:ext uri="{FF2B5EF4-FFF2-40B4-BE49-F238E27FC236}">
                <a16:creationId xmlns:a16="http://schemas.microsoft.com/office/drawing/2014/main" id="{82AD984A-7542-478E-BA3D-713A46CD0092}"/>
              </a:ext>
            </a:extLst>
          </p:cNvPr>
          <p:cNvSpPr/>
          <p:nvPr/>
        </p:nvSpPr>
        <p:spPr>
          <a:xfrm>
            <a:off x="268503" y="749128"/>
            <a:ext cx="8587946" cy="3645244"/>
          </a:xfrm>
          <a:prstGeom prst="rect">
            <a:avLst/>
          </a:prstGeom>
          <a:solidFill>
            <a:schemeClr val="bg1"/>
          </a:solidFill>
          <a:ln>
            <a:noFill/>
          </a:ln>
          <a:effectLst>
            <a:outerShdw blurRad="254000" dist="254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5">
            <a:extLst>
              <a:ext uri="{FF2B5EF4-FFF2-40B4-BE49-F238E27FC236}">
                <a16:creationId xmlns:a16="http://schemas.microsoft.com/office/drawing/2014/main" id="{3AEEF0B3-7C7B-4852-95FF-BFD1FB4BD229}"/>
              </a:ext>
            </a:extLst>
          </p:cNvPr>
          <p:cNvSpPr txBox="1">
            <a:spLocks noChangeArrowheads="1"/>
          </p:cNvSpPr>
          <p:nvPr/>
        </p:nvSpPr>
        <p:spPr bwMode="auto">
          <a:xfrm>
            <a:off x="4008477" y="2163863"/>
            <a:ext cx="110799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algn="ctr" fontAlgn="base">
              <a:spcBef>
                <a:spcPct val="0"/>
              </a:spcBef>
              <a:spcAft>
                <a:spcPct val="0"/>
              </a:spcAft>
              <a:defRPr/>
            </a:pPr>
            <a:r>
              <a:rPr lang="zh-CN" altLang="en-US" sz="3600" b="1" dirty="0">
                <a:solidFill>
                  <a:schemeClr val="accent1"/>
                </a:solidFill>
                <a:latin typeface="+mj-ea"/>
                <a:ea typeface="+mj-ea"/>
              </a:rPr>
              <a:t>概述</a:t>
            </a:r>
          </a:p>
        </p:txBody>
      </p:sp>
      <p:pic>
        <p:nvPicPr>
          <p:cNvPr id="77" name="图片 7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97581" y="749128"/>
            <a:ext cx="1877916" cy="552329"/>
          </a:xfrm>
          <a:prstGeom prst="rect">
            <a:avLst/>
          </a:prstGeom>
        </p:spPr>
      </p:pic>
    </p:spTree>
    <p:extLst>
      <p:ext uri="{BB962C8B-B14F-4D97-AF65-F5344CB8AC3E}">
        <p14:creationId xmlns:p14="http://schemas.microsoft.com/office/powerpoint/2010/main" val="29563432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6E4D1BDF-1238-42BA-94F5-21BF1CF0372D}"/>
              </a:ext>
            </a:extLst>
          </p:cNvPr>
          <p:cNvSpPr/>
          <p:nvPr/>
        </p:nvSpPr>
        <p:spPr>
          <a:xfrm>
            <a:off x="0" y="0"/>
            <a:ext cx="9144000" cy="2810194"/>
          </a:xfrm>
          <a:prstGeom prst="rect">
            <a:avLst/>
          </a:prstGeom>
          <a:solidFill>
            <a:srgbClr val="9D19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a:extLst>
              <a:ext uri="{FF2B5EF4-FFF2-40B4-BE49-F238E27FC236}">
                <a16:creationId xmlns:a16="http://schemas.microsoft.com/office/drawing/2014/main" id="{82AD984A-7542-478E-BA3D-713A46CD0092}"/>
              </a:ext>
            </a:extLst>
          </p:cNvPr>
          <p:cNvSpPr/>
          <p:nvPr/>
        </p:nvSpPr>
        <p:spPr>
          <a:xfrm>
            <a:off x="268503" y="749128"/>
            <a:ext cx="8587946" cy="3645244"/>
          </a:xfrm>
          <a:prstGeom prst="rect">
            <a:avLst/>
          </a:prstGeom>
          <a:solidFill>
            <a:schemeClr val="bg1"/>
          </a:solidFill>
          <a:ln>
            <a:noFill/>
          </a:ln>
          <a:effectLst>
            <a:outerShdw blurRad="254000" dist="254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5">
            <a:extLst>
              <a:ext uri="{FF2B5EF4-FFF2-40B4-BE49-F238E27FC236}">
                <a16:creationId xmlns:a16="http://schemas.microsoft.com/office/drawing/2014/main" id="{3AEEF0B3-7C7B-4852-95FF-BFD1FB4BD229}"/>
              </a:ext>
            </a:extLst>
          </p:cNvPr>
          <p:cNvSpPr txBox="1">
            <a:spLocks noChangeArrowheads="1"/>
          </p:cNvSpPr>
          <p:nvPr/>
        </p:nvSpPr>
        <p:spPr bwMode="auto">
          <a:xfrm>
            <a:off x="3556333" y="1888069"/>
            <a:ext cx="2031326"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algn="ctr" fontAlgn="base">
              <a:spcBef>
                <a:spcPct val="0"/>
              </a:spcBef>
              <a:spcAft>
                <a:spcPct val="0"/>
              </a:spcAft>
              <a:defRPr/>
            </a:pPr>
            <a:r>
              <a:rPr lang="zh-CN" altLang="en-US" sz="3600" b="1" dirty="0">
                <a:solidFill>
                  <a:schemeClr val="accent1"/>
                </a:solidFill>
                <a:latin typeface="+mj-ea"/>
                <a:ea typeface="+mj-ea"/>
              </a:rPr>
              <a:t>仿真结果</a:t>
            </a:r>
          </a:p>
        </p:txBody>
      </p:sp>
      <p:pic>
        <p:nvPicPr>
          <p:cNvPr id="77" name="图片 7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97581" y="836410"/>
            <a:ext cx="1877916" cy="552329"/>
          </a:xfrm>
          <a:prstGeom prst="rect">
            <a:avLst/>
          </a:prstGeom>
        </p:spPr>
      </p:pic>
    </p:spTree>
    <p:extLst>
      <p:ext uri="{BB962C8B-B14F-4D97-AF65-F5344CB8AC3E}">
        <p14:creationId xmlns:p14="http://schemas.microsoft.com/office/powerpoint/2010/main" val="38009723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图片占位符 3">
            <a:extLst>
              <a:ext uri="{FF2B5EF4-FFF2-40B4-BE49-F238E27FC236}">
                <a16:creationId xmlns:a16="http://schemas.microsoft.com/office/drawing/2014/main" id="{61951251-69BD-499A-B459-DC1D1DC9CE9D}"/>
              </a:ext>
            </a:extLst>
          </p:cNvPr>
          <p:cNvPicPr>
            <a:picLocks noGrp="1" noChangeAspect="1"/>
          </p:cNvPicPr>
          <p:nvPr>
            <p:ph type="pic" sz="quarter" idx="17"/>
          </p:nvPr>
        </p:nvPicPr>
        <p:blipFill>
          <a:blip r:embed="rId4"/>
          <a:srcRect t="6597" b="6597"/>
          <a:stretch>
            <a:fillRect/>
          </a:stretch>
        </p:blipFill>
        <p:spPr>
          <a:xfrm>
            <a:off x="0" y="0"/>
            <a:ext cx="9144000" cy="591266"/>
          </a:xfrm>
          <a:prstGeom prst="rect">
            <a:avLst/>
          </a:prstGeom>
        </p:spPr>
      </p:pic>
      <p:sp>
        <p:nvSpPr>
          <p:cNvPr id="33" name="文本框 32">
            <a:extLst>
              <a:ext uri="{FF2B5EF4-FFF2-40B4-BE49-F238E27FC236}">
                <a16:creationId xmlns:a16="http://schemas.microsoft.com/office/drawing/2014/main" id="{BF51749D-0339-4918-9809-730D2F7B7D8B}"/>
              </a:ext>
            </a:extLst>
          </p:cNvPr>
          <p:cNvSpPr txBox="1"/>
          <p:nvPr/>
        </p:nvSpPr>
        <p:spPr>
          <a:xfrm>
            <a:off x="202842" y="95578"/>
            <a:ext cx="4482623" cy="461665"/>
          </a:xfrm>
          <a:prstGeom prst="rect">
            <a:avLst/>
          </a:prstGeom>
          <a:noFill/>
        </p:spPr>
        <p:txBody>
          <a:bodyPr wrap="square" rtlCol="0">
            <a:spAutoFit/>
          </a:bodyPr>
          <a:lstStyle/>
          <a:p>
            <a:r>
              <a:rPr lang="zh-CN" altLang="en-US" sz="2400" dirty="0">
                <a:solidFill>
                  <a:schemeClr val="bg1"/>
                </a:solidFill>
              </a:rPr>
              <a:t>数值模拟验证</a:t>
            </a:r>
          </a:p>
        </p:txBody>
      </p:sp>
      <p:sp>
        <p:nvSpPr>
          <p:cNvPr id="7" name="Rectangle 6">
            <a:extLst>
              <a:ext uri="{FF2B5EF4-FFF2-40B4-BE49-F238E27FC236}">
                <a16:creationId xmlns:a16="http://schemas.microsoft.com/office/drawing/2014/main" id="{83307CFC-AECF-431C-A248-D15FB68CD9A9}"/>
              </a:ext>
            </a:extLst>
          </p:cNvPr>
          <p:cNvSpPr>
            <a:spLocks noChangeArrowheads="1"/>
          </p:cNvSpPr>
          <p:nvPr/>
        </p:nvSpPr>
        <p:spPr bwMode="auto">
          <a:xfrm>
            <a:off x="0" y="0"/>
            <a:ext cx="5646374"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8" name="文本框 7">
            <a:extLst>
              <a:ext uri="{FF2B5EF4-FFF2-40B4-BE49-F238E27FC236}">
                <a16:creationId xmlns:a16="http://schemas.microsoft.com/office/drawing/2014/main" id="{3F5B2FA6-064D-4F54-A987-EED843301F95}"/>
              </a:ext>
            </a:extLst>
          </p:cNvPr>
          <p:cNvSpPr txBox="1"/>
          <p:nvPr/>
        </p:nvSpPr>
        <p:spPr>
          <a:xfrm>
            <a:off x="475126" y="552778"/>
            <a:ext cx="7893425" cy="459357"/>
          </a:xfrm>
          <a:prstGeom prst="rect">
            <a:avLst/>
          </a:prstGeom>
          <a:noFill/>
        </p:spPr>
        <p:txBody>
          <a:bodyPr wrap="square" rtlCol="0">
            <a:spAutoFit/>
          </a:bodyPr>
          <a:lstStyle/>
          <a:p>
            <a:pPr>
              <a:lnSpc>
                <a:spcPct val="200000"/>
              </a:lnSpc>
            </a:pPr>
            <a:r>
              <a:rPr lang="zh-CN" altLang="en-US" sz="1400" dirty="0">
                <a:latin typeface="+mn-ea"/>
              </a:rPr>
              <a:t>采用人工数据来验证模型的可靠性。</a:t>
            </a:r>
            <a:r>
              <a:rPr lang="zh-CN" altLang="en-US" sz="1400" dirty="0">
                <a:solidFill>
                  <a:srgbClr val="00B0F0"/>
                </a:solidFill>
                <a:latin typeface="+mn-ea"/>
                <a:sym typeface="黑体" panose="02010609060101010101" pitchFamily="49" charset="-122"/>
              </a:rPr>
              <a:t>假定群组用户网络结构与我们所采用的意见领袖模型一致</a:t>
            </a:r>
            <a:r>
              <a:rPr lang="zh-CN" altLang="en-US" sz="1400" dirty="0">
                <a:latin typeface="+mn-ea"/>
                <a:sym typeface="黑体" panose="02010609060101010101" pitchFamily="49" charset="-122"/>
              </a:rPr>
              <a:t>。</a:t>
            </a:r>
            <a:endParaRPr lang="en-US" altLang="zh-CN" sz="1400" dirty="0">
              <a:latin typeface="+mn-ea"/>
              <a:sym typeface="黑体" panose="02010609060101010101" pitchFamily="49" charset="-122"/>
            </a:endParaRPr>
          </a:p>
        </p:txBody>
      </p:sp>
      <p:grpSp>
        <p:nvGrpSpPr>
          <p:cNvPr id="3" name="组合 2">
            <a:extLst>
              <a:ext uri="{FF2B5EF4-FFF2-40B4-BE49-F238E27FC236}">
                <a16:creationId xmlns:a16="http://schemas.microsoft.com/office/drawing/2014/main" id="{31E48479-C10A-411C-A9C4-6A2FBA034F71}"/>
              </a:ext>
            </a:extLst>
          </p:cNvPr>
          <p:cNvGrpSpPr/>
          <p:nvPr/>
        </p:nvGrpSpPr>
        <p:grpSpPr>
          <a:xfrm>
            <a:off x="297845" y="1240240"/>
            <a:ext cx="8548310" cy="3624776"/>
            <a:chOff x="202842" y="1122674"/>
            <a:chExt cx="8548310" cy="3624776"/>
          </a:xfrm>
        </p:grpSpPr>
        <p:sp>
          <p:nvSpPr>
            <p:cNvPr id="5" name="文本框 4">
              <a:extLst>
                <a:ext uri="{FF2B5EF4-FFF2-40B4-BE49-F238E27FC236}">
                  <a16:creationId xmlns:a16="http://schemas.microsoft.com/office/drawing/2014/main" id="{017EFD25-9785-4771-ACAE-C0093A295536}"/>
                </a:ext>
              </a:extLst>
            </p:cNvPr>
            <p:cNvSpPr txBox="1"/>
            <p:nvPr/>
          </p:nvSpPr>
          <p:spPr>
            <a:xfrm>
              <a:off x="202842" y="2487761"/>
              <a:ext cx="697627" cy="246221"/>
            </a:xfrm>
            <a:prstGeom prst="rect">
              <a:avLst/>
            </a:prstGeom>
            <a:noFill/>
          </p:spPr>
          <p:txBody>
            <a:bodyPr wrap="none" rtlCol="0">
              <a:spAutoFit/>
            </a:bodyPr>
            <a:lstStyle/>
            <a:p>
              <a:r>
                <a:rPr lang="zh-CN" altLang="en-US" sz="1000" dirty="0"/>
                <a:t>随机生成</a:t>
              </a:r>
            </a:p>
          </p:txBody>
        </p:sp>
        <p:sp>
          <p:nvSpPr>
            <p:cNvPr id="2" name="矩形 1">
              <a:extLst>
                <a:ext uri="{FF2B5EF4-FFF2-40B4-BE49-F238E27FC236}">
                  <a16:creationId xmlns:a16="http://schemas.microsoft.com/office/drawing/2014/main" id="{DFD6257B-7FEC-4C80-BE6D-69A747E8F222}"/>
                </a:ext>
              </a:extLst>
            </p:cNvPr>
            <p:cNvSpPr/>
            <p:nvPr/>
          </p:nvSpPr>
          <p:spPr>
            <a:xfrm>
              <a:off x="2579964" y="2611077"/>
              <a:ext cx="403122" cy="22614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B</a:t>
              </a:r>
              <a:endParaRPr lang="zh-CN" altLang="en-US" dirty="0">
                <a:solidFill>
                  <a:schemeClr val="tx1"/>
                </a:solidFill>
              </a:endParaRPr>
            </a:p>
          </p:txBody>
        </p:sp>
        <p:sp>
          <p:nvSpPr>
            <p:cNvPr id="23" name="矩形 22">
              <a:extLst>
                <a:ext uri="{FF2B5EF4-FFF2-40B4-BE49-F238E27FC236}">
                  <a16:creationId xmlns:a16="http://schemas.microsoft.com/office/drawing/2014/main" id="{05195953-31E2-4D85-ADE5-502454623A43}"/>
                </a:ext>
              </a:extLst>
            </p:cNvPr>
            <p:cNvSpPr/>
            <p:nvPr/>
          </p:nvSpPr>
          <p:spPr>
            <a:xfrm>
              <a:off x="3077538" y="2611077"/>
              <a:ext cx="403122" cy="22614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D</a:t>
              </a:r>
              <a:endParaRPr lang="zh-CN" altLang="en-US" dirty="0">
                <a:solidFill>
                  <a:schemeClr val="tx1"/>
                </a:solidFill>
              </a:endParaRPr>
            </a:p>
          </p:txBody>
        </p:sp>
        <p:sp>
          <p:nvSpPr>
            <p:cNvPr id="24" name="矩形 23">
              <a:extLst>
                <a:ext uri="{FF2B5EF4-FFF2-40B4-BE49-F238E27FC236}">
                  <a16:creationId xmlns:a16="http://schemas.microsoft.com/office/drawing/2014/main" id="{0963C05F-042A-4AAD-876C-331022CA7B30}"/>
                </a:ext>
              </a:extLst>
            </p:cNvPr>
            <p:cNvSpPr/>
            <p:nvPr/>
          </p:nvSpPr>
          <p:spPr>
            <a:xfrm>
              <a:off x="1000426" y="2494470"/>
              <a:ext cx="501444" cy="45935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P</a:t>
              </a:r>
              <a:endParaRPr lang="zh-CN" altLang="en-US" dirty="0">
                <a:solidFill>
                  <a:schemeClr val="tx1"/>
                </a:solidFill>
              </a:endParaRPr>
            </a:p>
          </p:txBody>
        </p:sp>
        <p:cxnSp>
          <p:nvCxnSpPr>
            <p:cNvPr id="4" name="直接箭头连接符 3">
              <a:extLst>
                <a:ext uri="{FF2B5EF4-FFF2-40B4-BE49-F238E27FC236}">
                  <a16:creationId xmlns:a16="http://schemas.microsoft.com/office/drawing/2014/main" id="{867ADDFE-1B01-4C99-B914-944E1AAB2C40}"/>
                </a:ext>
              </a:extLst>
            </p:cNvPr>
            <p:cNvCxnSpPr/>
            <p:nvPr/>
          </p:nvCxnSpPr>
          <p:spPr>
            <a:xfrm>
              <a:off x="235206" y="2724149"/>
              <a:ext cx="6329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a:extLst>
                <a:ext uri="{FF2B5EF4-FFF2-40B4-BE49-F238E27FC236}">
                  <a16:creationId xmlns:a16="http://schemas.microsoft.com/office/drawing/2014/main" id="{ED25A2C4-D5D2-4626-8C0C-CDE62068DC1B}"/>
                </a:ext>
              </a:extLst>
            </p:cNvPr>
            <p:cNvCxnSpPr/>
            <p:nvPr/>
          </p:nvCxnSpPr>
          <p:spPr>
            <a:xfrm>
              <a:off x="1729709" y="2733982"/>
              <a:ext cx="6329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文本框 27">
              <a:extLst>
                <a:ext uri="{FF2B5EF4-FFF2-40B4-BE49-F238E27FC236}">
                  <a16:creationId xmlns:a16="http://schemas.microsoft.com/office/drawing/2014/main" id="{7AEA65C8-056F-4DFB-9DBE-531119C8D8A9}"/>
                </a:ext>
              </a:extLst>
            </p:cNvPr>
            <p:cNvSpPr txBox="1"/>
            <p:nvPr/>
          </p:nvSpPr>
          <p:spPr>
            <a:xfrm>
              <a:off x="2987211" y="1478428"/>
              <a:ext cx="697627" cy="400110"/>
            </a:xfrm>
            <a:prstGeom prst="rect">
              <a:avLst/>
            </a:prstGeom>
            <a:noFill/>
          </p:spPr>
          <p:txBody>
            <a:bodyPr wrap="none" rtlCol="0">
              <a:spAutoFit/>
            </a:bodyPr>
            <a:lstStyle/>
            <a:p>
              <a:r>
                <a:rPr lang="zh-CN" altLang="en-US" sz="1000" dirty="0"/>
                <a:t>意见领袖</a:t>
              </a:r>
              <a:endParaRPr lang="en-US" altLang="zh-CN" sz="1000" dirty="0"/>
            </a:p>
            <a:p>
              <a:r>
                <a:rPr lang="zh-CN" altLang="en-US" sz="1000" dirty="0"/>
                <a:t>意见标签</a:t>
              </a:r>
            </a:p>
          </p:txBody>
        </p:sp>
        <p:sp>
          <p:nvSpPr>
            <p:cNvPr id="29" name="文本框 28">
              <a:extLst>
                <a:ext uri="{FF2B5EF4-FFF2-40B4-BE49-F238E27FC236}">
                  <a16:creationId xmlns:a16="http://schemas.microsoft.com/office/drawing/2014/main" id="{EE10952B-C646-49D0-A770-342556729316}"/>
                </a:ext>
              </a:extLst>
            </p:cNvPr>
            <p:cNvSpPr txBox="1"/>
            <p:nvPr/>
          </p:nvSpPr>
          <p:spPr>
            <a:xfrm>
              <a:off x="1825586" y="2497910"/>
              <a:ext cx="441146" cy="246221"/>
            </a:xfrm>
            <a:prstGeom prst="rect">
              <a:avLst/>
            </a:prstGeom>
            <a:noFill/>
          </p:spPr>
          <p:txBody>
            <a:bodyPr wrap="none" rtlCol="0">
              <a:spAutoFit/>
            </a:bodyPr>
            <a:lstStyle/>
            <a:p>
              <a:r>
                <a:rPr lang="zh-CN" altLang="en-US" sz="1000" dirty="0"/>
                <a:t>取出</a:t>
              </a:r>
            </a:p>
          </p:txBody>
        </p:sp>
        <p:cxnSp>
          <p:nvCxnSpPr>
            <p:cNvPr id="30" name="直接箭头连接符 29">
              <a:extLst>
                <a:ext uri="{FF2B5EF4-FFF2-40B4-BE49-F238E27FC236}">
                  <a16:creationId xmlns:a16="http://schemas.microsoft.com/office/drawing/2014/main" id="{4C884BF5-87A0-4E61-A560-5BB8718AC8E0}"/>
                </a:ext>
              </a:extLst>
            </p:cNvPr>
            <p:cNvCxnSpPr/>
            <p:nvPr/>
          </p:nvCxnSpPr>
          <p:spPr>
            <a:xfrm>
              <a:off x="2427336" y="1965267"/>
              <a:ext cx="6329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文本框 30">
              <a:extLst>
                <a:ext uri="{FF2B5EF4-FFF2-40B4-BE49-F238E27FC236}">
                  <a16:creationId xmlns:a16="http://schemas.microsoft.com/office/drawing/2014/main" id="{9018ADDD-54EA-43A2-820A-710D69ACC43B}"/>
                </a:ext>
              </a:extLst>
            </p:cNvPr>
            <p:cNvSpPr txBox="1"/>
            <p:nvPr/>
          </p:nvSpPr>
          <p:spPr>
            <a:xfrm>
              <a:off x="3632922" y="1122674"/>
              <a:ext cx="697627" cy="246221"/>
            </a:xfrm>
            <a:prstGeom prst="rect">
              <a:avLst/>
            </a:prstGeom>
            <a:noFill/>
          </p:spPr>
          <p:txBody>
            <a:bodyPr wrap="none" rtlCol="0">
              <a:spAutoFit/>
            </a:bodyPr>
            <a:lstStyle/>
            <a:p>
              <a:r>
                <a:rPr lang="zh-CN" altLang="en-US" sz="1000" dirty="0"/>
                <a:t>反向采样</a:t>
              </a:r>
            </a:p>
          </p:txBody>
        </p:sp>
        <p:sp>
          <p:nvSpPr>
            <p:cNvPr id="32" name="矩形 31">
              <a:extLst>
                <a:ext uri="{FF2B5EF4-FFF2-40B4-BE49-F238E27FC236}">
                  <a16:creationId xmlns:a16="http://schemas.microsoft.com/office/drawing/2014/main" id="{D3BC5E41-641F-450C-86D5-C5D8CF9CFFC4}"/>
                </a:ext>
              </a:extLst>
            </p:cNvPr>
            <p:cNvSpPr/>
            <p:nvPr/>
          </p:nvSpPr>
          <p:spPr>
            <a:xfrm>
              <a:off x="3124963" y="1848001"/>
              <a:ext cx="403122" cy="22614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Z</a:t>
              </a:r>
              <a:endParaRPr lang="zh-CN" altLang="en-US" dirty="0">
                <a:solidFill>
                  <a:schemeClr val="tx1"/>
                </a:solidFill>
              </a:endParaRPr>
            </a:p>
          </p:txBody>
        </p:sp>
        <p:sp>
          <p:nvSpPr>
            <p:cNvPr id="25" name="右大括号 24">
              <a:extLst>
                <a:ext uri="{FF2B5EF4-FFF2-40B4-BE49-F238E27FC236}">
                  <a16:creationId xmlns:a16="http://schemas.microsoft.com/office/drawing/2014/main" id="{8B48764B-28BB-4476-A735-A4D7FB28BE61}"/>
                </a:ext>
              </a:extLst>
            </p:cNvPr>
            <p:cNvSpPr/>
            <p:nvPr/>
          </p:nvSpPr>
          <p:spPr>
            <a:xfrm>
              <a:off x="3632922" y="1921019"/>
              <a:ext cx="186813" cy="846609"/>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35" name="直接箭头连接符 34">
              <a:extLst>
                <a:ext uri="{FF2B5EF4-FFF2-40B4-BE49-F238E27FC236}">
                  <a16:creationId xmlns:a16="http://schemas.microsoft.com/office/drawing/2014/main" id="{9BEF3632-8323-4C69-BBF8-6D44FECF3A6D}"/>
                </a:ext>
              </a:extLst>
            </p:cNvPr>
            <p:cNvCxnSpPr>
              <a:cxnSpLocks/>
            </p:cNvCxnSpPr>
            <p:nvPr/>
          </p:nvCxnSpPr>
          <p:spPr>
            <a:xfrm>
              <a:off x="3959865" y="2361573"/>
              <a:ext cx="168650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7" name="文本框 36">
              <a:extLst>
                <a:ext uri="{FF2B5EF4-FFF2-40B4-BE49-F238E27FC236}">
                  <a16:creationId xmlns:a16="http://schemas.microsoft.com/office/drawing/2014/main" id="{AE5CB881-0A97-4F6F-95D2-4371A4D58736}"/>
                </a:ext>
              </a:extLst>
            </p:cNvPr>
            <p:cNvSpPr txBox="1"/>
            <p:nvPr/>
          </p:nvSpPr>
          <p:spPr>
            <a:xfrm>
              <a:off x="826537" y="2238101"/>
              <a:ext cx="954107" cy="246221"/>
            </a:xfrm>
            <a:prstGeom prst="rect">
              <a:avLst/>
            </a:prstGeom>
            <a:noFill/>
          </p:spPr>
          <p:txBody>
            <a:bodyPr wrap="none" rtlCol="0">
              <a:spAutoFit/>
            </a:bodyPr>
            <a:lstStyle/>
            <a:p>
              <a:r>
                <a:rPr lang="zh-CN" altLang="en-US" sz="1000" dirty="0"/>
                <a:t>影响关系标签</a:t>
              </a:r>
            </a:p>
          </p:txBody>
        </p:sp>
        <mc:AlternateContent xmlns:mc="http://schemas.openxmlformats.org/markup-compatibility/2006" xmlns:a14="http://schemas.microsoft.com/office/drawing/2010/main">
          <mc:Choice Requires="a14">
            <p:sp>
              <p:nvSpPr>
                <p:cNvPr id="38" name="矩形 37">
                  <a:extLst>
                    <a:ext uri="{FF2B5EF4-FFF2-40B4-BE49-F238E27FC236}">
                      <a16:creationId xmlns:a16="http://schemas.microsoft.com/office/drawing/2014/main" id="{B9DC7AD7-5B5D-4321-B920-51D81DFEA41E}"/>
                    </a:ext>
                  </a:extLst>
                </p:cNvPr>
                <p:cNvSpPr/>
                <p:nvPr/>
              </p:nvSpPr>
              <p:spPr>
                <a:xfrm>
                  <a:off x="3959865" y="2048987"/>
                  <a:ext cx="1573829" cy="31258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1400" b="1" i="1" smtClean="0">
                            <a:latin typeface="Cambria Math" panose="02040503050406030204" pitchFamily="18" charset="0"/>
                          </a:rPr>
                          <m:t>𝒀</m:t>
                        </m:r>
                        <m:r>
                          <a:rPr lang="en-US" altLang="zh-CN" sz="1400" b="1" i="1" smtClean="0">
                            <a:latin typeface="Cambria Math" panose="02040503050406030204" pitchFamily="18" charset="0"/>
                          </a:rPr>
                          <m:t>=</m:t>
                        </m:r>
                        <m:sSup>
                          <m:sSupPr>
                            <m:ctrlPr>
                              <a:rPr lang="en-US" altLang="zh-CN" sz="1400" b="1" i="1">
                                <a:latin typeface="Cambria Math" panose="02040503050406030204" pitchFamily="18" charset="0"/>
                              </a:rPr>
                            </m:ctrlPr>
                          </m:sSupPr>
                          <m:e>
                            <m:d>
                              <m:dPr>
                                <m:ctrlPr>
                                  <a:rPr lang="en-US" altLang="zh-CN" sz="1400" b="1" i="1">
                                    <a:latin typeface="Cambria Math" panose="02040503050406030204" pitchFamily="18" charset="0"/>
                                  </a:rPr>
                                </m:ctrlPr>
                              </m:dPr>
                              <m:e>
                                <m:r>
                                  <a:rPr lang="en-US" altLang="zh-CN" sz="1400" b="1" i="1">
                                    <a:latin typeface="Cambria Math" panose="02040503050406030204" pitchFamily="18" charset="0"/>
                                  </a:rPr>
                                  <m:t>𝑰</m:t>
                                </m:r>
                                <m:r>
                                  <a:rPr lang="en-US" altLang="zh-CN" sz="1400" b="1" i="1">
                                    <a:latin typeface="Cambria Math" panose="02040503050406030204" pitchFamily="18" charset="0"/>
                                  </a:rPr>
                                  <m:t>−</m:t>
                                </m:r>
                                <m:r>
                                  <a:rPr lang="en-US" altLang="zh-CN" sz="1400" b="1" i="1">
                                    <a:latin typeface="Cambria Math" panose="02040503050406030204" pitchFamily="18" charset="0"/>
                                  </a:rPr>
                                  <m:t>𝑫</m:t>
                                </m:r>
                              </m:e>
                            </m:d>
                          </m:e>
                          <m:sup>
                            <m:r>
                              <a:rPr lang="en-US" altLang="zh-CN" sz="1400" b="1" i="1">
                                <a:latin typeface="Cambria Math" panose="02040503050406030204" pitchFamily="18" charset="0"/>
                              </a:rPr>
                              <m:t>−</m:t>
                            </m:r>
                            <m:r>
                              <a:rPr lang="en-US" altLang="zh-CN" sz="1400" b="1" i="1">
                                <a:latin typeface="Cambria Math" panose="02040503050406030204" pitchFamily="18" charset="0"/>
                              </a:rPr>
                              <m:t>𝟏</m:t>
                            </m:r>
                          </m:sup>
                        </m:sSup>
                        <m:r>
                          <a:rPr lang="en-US" altLang="zh-CN" sz="1400" b="1" i="1">
                            <a:latin typeface="Cambria Math" panose="02040503050406030204" pitchFamily="18" charset="0"/>
                          </a:rPr>
                          <m:t>𝑩𝒁</m:t>
                        </m:r>
                      </m:oMath>
                    </m:oMathPara>
                  </a14:m>
                  <a:endParaRPr lang="zh-CN" altLang="en-US" dirty="0"/>
                </a:p>
              </p:txBody>
            </p:sp>
          </mc:Choice>
          <mc:Fallback xmlns="">
            <p:sp>
              <p:nvSpPr>
                <p:cNvPr id="38" name="矩形 37">
                  <a:extLst>
                    <a:ext uri="{FF2B5EF4-FFF2-40B4-BE49-F238E27FC236}">
                      <a16:creationId xmlns:a16="http://schemas.microsoft.com/office/drawing/2014/main" id="{B9DC7AD7-5B5D-4321-B920-51D81DFEA41E}"/>
                    </a:ext>
                  </a:extLst>
                </p:cNvPr>
                <p:cNvSpPr>
                  <a:spLocks noRot="1" noChangeAspect="1" noMove="1" noResize="1" noEditPoints="1" noAdjustHandles="1" noChangeArrowheads="1" noChangeShapeType="1" noTextEdit="1"/>
                </p:cNvSpPr>
                <p:nvPr/>
              </p:nvSpPr>
              <p:spPr>
                <a:xfrm>
                  <a:off x="3959865" y="2048987"/>
                  <a:ext cx="1573829" cy="312586"/>
                </a:xfrm>
                <a:prstGeom prst="rect">
                  <a:avLst/>
                </a:prstGeom>
                <a:blipFill>
                  <a:blip r:embed="rId5"/>
                  <a:stretch>
                    <a:fillRect/>
                  </a:stretch>
                </a:blipFill>
              </p:spPr>
              <p:txBody>
                <a:bodyPr/>
                <a:lstStyle/>
                <a:p>
                  <a:r>
                    <a:rPr lang="zh-CN" altLang="en-US">
                      <a:noFill/>
                    </a:rPr>
                    <a:t> </a:t>
                  </a:r>
                </a:p>
              </p:txBody>
            </p:sp>
          </mc:Fallback>
        </mc:AlternateContent>
        <p:sp>
          <p:nvSpPr>
            <p:cNvPr id="42" name="文本框 41">
              <a:extLst>
                <a:ext uri="{FF2B5EF4-FFF2-40B4-BE49-F238E27FC236}">
                  <a16:creationId xmlns:a16="http://schemas.microsoft.com/office/drawing/2014/main" id="{ACA97F2B-FAD4-4B31-8185-A0FA7D1B70ED}"/>
                </a:ext>
              </a:extLst>
            </p:cNvPr>
            <p:cNvSpPr txBox="1"/>
            <p:nvPr/>
          </p:nvSpPr>
          <p:spPr>
            <a:xfrm>
              <a:off x="5670643" y="1797922"/>
              <a:ext cx="697627" cy="400110"/>
            </a:xfrm>
            <a:prstGeom prst="rect">
              <a:avLst/>
            </a:prstGeom>
            <a:noFill/>
          </p:spPr>
          <p:txBody>
            <a:bodyPr wrap="none" rtlCol="0">
              <a:spAutoFit/>
            </a:bodyPr>
            <a:lstStyle/>
            <a:p>
              <a:r>
                <a:rPr lang="zh-CN" altLang="en-US" sz="1000" dirty="0"/>
                <a:t>普通用户</a:t>
              </a:r>
              <a:endParaRPr lang="en-US" altLang="zh-CN" sz="1000" dirty="0"/>
            </a:p>
            <a:p>
              <a:r>
                <a:rPr lang="zh-CN" altLang="en-US" sz="1000" dirty="0"/>
                <a:t>意见标签</a:t>
              </a:r>
            </a:p>
          </p:txBody>
        </p:sp>
        <p:sp>
          <p:nvSpPr>
            <p:cNvPr id="43" name="文本框 42">
              <a:extLst>
                <a:ext uri="{FF2B5EF4-FFF2-40B4-BE49-F238E27FC236}">
                  <a16:creationId xmlns:a16="http://schemas.microsoft.com/office/drawing/2014/main" id="{8EA34696-6932-4197-8C75-AC96D18102EB}"/>
                </a:ext>
              </a:extLst>
            </p:cNvPr>
            <p:cNvSpPr txBox="1"/>
            <p:nvPr/>
          </p:nvSpPr>
          <p:spPr>
            <a:xfrm>
              <a:off x="4318420" y="2374799"/>
              <a:ext cx="825867" cy="246221"/>
            </a:xfrm>
            <a:prstGeom prst="rect">
              <a:avLst/>
            </a:prstGeom>
            <a:noFill/>
          </p:spPr>
          <p:txBody>
            <a:bodyPr wrap="none" rtlCol="0">
              <a:spAutoFit/>
            </a:bodyPr>
            <a:lstStyle/>
            <a:p>
              <a:r>
                <a:rPr lang="zh-CN" altLang="en-US" sz="1000" dirty="0"/>
                <a:t>确定性关系</a:t>
              </a:r>
            </a:p>
          </p:txBody>
        </p:sp>
        <p:sp>
          <p:nvSpPr>
            <p:cNvPr id="45" name="右大括号 44">
              <a:extLst>
                <a:ext uri="{FF2B5EF4-FFF2-40B4-BE49-F238E27FC236}">
                  <a16:creationId xmlns:a16="http://schemas.microsoft.com/office/drawing/2014/main" id="{A819126D-4EB3-45E1-8E17-CB28D692C131}"/>
                </a:ext>
              </a:extLst>
            </p:cNvPr>
            <p:cNvSpPr/>
            <p:nvPr/>
          </p:nvSpPr>
          <p:spPr>
            <a:xfrm>
              <a:off x="6430297" y="1729195"/>
              <a:ext cx="186813" cy="64560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6" name="文本框 45">
              <a:extLst>
                <a:ext uri="{FF2B5EF4-FFF2-40B4-BE49-F238E27FC236}">
                  <a16:creationId xmlns:a16="http://schemas.microsoft.com/office/drawing/2014/main" id="{9EF9F2D7-6DCB-409C-A944-15A3CAA75764}"/>
                </a:ext>
              </a:extLst>
            </p:cNvPr>
            <p:cNvSpPr txBox="1"/>
            <p:nvPr/>
          </p:nvSpPr>
          <p:spPr>
            <a:xfrm>
              <a:off x="6805791" y="1837961"/>
              <a:ext cx="441146" cy="246221"/>
            </a:xfrm>
            <a:prstGeom prst="rect">
              <a:avLst/>
            </a:prstGeom>
            <a:noFill/>
          </p:spPr>
          <p:txBody>
            <a:bodyPr wrap="none" rtlCol="0">
              <a:spAutoFit/>
            </a:bodyPr>
            <a:lstStyle/>
            <a:p>
              <a:r>
                <a:rPr lang="zh-CN" altLang="en-US" sz="1000" dirty="0"/>
                <a:t>拼接</a:t>
              </a:r>
            </a:p>
          </p:txBody>
        </p:sp>
        <p:cxnSp>
          <p:nvCxnSpPr>
            <p:cNvPr id="47" name="直接箭头连接符 46">
              <a:extLst>
                <a:ext uri="{FF2B5EF4-FFF2-40B4-BE49-F238E27FC236}">
                  <a16:creationId xmlns:a16="http://schemas.microsoft.com/office/drawing/2014/main" id="{52338D54-87C9-43DC-AE14-07EDB248EA22}"/>
                </a:ext>
              </a:extLst>
            </p:cNvPr>
            <p:cNvCxnSpPr/>
            <p:nvPr/>
          </p:nvCxnSpPr>
          <p:spPr>
            <a:xfrm>
              <a:off x="6712489" y="2064925"/>
              <a:ext cx="6329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9" name="文本框 48">
              <a:extLst>
                <a:ext uri="{FF2B5EF4-FFF2-40B4-BE49-F238E27FC236}">
                  <a16:creationId xmlns:a16="http://schemas.microsoft.com/office/drawing/2014/main" id="{B28B6E04-1489-4476-8B02-4BA809AC190B}"/>
                </a:ext>
              </a:extLst>
            </p:cNvPr>
            <p:cNvSpPr txBox="1"/>
            <p:nvPr/>
          </p:nvSpPr>
          <p:spPr>
            <a:xfrm>
              <a:off x="7097204" y="1539425"/>
              <a:ext cx="1274708" cy="246221"/>
            </a:xfrm>
            <a:prstGeom prst="rect">
              <a:avLst/>
            </a:prstGeom>
            <a:noFill/>
          </p:spPr>
          <p:txBody>
            <a:bodyPr wrap="none" rtlCol="0">
              <a:spAutoFit/>
            </a:bodyPr>
            <a:lstStyle/>
            <a:p>
              <a:r>
                <a:rPr lang="zh-CN" altLang="en-US" sz="1000" dirty="0"/>
                <a:t>用户稳态意见标签</a:t>
              </a:r>
              <a:r>
                <a:rPr lang="en-US" altLang="zh-CN" sz="1000" dirty="0"/>
                <a:t>X</a:t>
              </a:r>
              <a:endParaRPr lang="zh-CN" altLang="en-US" sz="1000" dirty="0"/>
            </a:p>
          </p:txBody>
        </p:sp>
        <p:grpSp>
          <p:nvGrpSpPr>
            <p:cNvPr id="52" name="组合 51">
              <a:extLst>
                <a:ext uri="{FF2B5EF4-FFF2-40B4-BE49-F238E27FC236}">
                  <a16:creationId xmlns:a16="http://schemas.microsoft.com/office/drawing/2014/main" id="{E392C354-870C-4894-9B0A-2F28B4171F51}"/>
                </a:ext>
              </a:extLst>
            </p:cNvPr>
            <p:cNvGrpSpPr/>
            <p:nvPr/>
          </p:nvGrpSpPr>
          <p:grpSpPr>
            <a:xfrm>
              <a:off x="7386751" y="1848001"/>
              <a:ext cx="501444" cy="578147"/>
              <a:chOff x="7386751" y="1848001"/>
              <a:chExt cx="501444" cy="578147"/>
            </a:xfrm>
          </p:grpSpPr>
          <p:sp>
            <p:nvSpPr>
              <p:cNvPr id="40" name="矩形 39">
                <a:extLst>
                  <a:ext uri="{FF2B5EF4-FFF2-40B4-BE49-F238E27FC236}">
                    <a16:creationId xmlns:a16="http://schemas.microsoft.com/office/drawing/2014/main" id="{573BF20C-9E3A-4828-8A6B-8FF8EE9AD23F}"/>
                  </a:ext>
                </a:extLst>
              </p:cNvPr>
              <p:cNvSpPr/>
              <p:nvPr/>
            </p:nvSpPr>
            <p:spPr>
              <a:xfrm>
                <a:off x="7435912" y="2148588"/>
                <a:ext cx="403122" cy="22614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Y</a:t>
                </a:r>
                <a:endParaRPr lang="zh-CN" altLang="en-US" dirty="0">
                  <a:solidFill>
                    <a:schemeClr val="tx1"/>
                  </a:solidFill>
                </a:endParaRPr>
              </a:p>
            </p:txBody>
          </p:sp>
          <p:sp>
            <p:nvSpPr>
              <p:cNvPr id="48" name="矩形 47">
                <a:extLst>
                  <a:ext uri="{FF2B5EF4-FFF2-40B4-BE49-F238E27FC236}">
                    <a16:creationId xmlns:a16="http://schemas.microsoft.com/office/drawing/2014/main" id="{BE7574D3-FA64-4654-A0BB-D7977CA1A4F8}"/>
                  </a:ext>
                </a:extLst>
              </p:cNvPr>
              <p:cNvSpPr/>
              <p:nvPr/>
            </p:nvSpPr>
            <p:spPr>
              <a:xfrm>
                <a:off x="7435912" y="1880533"/>
                <a:ext cx="403122" cy="22614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Z</a:t>
                </a:r>
                <a:endParaRPr lang="zh-CN" altLang="en-US" dirty="0">
                  <a:solidFill>
                    <a:schemeClr val="tx1"/>
                  </a:solidFill>
                </a:endParaRPr>
              </a:p>
            </p:txBody>
          </p:sp>
          <p:sp>
            <p:nvSpPr>
              <p:cNvPr id="50" name="矩形 49">
                <a:extLst>
                  <a:ext uri="{FF2B5EF4-FFF2-40B4-BE49-F238E27FC236}">
                    <a16:creationId xmlns:a16="http://schemas.microsoft.com/office/drawing/2014/main" id="{D696B688-C2C1-488C-AB51-0A572EFE7528}"/>
                  </a:ext>
                </a:extLst>
              </p:cNvPr>
              <p:cNvSpPr/>
              <p:nvPr/>
            </p:nvSpPr>
            <p:spPr>
              <a:xfrm>
                <a:off x="7386751" y="1848001"/>
                <a:ext cx="501444" cy="57814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grpSp>
        <p:sp>
          <p:nvSpPr>
            <p:cNvPr id="51" name="矩形 50">
              <a:extLst>
                <a:ext uri="{FF2B5EF4-FFF2-40B4-BE49-F238E27FC236}">
                  <a16:creationId xmlns:a16="http://schemas.microsoft.com/office/drawing/2014/main" id="{903B1DEC-F7C1-4CD1-B5AE-F4EE9BE16148}"/>
                </a:ext>
              </a:extLst>
            </p:cNvPr>
            <p:cNvSpPr/>
            <p:nvPr/>
          </p:nvSpPr>
          <p:spPr>
            <a:xfrm>
              <a:off x="5817896" y="2217030"/>
              <a:ext cx="403122" cy="22614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Y</a:t>
              </a:r>
              <a:endParaRPr lang="zh-CN" altLang="en-US" dirty="0">
                <a:solidFill>
                  <a:schemeClr val="tx1"/>
                </a:solidFill>
              </a:endParaRPr>
            </a:p>
          </p:txBody>
        </p:sp>
        <p:cxnSp>
          <p:nvCxnSpPr>
            <p:cNvPr id="54" name="连接符: 肘形 53">
              <a:extLst>
                <a:ext uri="{FF2B5EF4-FFF2-40B4-BE49-F238E27FC236}">
                  <a16:creationId xmlns:a16="http://schemas.microsoft.com/office/drawing/2014/main" id="{76C2BADB-4C4C-48A6-94E0-E735D0C86126}"/>
                </a:ext>
              </a:extLst>
            </p:cNvPr>
            <p:cNvCxnSpPr>
              <a:cxnSpLocks/>
              <a:stCxn id="50" idx="3"/>
              <a:endCxn id="55" idx="3"/>
            </p:cNvCxnSpPr>
            <p:nvPr/>
          </p:nvCxnSpPr>
          <p:spPr>
            <a:xfrm>
              <a:off x="7888195" y="2137075"/>
              <a:ext cx="12700" cy="1638659"/>
            </a:xfrm>
            <a:prstGeom prst="bent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55" name="矩形 54">
              <a:extLst>
                <a:ext uri="{FF2B5EF4-FFF2-40B4-BE49-F238E27FC236}">
                  <a16:creationId xmlns:a16="http://schemas.microsoft.com/office/drawing/2014/main" id="{C7363BDB-9B20-4FAD-85B2-87F333AED32F}"/>
                </a:ext>
              </a:extLst>
            </p:cNvPr>
            <p:cNvSpPr/>
            <p:nvPr/>
          </p:nvSpPr>
          <p:spPr>
            <a:xfrm>
              <a:off x="7485073" y="3648062"/>
              <a:ext cx="403122" cy="25534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C</a:t>
              </a:r>
              <a:endParaRPr lang="zh-CN" altLang="en-US" dirty="0">
                <a:solidFill>
                  <a:schemeClr val="tx1"/>
                </a:solidFill>
              </a:endParaRPr>
            </a:p>
          </p:txBody>
        </p:sp>
        <p:sp>
          <p:nvSpPr>
            <p:cNvPr id="58" name="文本框 57">
              <a:extLst>
                <a:ext uri="{FF2B5EF4-FFF2-40B4-BE49-F238E27FC236}">
                  <a16:creationId xmlns:a16="http://schemas.microsoft.com/office/drawing/2014/main" id="{11744454-C46F-4351-9ACB-0179289F497C}"/>
                </a:ext>
              </a:extLst>
            </p:cNvPr>
            <p:cNvSpPr txBox="1"/>
            <p:nvPr/>
          </p:nvSpPr>
          <p:spPr>
            <a:xfrm>
              <a:off x="8053525" y="2837219"/>
              <a:ext cx="697627" cy="246221"/>
            </a:xfrm>
            <a:prstGeom prst="rect">
              <a:avLst/>
            </a:prstGeom>
            <a:noFill/>
          </p:spPr>
          <p:txBody>
            <a:bodyPr wrap="none" rtlCol="0">
              <a:spAutoFit/>
            </a:bodyPr>
            <a:lstStyle/>
            <a:p>
              <a:r>
                <a:rPr lang="zh-CN" altLang="en-US" sz="1000" dirty="0"/>
                <a:t>文本采样</a:t>
              </a:r>
            </a:p>
          </p:txBody>
        </p:sp>
        <p:sp>
          <p:nvSpPr>
            <p:cNvPr id="59" name="文本框 58">
              <a:extLst>
                <a:ext uri="{FF2B5EF4-FFF2-40B4-BE49-F238E27FC236}">
                  <a16:creationId xmlns:a16="http://schemas.microsoft.com/office/drawing/2014/main" id="{E839C862-68F0-4056-AD8C-5A32D127437D}"/>
                </a:ext>
              </a:extLst>
            </p:cNvPr>
            <p:cNvSpPr txBox="1"/>
            <p:nvPr/>
          </p:nvSpPr>
          <p:spPr>
            <a:xfrm>
              <a:off x="7145460" y="3991665"/>
              <a:ext cx="1082348" cy="246221"/>
            </a:xfrm>
            <a:prstGeom prst="rect">
              <a:avLst/>
            </a:prstGeom>
            <a:noFill/>
          </p:spPr>
          <p:txBody>
            <a:bodyPr wrap="none" rtlCol="0">
              <a:spAutoFit/>
            </a:bodyPr>
            <a:lstStyle/>
            <a:p>
              <a:r>
                <a:rPr lang="zh-CN" altLang="en-US" sz="1000" dirty="0"/>
                <a:t>用户语料库集合</a:t>
              </a:r>
            </a:p>
          </p:txBody>
        </p:sp>
        <p:cxnSp>
          <p:nvCxnSpPr>
            <p:cNvPr id="61" name="直接箭头连接符 60">
              <a:extLst>
                <a:ext uri="{FF2B5EF4-FFF2-40B4-BE49-F238E27FC236}">
                  <a16:creationId xmlns:a16="http://schemas.microsoft.com/office/drawing/2014/main" id="{5DBAF2B4-F8C1-4916-9369-C9AA2D883C86}"/>
                </a:ext>
              </a:extLst>
            </p:cNvPr>
            <p:cNvCxnSpPr/>
            <p:nvPr/>
          </p:nvCxnSpPr>
          <p:spPr>
            <a:xfrm flipH="1">
              <a:off x="6190453" y="3824425"/>
              <a:ext cx="119241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2" name="文本框 61">
              <a:extLst>
                <a:ext uri="{FF2B5EF4-FFF2-40B4-BE49-F238E27FC236}">
                  <a16:creationId xmlns:a16="http://schemas.microsoft.com/office/drawing/2014/main" id="{0A05DB53-B0F2-4EFA-BCC2-6196202A8477}"/>
                </a:ext>
              </a:extLst>
            </p:cNvPr>
            <p:cNvSpPr txBox="1"/>
            <p:nvPr/>
          </p:nvSpPr>
          <p:spPr>
            <a:xfrm>
              <a:off x="6239597" y="3544603"/>
              <a:ext cx="1210588" cy="246221"/>
            </a:xfrm>
            <a:prstGeom prst="rect">
              <a:avLst/>
            </a:prstGeom>
            <a:noFill/>
          </p:spPr>
          <p:txBody>
            <a:bodyPr wrap="none" rtlCol="0">
              <a:spAutoFit/>
            </a:bodyPr>
            <a:lstStyle/>
            <a:p>
              <a:r>
                <a:rPr lang="zh-CN" altLang="en-US" sz="1000" dirty="0"/>
                <a:t>主题模型意见挖掘</a:t>
              </a:r>
            </a:p>
          </p:txBody>
        </p:sp>
        <p:grpSp>
          <p:nvGrpSpPr>
            <p:cNvPr id="63" name="组合 62">
              <a:extLst>
                <a:ext uri="{FF2B5EF4-FFF2-40B4-BE49-F238E27FC236}">
                  <a16:creationId xmlns:a16="http://schemas.microsoft.com/office/drawing/2014/main" id="{4615DD00-945B-4085-A4C3-F581F9605268}"/>
                </a:ext>
              </a:extLst>
            </p:cNvPr>
            <p:cNvGrpSpPr/>
            <p:nvPr/>
          </p:nvGrpSpPr>
          <p:grpSpPr>
            <a:xfrm>
              <a:off x="5603243" y="3550086"/>
              <a:ext cx="501444" cy="578147"/>
              <a:chOff x="7386751" y="1848001"/>
              <a:chExt cx="501444" cy="578147"/>
            </a:xfrm>
          </p:grpSpPr>
          <p:sp>
            <p:nvSpPr>
              <p:cNvPr id="64" name="矩形 63">
                <a:extLst>
                  <a:ext uri="{FF2B5EF4-FFF2-40B4-BE49-F238E27FC236}">
                    <a16:creationId xmlns:a16="http://schemas.microsoft.com/office/drawing/2014/main" id="{272E0C60-35F1-4CA0-A119-2DFABD5270D1}"/>
                  </a:ext>
                </a:extLst>
              </p:cNvPr>
              <p:cNvSpPr/>
              <p:nvPr/>
            </p:nvSpPr>
            <p:spPr>
              <a:xfrm>
                <a:off x="7435912" y="2148588"/>
                <a:ext cx="403122" cy="22614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Y</a:t>
                </a:r>
                <a:r>
                  <a:rPr lang="zh-CN" altLang="en-US" dirty="0">
                    <a:solidFill>
                      <a:schemeClr val="tx1"/>
                    </a:solidFill>
                  </a:rPr>
                  <a:t>’</a:t>
                </a:r>
              </a:p>
            </p:txBody>
          </p:sp>
          <p:sp>
            <p:nvSpPr>
              <p:cNvPr id="65" name="矩形 64">
                <a:extLst>
                  <a:ext uri="{FF2B5EF4-FFF2-40B4-BE49-F238E27FC236}">
                    <a16:creationId xmlns:a16="http://schemas.microsoft.com/office/drawing/2014/main" id="{CACF1023-35A9-408B-AA9C-E5D7AEB6292C}"/>
                  </a:ext>
                </a:extLst>
              </p:cNvPr>
              <p:cNvSpPr/>
              <p:nvPr/>
            </p:nvSpPr>
            <p:spPr>
              <a:xfrm>
                <a:off x="7435912" y="1880533"/>
                <a:ext cx="403122" cy="22614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Z</a:t>
                </a:r>
                <a:r>
                  <a:rPr lang="zh-CN" altLang="en-US" dirty="0">
                    <a:solidFill>
                      <a:schemeClr val="tx1"/>
                    </a:solidFill>
                  </a:rPr>
                  <a:t>’</a:t>
                </a:r>
              </a:p>
            </p:txBody>
          </p:sp>
          <p:sp>
            <p:nvSpPr>
              <p:cNvPr id="66" name="矩形 65">
                <a:extLst>
                  <a:ext uri="{FF2B5EF4-FFF2-40B4-BE49-F238E27FC236}">
                    <a16:creationId xmlns:a16="http://schemas.microsoft.com/office/drawing/2014/main" id="{98AC1651-D89F-4F54-940B-520C5AA78972}"/>
                  </a:ext>
                </a:extLst>
              </p:cNvPr>
              <p:cNvSpPr/>
              <p:nvPr/>
            </p:nvSpPr>
            <p:spPr>
              <a:xfrm>
                <a:off x="7386751" y="1848001"/>
                <a:ext cx="501444" cy="57814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grpSp>
        <p:sp>
          <p:nvSpPr>
            <p:cNvPr id="67" name="文本框 66">
              <a:extLst>
                <a:ext uri="{FF2B5EF4-FFF2-40B4-BE49-F238E27FC236}">
                  <a16:creationId xmlns:a16="http://schemas.microsoft.com/office/drawing/2014/main" id="{678C32B4-05C5-417D-9EBC-718962ECF0E3}"/>
                </a:ext>
              </a:extLst>
            </p:cNvPr>
            <p:cNvSpPr txBox="1"/>
            <p:nvPr/>
          </p:nvSpPr>
          <p:spPr>
            <a:xfrm>
              <a:off x="5383215" y="3278707"/>
              <a:ext cx="1047082" cy="246221"/>
            </a:xfrm>
            <a:prstGeom prst="rect">
              <a:avLst/>
            </a:prstGeom>
            <a:noFill/>
          </p:spPr>
          <p:txBody>
            <a:bodyPr wrap="none" rtlCol="0">
              <a:spAutoFit/>
            </a:bodyPr>
            <a:lstStyle/>
            <a:p>
              <a:r>
                <a:rPr lang="zh-CN" altLang="en-US" sz="1000" dirty="0"/>
                <a:t>用户稳态意见</a:t>
              </a:r>
              <a:r>
                <a:rPr lang="en-US" altLang="zh-CN" sz="1000" dirty="0"/>
                <a:t>X</a:t>
              </a:r>
              <a:r>
                <a:rPr lang="zh-CN" altLang="en-US" sz="1000" dirty="0"/>
                <a:t>’</a:t>
              </a:r>
            </a:p>
          </p:txBody>
        </p:sp>
        <p:cxnSp>
          <p:nvCxnSpPr>
            <p:cNvPr id="69" name="直接箭头连接符 68">
              <a:extLst>
                <a:ext uri="{FF2B5EF4-FFF2-40B4-BE49-F238E27FC236}">
                  <a16:creationId xmlns:a16="http://schemas.microsoft.com/office/drawing/2014/main" id="{DBD9B9B1-CFF6-427B-8F0E-FC9A7BBE8A4F}"/>
                </a:ext>
              </a:extLst>
            </p:cNvPr>
            <p:cNvCxnSpPr/>
            <p:nvPr/>
          </p:nvCxnSpPr>
          <p:spPr>
            <a:xfrm flipH="1">
              <a:off x="6260875" y="2482479"/>
              <a:ext cx="1025919" cy="671517"/>
            </a:xfrm>
            <a:prstGeom prst="straightConnector1">
              <a:avLst/>
            </a:prstGeom>
            <a:ln w="57150">
              <a:prstDash val="sys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2" name="直接箭头连接符 71">
              <a:extLst>
                <a:ext uri="{FF2B5EF4-FFF2-40B4-BE49-F238E27FC236}">
                  <a16:creationId xmlns:a16="http://schemas.microsoft.com/office/drawing/2014/main" id="{E9CB1B4C-6903-41E1-BCFC-F37739006C7C}"/>
                </a:ext>
              </a:extLst>
            </p:cNvPr>
            <p:cNvCxnSpPr>
              <a:cxnSpLocks/>
            </p:cNvCxnSpPr>
            <p:nvPr/>
          </p:nvCxnSpPr>
          <p:spPr>
            <a:xfrm flipH="1">
              <a:off x="4080171" y="3850673"/>
              <a:ext cx="122924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3" name="文本框 72">
              <a:extLst>
                <a:ext uri="{FF2B5EF4-FFF2-40B4-BE49-F238E27FC236}">
                  <a16:creationId xmlns:a16="http://schemas.microsoft.com/office/drawing/2014/main" id="{92794565-D250-4135-ABA4-1079D8E357BC}"/>
                </a:ext>
              </a:extLst>
            </p:cNvPr>
            <p:cNvSpPr txBox="1"/>
            <p:nvPr/>
          </p:nvSpPr>
          <p:spPr>
            <a:xfrm>
              <a:off x="4110345" y="3562539"/>
              <a:ext cx="1210588" cy="246221"/>
            </a:xfrm>
            <a:prstGeom prst="rect">
              <a:avLst/>
            </a:prstGeom>
            <a:noFill/>
          </p:spPr>
          <p:txBody>
            <a:bodyPr wrap="none" rtlCol="0">
              <a:spAutoFit/>
            </a:bodyPr>
            <a:lstStyle/>
            <a:p>
              <a:r>
                <a:rPr lang="zh-CN" altLang="en-US" sz="1000" dirty="0"/>
                <a:t>意见领袖模型求解</a:t>
              </a:r>
            </a:p>
          </p:txBody>
        </p:sp>
        <p:sp>
          <p:nvSpPr>
            <p:cNvPr id="75" name="矩形 74">
              <a:extLst>
                <a:ext uri="{FF2B5EF4-FFF2-40B4-BE49-F238E27FC236}">
                  <a16:creationId xmlns:a16="http://schemas.microsoft.com/office/drawing/2014/main" id="{880DC83B-EEE1-4540-BF1A-302E99534FB8}"/>
                </a:ext>
              </a:extLst>
            </p:cNvPr>
            <p:cNvSpPr/>
            <p:nvPr/>
          </p:nvSpPr>
          <p:spPr>
            <a:xfrm>
              <a:off x="3434116" y="3606571"/>
              <a:ext cx="501444" cy="45935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P</a:t>
              </a:r>
              <a:r>
                <a:rPr lang="zh-CN" altLang="en-US" dirty="0">
                  <a:solidFill>
                    <a:schemeClr val="tx1"/>
                  </a:solidFill>
                </a:rPr>
                <a:t>’</a:t>
              </a:r>
            </a:p>
          </p:txBody>
        </p:sp>
        <p:sp>
          <p:nvSpPr>
            <p:cNvPr id="76" name="文本框 75">
              <a:extLst>
                <a:ext uri="{FF2B5EF4-FFF2-40B4-BE49-F238E27FC236}">
                  <a16:creationId xmlns:a16="http://schemas.microsoft.com/office/drawing/2014/main" id="{1F1A3D75-9778-44D3-A79A-C5EF995A4FA8}"/>
                </a:ext>
              </a:extLst>
            </p:cNvPr>
            <p:cNvSpPr txBox="1"/>
            <p:nvPr/>
          </p:nvSpPr>
          <p:spPr>
            <a:xfrm>
              <a:off x="3363557" y="3219600"/>
              <a:ext cx="697627" cy="400110"/>
            </a:xfrm>
            <a:prstGeom prst="rect">
              <a:avLst/>
            </a:prstGeom>
            <a:noFill/>
          </p:spPr>
          <p:txBody>
            <a:bodyPr wrap="none" rtlCol="0">
              <a:spAutoFit/>
            </a:bodyPr>
            <a:lstStyle/>
            <a:p>
              <a:r>
                <a:rPr lang="zh-CN" altLang="en-US" sz="1000" dirty="0"/>
                <a:t>影响关系</a:t>
              </a:r>
              <a:endParaRPr lang="en-US" altLang="zh-CN" sz="1000" dirty="0"/>
            </a:p>
            <a:p>
              <a:r>
                <a:rPr lang="zh-CN" altLang="en-US" sz="1000" dirty="0"/>
                <a:t>预测值</a:t>
              </a:r>
              <a:r>
                <a:rPr lang="en-US" altLang="zh-CN" sz="1000" dirty="0"/>
                <a:t>P</a:t>
              </a:r>
              <a:r>
                <a:rPr lang="zh-CN" altLang="en-US" sz="1000" dirty="0"/>
                <a:t>’</a:t>
              </a:r>
            </a:p>
          </p:txBody>
        </p:sp>
        <p:cxnSp>
          <p:nvCxnSpPr>
            <p:cNvPr id="77" name="直接箭头连接符 76">
              <a:extLst>
                <a:ext uri="{FF2B5EF4-FFF2-40B4-BE49-F238E27FC236}">
                  <a16:creationId xmlns:a16="http://schemas.microsoft.com/office/drawing/2014/main" id="{FBD09B1A-30AA-4117-B897-4AD575221197}"/>
                </a:ext>
              </a:extLst>
            </p:cNvPr>
            <p:cNvCxnSpPr>
              <a:cxnSpLocks/>
            </p:cNvCxnSpPr>
            <p:nvPr/>
          </p:nvCxnSpPr>
          <p:spPr>
            <a:xfrm flipH="1" flipV="1">
              <a:off x="1674864" y="2993792"/>
              <a:ext cx="1563069" cy="673921"/>
            </a:xfrm>
            <a:prstGeom prst="straightConnector1">
              <a:avLst/>
            </a:prstGeom>
            <a:ln w="57150">
              <a:prstDash val="sysDot"/>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graphicFrame>
              <p:nvGraphicFramePr>
                <p:cNvPr id="82" name="对象 81">
                  <a:extLst>
                    <a:ext uri="{FF2B5EF4-FFF2-40B4-BE49-F238E27FC236}">
                      <a16:creationId xmlns:a16="http://schemas.microsoft.com/office/drawing/2014/main" id="{A25853BD-A316-48E1-A23D-B37AE0C238AB}"/>
                    </a:ext>
                  </a:extLst>
                </p:cNvPr>
                <p:cNvGraphicFramePr>
                  <a:graphicFrameLocks noChangeAspect="1"/>
                </p:cNvGraphicFramePr>
                <p:nvPr>
                  <p:extLst>
                    <p:ext uri="{D42A27DB-BD31-4B8C-83A1-F6EECF244321}">
                      <p14:modId xmlns:p14="http://schemas.microsoft.com/office/powerpoint/2010/main" val="4114800510"/>
                    </p:ext>
                  </p:extLst>
                </p:nvPr>
              </p:nvGraphicFramePr>
              <p:xfrm>
                <a:off x="1319213" y="3846513"/>
                <a:ext cx="901700" cy="571500"/>
              </p:xfrm>
              <a:graphic>
                <a:graphicData uri="http://schemas.openxmlformats.org/presentationml/2006/ole">
                  <mc:AlternateContent>
                    <mc:Choice xmlns:v="urn:schemas-microsoft-com:vml" Requires="v">
                      <p:oleObj spid="_x0000_s7738" name="Equation" r:id="rId6" imgW="901440" imgH="571320" progId="Equation.DSMT4">
                        <p:embed/>
                      </p:oleObj>
                    </mc:Choice>
                    <mc:Fallback>
                      <p:oleObj name="Equation" r:id="rId6" imgW="901440" imgH="571320" progId="Equation.DSMT4">
                        <p:embed/>
                        <p:pic>
                          <p:nvPicPr>
                            <p:cNvPr id="0" name=""/>
                            <p:cNvPicPr/>
                            <p:nvPr/>
                          </p:nvPicPr>
                          <p:blipFill>
                            <a:blip r:embed="rId7"/>
                            <a:stretch>
                              <a:fillRect/>
                            </a:stretch>
                          </p:blipFill>
                          <p:spPr>
                            <a:xfrm>
                              <a:off x="1319213" y="3846513"/>
                              <a:ext cx="901700" cy="571500"/>
                            </a:xfrm>
                            <a:prstGeom prst="rect">
                              <a:avLst/>
                            </a:prstGeom>
                          </p:spPr>
                        </p:pic>
                      </p:oleObj>
                    </mc:Fallback>
                  </mc:AlternateContent>
                </a:graphicData>
              </a:graphic>
            </p:graphicFrame>
          </mc:Choice>
          <mc:Fallback xmlns="">
            <p:graphicFrame>
              <p:nvGraphicFramePr>
                <p:cNvPr id="82" name="对象 81">
                  <a:extLst>
                    <a:ext uri="{FF2B5EF4-FFF2-40B4-BE49-F238E27FC236}">
                      <a16:creationId xmlns:a16="http://schemas.microsoft.com/office/drawing/2014/main" id="{A25853BD-A316-48E1-A23D-B37AE0C238AB}"/>
                    </a:ext>
                  </a:extLst>
                </p:cNvPr>
                <p:cNvGraphicFramePr>
                  <a:graphicFrameLocks noChangeAspect="1"/>
                </p:cNvGraphicFramePr>
                <p:nvPr>
                  <p:extLst>
                    <p:ext uri="{D42A27DB-BD31-4B8C-83A1-F6EECF244321}">
                      <p14:modId xmlns:p14="http://schemas.microsoft.com/office/powerpoint/2010/main" val="4114800510"/>
                    </p:ext>
                  </p:extLst>
                </p:nvPr>
              </p:nvGraphicFramePr>
              <p:xfrm>
                <a:off x="1319213" y="3846513"/>
                <a:ext cx="901700" cy="571500"/>
              </p:xfrm>
              <a:graphic>
                <a:graphicData uri="http://schemas.openxmlformats.org/presentationml/2006/ole">
                  <mc:AlternateContent>
                    <mc:Choice xmlns:v="urn:schemas-microsoft-com:vml" Requires="v">
                      <p:oleObj spid="_x0000_s7694" name="Equation" r:id="rId8" imgW="901440" imgH="571320" progId="Equation.DSMT4">
                        <p:embed/>
                      </p:oleObj>
                    </mc:Choice>
                    <mc:Fallback>
                      <p:oleObj name="Equation" r:id="rId8" imgW="901440" imgH="571320" progId="Equation.DSMT4">
                        <p:embed/>
                        <p:pic>
                          <p:nvPicPr>
                            <p:cNvPr id="0" name=""/>
                            <p:cNvPicPr/>
                            <p:nvPr/>
                          </p:nvPicPr>
                          <p:blipFill>
                            <a:blip r:embed="rId9"/>
                            <a:stretch>
                              <a:fillRect/>
                            </a:stretch>
                          </p:blipFill>
                          <p:spPr>
                            <a:xfrm>
                              <a:off x="1319213" y="3846513"/>
                              <a:ext cx="901700" cy="571500"/>
                            </a:xfrm>
                            <a:prstGeom prst="rect">
                              <a:avLst/>
                            </a:prstGeom>
                          </p:spPr>
                        </p:pic>
                      </p:oleObj>
                    </mc:Fallback>
                  </mc:AlternateContent>
                </a:graphicData>
              </a:graphic>
            </p:graphicFrame>
          </mc:Fallback>
        </mc:AlternateContent>
        <mc:AlternateContent xmlns:mc="http://schemas.openxmlformats.org/markup-compatibility/2006" xmlns:a14="http://schemas.microsoft.com/office/drawing/2010/main">
          <mc:Choice Requires="a14">
            <p:graphicFrame>
              <p:nvGraphicFramePr>
                <p:cNvPr id="83" name="对象 82">
                  <a:extLst>
                    <a:ext uri="{FF2B5EF4-FFF2-40B4-BE49-F238E27FC236}">
                      <a16:creationId xmlns:a16="http://schemas.microsoft.com/office/drawing/2014/main" id="{BB076B3E-2933-420D-A4DB-A876D558B14F}"/>
                    </a:ext>
                  </a:extLst>
                </p:cNvPr>
                <p:cNvGraphicFramePr>
                  <a:graphicFrameLocks noChangeAspect="1"/>
                </p:cNvGraphicFramePr>
                <p:nvPr>
                  <p:extLst>
                    <p:ext uri="{D42A27DB-BD31-4B8C-83A1-F6EECF244321}">
                      <p14:modId xmlns:p14="http://schemas.microsoft.com/office/powerpoint/2010/main" val="1917922903"/>
                    </p:ext>
                  </p:extLst>
                </p:nvPr>
              </p:nvGraphicFramePr>
              <p:xfrm>
                <a:off x="2266732" y="3354018"/>
                <a:ext cx="165100" cy="228600"/>
              </p:xfrm>
              <a:graphic>
                <a:graphicData uri="http://schemas.openxmlformats.org/presentationml/2006/ole">
                  <mc:AlternateContent>
                    <mc:Choice xmlns:v="urn:schemas-microsoft-com:vml" Requires="v">
                      <p:oleObj spid="_x0000_s7739" name="Equation" r:id="rId10" imgW="164880" imgH="228600" progId="Equation.DSMT4">
                        <p:embed/>
                      </p:oleObj>
                    </mc:Choice>
                    <mc:Fallback>
                      <p:oleObj name="Equation" r:id="rId10" imgW="164880" imgH="228600" progId="Equation.DSMT4">
                        <p:embed/>
                        <p:pic>
                          <p:nvPicPr>
                            <p:cNvPr id="0" name=""/>
                            <p:cNvPicPr/>
                            <p:nvPr/>
                          </p:nvPicPr>
                          <p:blipFill>
                            <a:blip r:embed="rId7"/>
                            <a:stretch>
                              <a:fillRect/>
                            </a:stretch>
                          </p:blipFill>
                          <p:spPr>
                            <a:xfrm>
                              <a:off x="2266732" y="3354018"/>
                              <a:ext cx="165100" cy="228600"/>
                            </a:xfrm>
                            <a:prstGeom prst="rect">
                              <a:avLst/>
                            </a:prstGeom>
                          </p:spPr>
                        </p:pic>
                      </p:oleObj>
                    </mc:Fallback>
                  </mc:AlternateContent>
                </a:graphicData>
              </a:graphic>
            </p:graphicFrame>
          </mc:Choice>
          <mc:Fallback xmlns="">
            <p:graphicFrame>
              <p:nvGraphicFramePr>
                <p:cNvPr id="83" name="对象 82">
                  <a:extLst>
                    <a:ext uri="{FF2B5EF4-FFF2-40B4-BE49-F238E27FC236}">
                      <a16:creationId xmlns:a16="http://schemas.microsoft.com/office/drawing/2014/main" id="{BB076B3E-2933-420D-A4DB-A876D558B14F}"/>
                    </a:ext>
                  </a:extLst>
                </p:cNvPr>
                <p:cNvGraphicFramePr>
                  <a:graphicFrameLocks noChangeAspect="1"/>
                </p:cNvGraphicFramePr>
                <p:nvPr>
                  <p:extLst>
                    <p:ext uri="{D42A27DB-BD31-4B8C-83A1-F6EECF244321}">
                      <p14:modId xmlns:p14="http://schemas.microsoft.com/office/powerpoint/2010/main" val="1917922903"/>
                    </p:ext>
                  </p:extLst>
                </p:nvPr>
              </p:nvGraphicFramePr>
              <p:xfrm>
                <a:off x="2266732" y="3354018"/>
                <a:ext cx="165100" cy="228600"/>
              </p:xfrm>
              <a:graphic>
                <a:graphicData uri="http://schemas.openxmlformats.org/presentationml/2006/ole">
                  <mc:AlternateContent>
                    <mc:Choice xmlns:v="urn:schemas-microsoft-com:vml" Requires="v">
                      <p:oleObj spid="_x0000_s7695" name="Equation" r:id="rId12" imgW="164880" imgH="228600" progId="Equation.DSMT4">
                        <p:embed/>
                      </p:oleObj>
                    </mc:Choice>
                    <mc:Fallback>
                      <p:oleObj name="Equation" r:id="rId12" imgW="164880" imgH="228600" progId="Equation.DSMT4">
                        <p:embed/>
                        <p:pic>
                          <p:nvPicPr>
                            <p:cNvPr id="0" name=""/>
                            <p:cNvPicPr/>
                            <p:nvPr/>
                          </p:nvPicPr>
                          <p:blipFill>
                            <a:blip r:embed="rId13"/>
                            <a:stretch>
                              <a:fillRect/>
                            </a:stretch>
                          </p:blipFill>
                          <p:spPr>
                            <a:xfrm>
                              <a:off x="2266732" y="3354018"/>
                              <a:ext cx="165100" cy="228600"/>
                            </a:xfrm>
                            <a:prstGeom prst="rect">
                              <a:avLst/>
                            </a:prstGeom>
                          </p:spPr>
                        </p:pic>
                      </p:oleObj>
                    </mc:Fallback>
                  </mc:AlternateContent>
                </a:graphicData>
              </a:graphic>
            </p:graphicFrame>
          </mc:Fallback>
        </mc:AlternateContent>
        <mc:AlternateContent xmlns:mc="http://schemas.openxmlformats.org/markup-compatibility/2006" xmlns:a14="http://schemas.microsoft.com/office/drawing/2010/main">
          <mc:Choice Requires="a14">
            <p:graphicFrame>
              <p:nvGraphicFramePr>
                <p:cNvPr id="84" name="对象 83">
                  <a:extLst>
                    <a:ext uri="{FF2B5EF4-FFF2-40B4-BE49-F238E27FC236}">
                      <a16:creationId xmlns:a16="http://schemas.microsoft.com/office/drawing/2014/main" id="{1F2E3AD6-A8D7-43F0-BF03-2125CE42C7B7}"/>
                    </a:ext>
                  </a:extLst>
                </p:cNvPr>
                <p:cNvGraphicFramePr>
                  <a:graphicFrameLocks noChangeAspect="1"/>
                </p:cNvGraphicFramePr>
                <p:nvPr>
                  <p:extLst>
                    <p:ext uri="{D42A27DB-BD31-4B8C-83A1-F6EECF244321}">
                      <p14:modId xmlns:p14="http://schemas.microsoft.com/office/powerpoint/2010/main" val="3565826504"/>
                    </p:ext>
                  </p:extLst>
                </p:nvPr>
              </p:nvGraphicFramePr>
              <p:xfrm>
                <a:off x="6838950" y="2851150"/>
                <a:ext cx="177800" cy="228600"/>
              </p:xfrm>
              <a:graphic>
                <a:graphicData uri="http://schemas.openxmlformats.org/presentationml/2006/ole">
                  <mc:AlternateContent>
                    <mc:Choice xmlns:v="urn:schemas-microsoft-com:vml" Requires="v">
                      <p:oleObj spid="_x0000_s7740" name="Equation" r:id="rId14" imgW="177480" imgH="228600" progId="Equation.DSMT4">
                        <p:embed/>
                      </p:oleObj>
                    </mc:Choice>
                    <mc:Fallback>
                      <p:oleObj name="Equation" r:id="rId14" imgW="177480" imgH="228600" progId="Equation.DSMT4">
                        <p:embed/>
                        <p:pic>
                          <p:nvPicPr>
                            <p:cNvPr id="83" name="对象 82">
                              <a:extLst>
                                <a:ext uri="{FF2B5EF4-FFF2-40B4-BE49-F238E27FC236}">
                                  <a16:creationId xmlns:a16="http://schemas.microsoft.com/office/drawing/2014/main" id="{BB076B3E-2933-420D-A4DB-A876D558B14F}"/>
                                </a:ext>
                              </a:extLst>
                            </p:cNvPr>
                            <p:cNvPicPr/>
                            <p:nvPr/>
                          </p:nvPicPr>
                          <p:blipFill>
                            <a:blip r:embed="rId13"/>
                            <a:stretch>
                              <a:fillRect/>
                            </a:stretch>
                          </p:blipFill>
                          <p:spPr>
                            <a:xfrm>
                              <a:off x="6838950" y="2851150"/>
                              <a:ext cx="177800" cy="228600"/>
                            </a:xfrm>
                            <a:prstGeom prst="rect">
                              <a:avLst/>
                            </a:prstGeom>
                          </p:spPr>
                        </p:pic>
                      </p:oleObj>
                    </mc:Fallback>
                  </mc:AlternateContent>
                </a:graphicData>
              </a:graphic>
            </p:graphicFrame>
          </mc:Choice>
          <mc:Fallback xmlns="">
            <p:graphicFrame>
              <p:nvGraphicFramePr>
                <p:cNvPr id="84" name="对象 83">
                  <a:extLst>
                    <a:ext uri="{FF2B5EF4-FFF2-40B4-BE49-F238E27FC236}">
                      <a16:creationId xmlns:a16="http://schemas.microsoft.com/office/drawing/2014/main" id="{1F2E3AD6-A8D7-43F0-BF03-2125CE42C7B7}"/>
                    </a:ext>
                  </a:extLst>
                </p:cNvPr>
                <p:cNvGraphicFramePr>
                  <a:graphicFrameLocks noChangeAspect="1"/>
                </p:cNvGraphicFramePr>
                <p:nvPr>
                  <p:extLst>
                    <p:ext uri="{D42A27DB-BD31-4B8C-83A1-F6EECF244321}">
                      <p14:modId xmlns:p14="http://schemas.microsoft.com/office/powerpoint/2010/main" val="3565826504"/>
                    </p:ext>
                  </p:extLst>
                </p:nvPr>
              </p:nvGraphicFramePr>
              <p:xfrm>
                <a:off x="6838950" y="2851150"/>
                <a:ext cx="177800" cy="228600"/>
              </p:xfrm>
              <a:graphic>
                <a:graphicData uri="http://schemas.openxmlformats.org/presentationml/2006/ole">
                  <mc:AlternateContent>
                    <mc:Choice xmlns:v="urn:schemas-microsoft-com:vml" Requires="v">
                      <p:oleObj spid="_x0000_s7696" name="Equation" r:id="rId16" imgW="177480" imgH="228600" progId="Equation.DSMT4">
                        <p:embed/>
                      </p:oleObj>
                    </mc:Choice>
                    <mc:Fallback>
                      <p:oleObj name="Equation" r:id="rId16" imgW="177480" imgH="228600" progId="Equation.DSMT4">
                        <p:embed/>
                        <p:pic>
                          <p:nvPicPr>
                            <p:cNvPr id="83" name="对象 82">
                              <a:extLst>
                                <a:ext uri="{FF2B5EF4-FFF2-40B4-BE49-F238E27FC236}">
                                  <a16:creationId xmlns:a16="http://schemas.microsoft.com/office/drawing/2014/main" id="{BB076B3E-2933-420D-A4DB-A876D558B14F}"/>
                                </a:ext>
                              </a:extLst>
                            </p:cNvPr>
                            <p:cNvPicPr/>
                            <p:nvPr/>
                          </p:nvPicPr>
                          <p:blipFill>
                            <a:blip r:embed="rId17"/>
                            <a:stretch>
                              <a:fillRect/>
                            </a:stretch>
                          </p:blipFill>
                          <p:spPr>
                            <a:xfrm>
                              <a:off x="6838950" y="2851150"/>
                              <a:ext cx="177800" cy="228600"/>
                            </a:xfrm>
                            <a:prstGeom prst="rect">
                              <a:avLst/>
                            </a:prstGeom>
                          </p:spPr>
                        </p:pic>
                      </p:oleObj>
                    </mc:Fallback>
                  </mc:AlternateContent>
                </a:graphicData>
              </a:graphic>
            </p:graphicFrame>
          </mc:Fallback>
        </mc:AlternateContent>
        <mc:AlternateContent xmlns:mc="http://schemas.openxmlformats.org/markup-compatibility/2006" xmlns:a14="http://schemas.microsoft.com/office/drawing/2010/main">
          <mc:Choice Requires="a14">
            <p:graphicFrame>
              <p:nvGraphicFramePr>
                <p:cNvPr id="85" name="对象 84">
                  <a:extLst>
                    <a:ext uri="{FF2B5EF4-FFF2-40B4-BE49-F238E27FC236}">
                      <a16:creationId xmlns:a16="http://schemas.microsoft.com/office/drawing/2014/main" id="{CD0FD6FC-7D99-4A50-8E51-06B9914199D0}"/>
                    </a:ext>
                  </a:extLst>
                </p:cNvPr>
                <p:cNvGraphicFramePr>
                  <a:graphicFrameLocks noChangeAspect="1"/>
                </p:cNvGraphicFramePr>
                <p:nvPr>
                  <p:extLst>
                    <p:ext uri="{D42A27DB-BD31-4B8C-83A1-F6EECF244321}">
                      <p14:modId xmlns:p14="http://schemas.microsoft.com/office/powerpoint/2010/main" val="2318224317"/>
                    </p:ext>
                  </p:extLst>
                </p:nvPr>
              </p:nvGraphicFramePr>
              <p:xfrm>
                <a:off x="235206" y="3850673"/>
                <a:ext cx="865187" cy="571500"/>
              </p:xfrm>
              <a:graphic>
                <a:graphicData uri="http://schemas.openxmlformats.org/presentationml/2006/ole">
                  <mc:AlternateContent>
                    <mc:Choice xmlns:v="urn:schemas-microsoft-com:vml" Requires="v">
                      <p:oleObj spid="_x0000_s7741" name="Equation" r:id="rId18" imgW="864424" imgH="571701" progId="Equation.DSMT4">
                        <p:embed/>
                      </p:oleObj>
                    </mc:Choice>
                    <mc:Fallback>
                      <p:oleObj name="Equation" r:id="rId18" imgW="864424" imgH="571701" progId="Equation.DSMT4">
                        <p:embed/>
                        <p:pic>
                          <p:nvPicPr>
                            <p:cNvPr id="0" name=""/>
                            <p:cNvPicPr/>
                            <p:nvPr/>
                          </p:nvPicPr>
                          <p:blipFill>
                            <a:blip r:embed="rId19"/>
                            <a:stretch>
                              <a:fillRect/>
                            </a:stretch>
                          </p:blipFill>
                          <p:spPr>
                            <a:xfrm>
                              <a:off x="235206" y="3850673"/>
                              <a:ext cx="865187" cy="571500"/>
                            </a:xfrm>
                            <a:prstGeom prst="rect">
                              <a:avLst/>
                            </a:prstGeom>
                          </p:spPr>
                        </p:pic>
                      </p:oleObj>
                    </mc:Fallback>
                  </mc:AlternateContent>
                </a:graphicData>
              </a:graphic>
            </p:graphicFrame>
          </mc:Choice>
          <mc:Fallback xmlns="">
            <p:graphicFrame>
              <p:nvGraphicFramePr>
                <p:cNvPr id="85" name="对象 84">
                  <a:extLst>
                    <a:ext uri="{FF2B5EF4-FFF2-40B4-BE49-F238E27FC236}">
                      <a16:creationId xmlns:a16="http://schemas.microsoft.com/office/drawing/2014/main" id="{CD0FD6FC-7D99-4A50-8E51-06B9914199D0}"/>
                    </a:ext>
                  </a:extLst>
                </p:cNvPr>
                <p:cNvGraphicFramePr>
                  <a:graphicFrameLocks noChangeAspect="1"/>
                </p:cNvGraphicFramePr>
                <p:nvPr>
                  <p:extLst>
                    <p:ext uri="{D42A27DB-BD31-4B8C-83A1-F6EECF244321}">
                      <p14:modId xmlns:p14="http://schemas.microsoft.com/office/powerpoint/2010/main" val="2318224317"/>
                    </p:ext>
                  </p:extLst>
                </p:nvPr>
              </p:nvGraphicFramePr>
              <p:xfrm>
                <a:off x="235206" y="3850673"/>
                <a:ext cx="865187" cy="571500"/>
              </p:xfrm>
              <a:graphic>
                <a:graphicData uri="http://schemas.openxmlformats.org/presentationml/2006/ole">
                  <mc:AlternateContent>
                    <mc:Choice xmlns:v="urn:schemas-microsoft-com:vml" Requires="v">
                      <p:oleObj spid="_x0000_s7697" name="Equation" r:id="rId20" imgW="864424" imgH="571701" progId="Equation.DSMT4">
                        <p:embed/>
                      </p:oleObj>
                    </mc:Choice>
                    <mc:Fallback>
                      <p:oleObj name="Equation" r:id="rId20" imgW="864424" imgH="571701" progId="Equation.DSMT4">
                        <p:embed/>
                        <p:pic>
                          <p:nvPicPr>
                            <p:cNvPr id="0" name=""/>
                            <p:cNvPicPr/>
                            <p:nvPr/>
                          </p:nvPicPr>
                          <p:blipFill>
                            <a:blip r:embed="rId21"/>
                            <a:stretch>
                              <a:fillRect/>
                            </a:stretch>
                          </p:blipFill>
                          <p:spPr>
                            <a:xfrm>
                              <a:off x="235206" y="3850673"/>
                              <a:ext cx="865187" cy="571500"/>
                            </a:xfrm>
                            <a:prstGeom prst="rect">
                              <a:avLst/>
                            </a:prstGeom>
                          </p:spPr>
                        </p:pic>
                      </p:oleObj>
                    </mc:Fallback>
                  </mc:AlternateContent>
                </a:graphicData>
              </a:graphic>
            </p:graphicFrame>
          </mc:Fallback>
        </mc:AlternateContent>
        <p:sp>
          <p:nvSpPr>
            <p:cNvPr id="60" name="文本框 59">
              <a:extLst>
                <a:ext uri="{FF2B5EF4-FFF2-40B4-BE49-F238E27FC236}">
                  <a16:creationId xmlns:a16="http://schemas.microsoft.com/office/drawing/2014/main" id="{89A8487D-FF19-4FA6-8C4A-E5D65EFE9606}"/>
                </a:ext>
              </a:extLst>
            </p:cNvPr>
            <p:cNvSpPr txBox="1"/>
            <p:nvPr/>
          </p:nvSpPr>
          <p:spPr>
            <a:xfrm>
              <a:off x="7095201" y="4501229"/>
              <a:ext cx="697627" cy="246221"/>
            </a:xfrm>
            <a:prstGeom prst="rect">
              <a:avLst/>
            </a:prstGeom>
            <a:noFill/>
          </p:spPr>
          <p:txBody>
            <a:bodyPr wrap="none" rtlCol="0">
              <a:spAutoFit/>
            </a:bodyPr>
            <a:lstStyle/>
            <a:p>
              <a:r>
                <a:rPr lang="zh-CN" altLang="en-US" sz="1000" dirty="0"/>
                <a:t>正向求解</a:t>
              </a:r>
            </a:p>
          </p:txBody>
        </p:sp>
        <p:cxnSp>
          <p:nvCxnSpPr>
            <p:cNvPr id="6" name="直接箭头连接符 5">
              <a:extLst>
                <a:ext uri="{FF2B5EF4-FFF2-40B4-BE49-F238E27FC236}">
                  <a16:creationId xmlns:a16="http://schemas.microsoft.com/office/drawing/2014/main" id="{9F55A976-2349-4C0F-AD9B-12E58AD01038}"/>
                </a:ext>
              </a:extLst>
            </p:cNvPr>
            <p:cNvCxnSpPr/>
            <p:nvPr/>
          </p:nvCxnSpPr>
          <p:spPr>
            <a:xfrm>
              <a:off x="2322472" y="1400243"/>
              <a:ext cx="5572073" cy="0"/>
            </a:xfrm>
            <a:prstGeom prst="straightConnector1">
              <a:avLst/>
            </a:prstGeom>
            <a:ln w="57150">
              <a:solidFill>
                <a:srgbClr val="00B050"/>
              </a:solidFill>
              <a:tailEnd type="triangle"/>
            </a:ln>
          </p:spPr>
          <p:style>
            <a:lnRef idx="1">
              <a:schemeClr val="accent2"/>
            </a:lnRef>
            <a:fillRef idx="0">
              <a:schemeClr val="accent2"/>
            </a:fillRef>
            <a:effectRef idx="0">
              <a:schemeClr val="accent2"/>
            </a:effectRef>
            <a:fontRef idx="minor">
              <a:schemeClr val="tx1"/>
            </a:fontRef>
          </p:style>
        </p:cxnSp>
        <p:cxnSp>
          <p:nvCxnSpPr>
            <p:cNvPr id="56" name="直接箭头连接符 55">
              <a:extLst>
                <a:ext uri="{FF2B5EF4-FFF2-40B4-BE49-F238E27FC236}">
                  <a16:creationId xmlns:a16="http://schemas.microsoft.com/office/drawing/2014/main" id="{90569E84-35C7-4DD9-866B-6AF77DCDE4E0}"/>
                </a:ext>
              </a:extLst>
            </p:cNvPr>
            <p:cNvCxnSpPr>
              <a:cxnSpLocks/>
            </p:cNvCxnSpPr>
            <p:nvPr/>
          </p:nvCxnSpPr>
          <p:spPr>
            <a:xfrm flipH="1">
              <a:off x="3390464" y="4441163"/>
              <a:ext cx="4504081" cy="0"/>
            </a:xfrm>
            <a:prstGeom prst="straightConnector1">
              <a:avLst/>
            </a:prstGeom>
            <a:ln w="57150">
              <a:solidFill>
                <a:srgbClr val="00B050"/>
              </a:solidFill>
              <a:tailEnd type="triangle"/>
            </a:ln>
          </p:spPr>
          <p:style>
            <a:lnRef idx="1">
              <a:schemeClr val="accent2"/>
            </a:lnRef>
            <a:fillRef idx="0">
              <a:schemeClr val="accent2"/>
            </a:fillRef>
            <a:effectRef idx="0">
              <a:schemeClr val="accent2"/>
            </a:effectRef>
            <a:fontRef idx="minor">
              <a:schemeClr val="tx1"/>
            </a:fontRef>
          </p:style>
        </p:cxnSp>
      </p:grpSp>
    </p:spTree>
    <p:extLst>
      <p:ext uri="{BB962C8B-B14F-4D97-AF65-F5344CB8AC3E}">
        <p14:creationId xmlns:p14="http://schemas.microsoft.com/office/powerpoint/2010/main" val="39090454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图片占位符 3">
            <a:extLst>
              <a:ext uri="{FF2B5EF4-FFF2-40B4-BE49-F238E27FC236}">
                <a16:creationId xmlns:a16="http://schemas.microsoft.com/office/drawing/2014/main" id="{61951251-69BD-499A-B459-DC1D1DC9CE9D}"/>
              </a:ext>
            </a:extLst>
          </p:cNvPr>
          <p:cNvPicPr>
            <a:picLocks noGrp="1" noChangeAspect="1"/>
          </p:cNvPicPr>
          <p:nvPr>
            <p:ph type="pic" sz="quarter" idx="17"/>
          </p:nvPr>
        </p:nvPicPr>
        <p:blipFill>
          <a:blip r:embed="rId3"/>
          <a:srcRect t="6597" b="6597"/>
          <a:stretch>
            <a:fillRect/>
          </a:stretch>
        </p:blipFill>
        <p:spPr>
          <a:xfrm>
            <a:off x="0" y="0"/>
            <a:ext cx="9144000" cy="591266"/>
          </a:xfrm>
          <a:prstGeom prst="rect">
            <a:avLst/>
          </a:prstGeom>
        </p:spPr>
      </p:pic>
      <p:sp>
        <p:nvSpPr>
          <p:cNvPr id="33" name="文本框 32">
            <a:extLst>
              <a:ext uri="{FF2B5EF4-FFF2-40B4-BE49-F238E27FC236}">
                <a16:creationId xmlns:a16="http://schemas.microsoft.com/office/drawing/2014/main" id="{BF51749D-0339-4918-9809-730D2F7B7D8B}"/>
              </a:ext>
            </a:extLst>
          </p:cNvPr>
          <p:cNvSpPr txBox="1"/>
          <p:nvPr/>
        </p:nvSpPr>
        <p:spPr>
          <a:xfrm>
            <a:off x="202842" y="95578"/>
            <a:ext cx="4482623" cy="461665"/>
          </a:xfrm>
          <a:prstGeom prst="rect">
            <a:avLst/>
          </a:prstGeom>
          <a:noFill/>
        </p:spPr>
        <p:txBody>
          <a:bodyPr wrap="square" rtlCol="0">
            <a:spAutoFit/>
          </a:bodyPr>
          <a:lstStyle/>
          <a:p>
            <a:r>
              <a:rPr lang="zh-CN" altLang="en-US" sz="2400" dirty="0">
                <a:solidFill>
                  <a:schemeClr val="bg1"/>
                </a:solidFill>
              </a:rPr>
              <a:t>数值模拟验证</a:t>
            </a:r>
          </a:p>
        </p:txBody>
      </p:sp>
      <p:sp>
        <p:nvSpPr>
          <p:cNvPr id="7" name="Rectangle 6">
            <a:extLst>
              <a:ext uri="{FF2B5EF4-FFF2-40B4-BE49-F238E27FC236}">
                <a16:creationId xmlns:a16="http://schemas.microsoft.com/office/drawing/2014/main" id="{83307CFC-AECF-431C-A248-D15FB68CD9A9}"/>
              </a:ext>
            </a:extLst>
          </p:cNvPr>
          <p:cNvSpPr>
            <a:spLocks noChangeArrowheads="1"/>
          </p:cNvSpPr>
          <p:nvPr/>
        </p:nvSpPr>
        <p:spPr bwMode="auto">
          <a:xfrm>
            <a:off x="0" y="0"/>
            <a:ext cx="5646374"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8" name="文本框 7">
            <a:extLst>
              <a:ext uri="{FF2B5EF4-FFF2-40B4-BE49-F238E27FC236}">
                <a16:creationId xmlns:a16="http://schemas.microsoft.com/office/drawing/2014/main" id="{3F5B2FA6-064D-4F54-A987-EED843301F95}"/>
              </a:ext>
            </a:extLst>
          </p:cNvPr>
          <p:cNvSpPr txBox="1"/>
          <p:nvPr/>
        </p:nvSpPr>
        <p:spPr>
          <a:xfrm>
            <a:off x="463993" y="923011"/>
            <a:ext cx="7893425" cy="1321131"/>
          </a:xfrm>
          <a:prstGeom prst="rect">
            <a:avLst/>
          </a:prstGeom>
          <a:noFill/>
        </p:spPr>
        <p:txBody>
          <a:bodyPr wrap="square" rtlCol="0">
            <a:spAutoFit/>
          </a:bodyPr>
          <a:lstStyle/>
          <a:p>
            <a:pPr>
              <a:lnSpc>
                <a:spcPct val="200000"/>
              </a:lnSpc>
            </a:pPr>
            <a:r>
              <a:rPr lang="zh-CN" altLang="en-US" sz="1400" dirty="0">
                <a:latin typeface="微软雅黑 Light" panose="020B0502040204020203" pitchFamily="34" charset="-122"/>
                <a:ea typeface="微软雅黑 Light" panose="020B0502040204020203" pitchFamily="34" charset="-122"/>
                <a:sym typeface="黑体" panose="02010609060101010101" pitchFamily="49" charset="-122"/>
              </a:rPr>
              <a:t>通过不断调整文本采样精度，从而改变用户意见挖掘误差，进而绘制用户关系误差与意见挖掘误差之间的关系，如下图所示。</a:t>
            </a:r>
            <a:r>
              <a:rPr lang="zh-CN" altLang="en-US" sz="1400" dirty="0">
                <a:solidFill>
                  <a:srgbClr val="00B0F0"/>
                </a:solidFill>
                <a:latin typeface="微软雅黑 Light" panose="020B0502040204020203" pitchFamily="34" charset="-122"/>
                <a:ea typeface="微软雅黑 Light" panose="020B0502040204020203" pitchFamily="34" charset="-122"/>
                <a:sym typeface="黑体" panose="02010609060101010101" pitchFamily="49" charset="-122"/>
              </a:rPr>
              <a:t>从图中可以看出，用户意见挖掘算法误差不断减小的情况下，最终用户间影响关系误差可以落入极小的范围内，从而保证影响关系挖掘的准确性</a:t>
            </a:r>
            <a:r>
              <a:rPr lang="zh-CN" altLang="en-US" sz="1400" dirty="0">
                <a:latin typeface="微软雅黑 Light" panose="020B0502040204020203" pitchFamily="34" charset="-122"/>
                <a:ea typeface="微软雅黑 Light" panose="020B0502040204020203" pitchFamily="34" charset="-122"/>
                <a:sym typeface="黑体" panose="02010609060101010101" pitchFamily="49" charset="-122"/>
              </a:rPr>
              <a:t>。</a:t>
            </a:r>
            <a:endParaRPr lang="en-US" altLang="zh-CN" sz="1400" dirty="0">
              <a:latin typeface="微软雅黑 Light" panose="020B0502040204020203" pitchFamily="34" charset="-122"/>
              <a:ea typeface="微软雅黑 Light" panose="020B0502040204020203" pitchFamily="34" charset="-122"/>
              <a:sym typeface="黑体" panose="02010609060101010101" pitchFamily="49" charset="-122"/>
            </a:endParaRPr>
          </a:p>
        </p:txBody>
      </p:sp>
      <p:pic>
        <p:nvPicPr>
          <p:cNvPr id="56" name="图片 55">
            <a:extLst>
              <a:ext uri="{FF2B5EF4-FFF2-40B4-BE49-F238E27FC236}">
                <a16:creationId xmlns:a16="http://schemas.microsoft.com/office/drawing/2014/main" id="{5F53AAD3-6609-4B9D-8D43-CF6976E03423}"/>
              </a:ext>
            </a:extLst>
          </p:cNvPr>
          <p:cNvPicPr/>
          <p:nvPr/>
        </p:nvPicPr>
        <p:blipFill>
          <a:blip r:embed="rId4"/>
          <a:stretch>
            <a:fillRect/>
          </a:stretch>
        </p:blipFill>
        <p:spPr>
          <a:xfrm>
            <a:off x="3924826" y="2386398"/>
            <a:ext cx="5124942" cy="2366028"/>
          </a:xfrm>
          <a:prstGeom prst="rect">
            <a:avLst/>
          </a:prstGeom>
        </p:spPr>
      </p:pic>
      <p:sp>
        <p:nvSpPr>
          <p:cNvPr id="2" name="矩形 1">
            <a:extLst>
              <a:ext uri="{FF2B5EF4-FFF2-40B4-BE49-F238E27FC236}">
                <a16:creationId xmlns:a16="http://schemas.microsoft.com/office/drawing/2014/main" id="{7D454C8F-4166-4106-AA63-6F0A448DF0C4}"/>
              </a:ext>
            </a:extLst>
          </p:cNvPr>
          <p:cNvSpPr/>
          <p:nvPr/>
        </p:nvSpPr>
        <p:spPr>
          <a:xfrm>
            <a:off x="554181" y="2760859"/>
            <a:ext cx="3370646" cy="1600438"/>
          </a:xfrm>
          <a:prstGeom prst="rect">
            <a:avLst/>
          </a:prstGeom>
        </p:spPr>
        <p:txBody>
          <a:bodyPr wrap="square">
            <a:spAutoFit/>
          </a:bodyPr>
          <a:lstStyle/>
          <a:p>
            <a:r>
              <a:rPr lang="zh-CN" altLang="en-US" sz="1400" dirty="0">
                <a:solidFill>
                  <a:srgbClr val="00B0F0"/>
                </a:solidFill>
                <a:latin typeface="+mn-ea"/>
                <a:sym typeface="黑体" panose="02010609060101010101" pitchFamily="49" charset="-122"/>
              </a:rPr>
              <a:t>参数设置</a:t>
            </a:r>
            <a:r>
              <a:rPr lang="zh-CN" altLang="en-US" sz="1400" dirty="0">
                <a:latin typeface="+mn-ea"/>
                <a:sym typeface="黑体" panose="02010609060101010101" pitchFamily="49" charset="-122"/>
              </a:rPr>
              <a:t>：</a:t>
            </a:r>
            <a:endParaRPr lang="en-US" altLang="zh-CN" sz="1400" dirty="0">
              <a:latin typeface="+mn-ea"/>
              <a:sym typeface="黑体" panose="02010609060101010101" pitchFamily="49" charset="-122"/>
            </a:endParaRPr>
          </a:p>
          <a:p>
            <a:r>
              <a:rPr lang="en-US" altLang="zh-CN" sz="1400" dirty="0">
                <a:latin typeface="+mn-ea"/>
                <a:sym typeface="黑体" panose="02010609060101010101" pitchFamily="49" charset="-122"/>
              </a:rPr>
              <a:t>1</a:t>
            </a:r>
            <a:r>
              <a:rPr lang="zh-CN" altLang="en-US" sz="1400" dirty="0">
                <a:latin typeface="+mn-ea"/>
                <a:sym typeface="黑体" panose="02010609060101010101" pitchFamily="49" charset="-122"/>
              </a:rPr>
              <a:t>、</a:t>
            </a:r>
            <a:r>
              <a:rPr lang="en-US" altLang="zh-CN" sz="1400" dirty="0">
                <a:latin typeface="+mn-ea"/>
                <a:sym typeface="黑体" panose="02010609060101010101" pitchFamily="49" charset="-122"/>
              </a:rPr>
              <a:t>100</a:t>
            </a:r>
            <a:r>
              <a:rPr lang="zh-CN" altLang="en-US" sz="1400" dirty="0">
                <a:latin typeface="+mn-ea"/>
                <a:sym typeface="黑体" panose="02010609060101010101" pitchFamily="49" charset="-122"/>
              </a:rPr>
              <a:t>个用户，</a:t>
            </a:r>
            <a:r>
              <a:rPr lang="en-US" altLang="zh-CN" sz="1400" dirty="0">
                <a:latin typeface="+mn-ea"/>
                <a:sym typeface="黑体" panose="02010609060101010101" pitchFamily="49" charset="-122"/>
              </a:rPr>
              <a:t>50</a:t>
            </a:r>
            <a:r>
              <a:rPr lang="zh-CN" altLang="en-US" sz="1400" dirty="0">
                <a:latin typeface="+mn-ea"/>
                <a:sym typeface="黑体" panose="02010609060101010101" pitchFamily="49" charset="-122"/>
              </a:rPr>
              <a:t>个意见领袖，</a:t>
            </a:r>
            <a:r>
              <a:rPr lang="en-US" altLang="zh-CN" sz="1400" dirty="0">
                <a:latin typeface="+mn-ea"/>
                <a:sym typeface="黑体" panose="02010609060101010101" pitchFamily="49" charset="-122"/>
              </a:rPr>
              <a:t>50</a:t>
            </a:r>
            <a:r>
              <a:rPr lang="zh-CN" altLang="en-US" sz="1400" dirty="0">
                <a:latin typeface="+mn-ea"/>
                <a:sym typeface="黑体" panose="02010609060101010101" pitchFamily="49" charset="-122"/>
              </a:rPr>
              <a:t>个普通用户</a:t>
            </a:r>
            <a:endParaRPr lang="en-US" altLang="zh-CN" sz="1400" dirty="0">
              <a:latin typeface="+mn-ea"/>
              <a:sym typeface="黑体" panose="02010609060101010101" pitchFamily="49" charset="-122"/>
            </a:endParaRPr>
          </a:p>
          <a:p>
            <a:r>
              <a:rPr lang="en-US" altLang="zh-CN" sz="1400" dirty="0">
                <a:latin typeface="+mn-ea"/>
                <a:sym typeface="黑体" panose="02010609060101010101" pitchFamily="49" charset="-122"/>
              </a:rPr>
              <a:t>2</a:t>
            </a:r>
            <a:r>
              <a:rPr lang="zh-CN" altLang="en-US" sz="1400" dirty="0">
                <a:latin typeface="+mn-ea"/>
                <a:sym typeface="黑体" panose="02010609060101010101" pitchFamily="49" charset="-122"/>
              </a:rPr>
              <a:t>、用户的平均文本长度从</a:t>
            </a:r>
            <a:r>
              <a:rPr lang="en-US" altLang="zh-CN" sz="1400" dirty="0">
                <a:latin typeface="+mn-ea"/>
                <a:sym typeface="黑体" panose="02010609060101010101" pitchFamily="49" charset="-122"/>
              </a:rPr>
              <a:t>100</a:t>
            </a:r>
            <a:r>
              <a:rPr lang="zh-CN" altLang="en-US" sz="1400" dirty="0">
                <a:latin typeface="+mn-ea"/>
                <a:sym typeface="黑体" panose="02010609060101010101" pitchFamily="49" charset="-122"/>
              </a:rPr>
              <a:t>到</a:t>
            </a:r>
            <a:r>
              <a:rPr lang="en-US" altLang="zh-CN" sz="1400" dirty="0">
                <a:latin typeface="+mn-ea"/>
                <a:sym typeface="黑体" panose="02010609060101010101" pitchFamily="49" charset="-122"/>
              </a:rPr>
              <a:t>40000</a:t>
            </a:r>
            <a:r>
              <a:rPr lang="zh-CN" altLang="en-US" sz="1400" dirty="0">
                <a:latin typeface="+mn-ea"/>
                <a:sym typeface="黑体" panose="02010609060101010101" pitchFamily="49" charset="-122"/>
              </a:rPr>
              <a:t>，从而控制文本采样精度</a:t>
            </a:r>
            <a:endParaRPr lang="en-US" altLang="zh-CN" sz="1400" dirty="0">
              <a:latin typeface="+mn-ea"/>
              <a:sym typeface="黑体" panose="02010609060101010101" pitchFamily="49" charset="-122"/>
            </a:endParaRPr>
          </a:p>
          <a:p>
            <a:r>
              <a:rPr lang="en-US" altLang="zh-CN" sz="1400" dirty="0">
                <a:latin typeface="+mn-ea"/>
                <a:sym typeface="黑体" panose="02010609060101010101" pitchFamily="49" charset="-122"/>
              </a:rPr>
              <a:t>3</a:t>
            </a:r>
            <a:r>
              <a:rPr lang="zh-CN" altLang="en-US" sz="1400" dirty="0">
                <a:latin typeface="+mn-ea"/>
                <a:sym typeface="黑体" panose="02010609060101010101" pitchFamily="49" charset="-122"/>
              </a:rPr>
              <a:t>、主题数目设置为</a:t>
            </a:r>
            <a:r>
              <a:rPr lang="en-US" altLang="zh-CN" sz="1400" dirty="0">
                <a:latin typeface="+mn-ea"/>
                <a:sym typeface="黑体" panose="02010609060101010101" pitchFamily="49" charset="-122"/>
              </a:rPr>
              <a:t>80</a:t>
            </a:r>
          </a:p>
          <a:p>
            <a:endParaRPr lang="en-US" altLang="zh-CN" sz="1400" dirty="0">
              <a:latin typeface="+mn-ea"/>
              <a:sym typeface="黑体" panose="02010609060101010101" pitchFamily="49" charset="-122"/>
            </a:endParaRPr>
          </a:p>
        </p:txBody>
      </p:sp>
    </p:spTree>
    <p:extLst>
      <p:ext uri="{BB962C8B-B14F-4D97-AF65-F5344CB8AC3E}">
        <p14:creationId xmlns:p14="http://schemas.microsoft.com/office/powerpoint/2010/main" val="33630358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图片占位符 3">
            <a:extLst>
              <a:ext uri="{FF2B5EF4-FFF2-40B4-BE49-F238E27FC236}">
                <a16:creationId xmlns:a16="http://schemas.microsoft.com/office/drawing/2014/main" id="{61951251-69BD-499A-B459-DC1D1DC9CE9D}"/>
              </a:ext>
            </a:extLst>
          </p:cNvPr>
          <p:cNvPicPr>
            <a:picLocks noGrp="1" noChangeAspect="1"/>
          </p:cNvPicPr>
          <p:nvPr>
            <p:ph type="pic" sz="quarter" idx="17"/>
          </p:nvPr>
        </p:nvPicPr>
        <p:blipFill>
          <a:blip r:embed="rId3"/>
          <a:srcRect t="6597" b="6597"/>
          <a:stretch>
            <a:fillRect/>
          </a:stretch>
        </p:blipFill>
        <p:spPr>
          <a:xfrm>
            <a:off x="0" y="0"/>
            <a:ext cx="9144000" cy="591266"/>
          </a:xfrm>
          <a:prstGeom prst="rect">
            <a:avLst/>
          </a:prstGeom>
        </p:spPr>
      </p:pic>
      <p:sp>
        <p:nvSpPr>
          <p:cNvPr id="33" name="文本框 32">
            <a:extLst>
              <a:ext uri="{FF2B5EF4-FFF2-40B4-BE49-F238E27FC236}">
                <a16:creationId xmlns:a16="http://schemas.microsoft.com/office/drawing/2014/main" id="{BF51749D-0339-4918-9809-730D2F7B7D8B}"/>
              </a:ext>
            </a:extLst>
          </p:cNvPr>
          <p:cNvSpPr txBox="1"/>
          <p:nvPr/>
        </p:nvSpPr>
        <p:spPr>
          <a:xfrm>
            <a:off x="202842" y="95578"/>
            <a:ext cx="4482623" cy="461665"/>
          </a:xfrm>
          <a:prstGeom prst="rect">
            <a:avLst/>
          </a:prstGeom>
          <a:noFill/>
        </p:spPr>
        <p:txBody>
          <a:bodyPr wrap="square" rtlCol="0">
            <a:spAutoFit/>
          </a:bodyPr>
          <a:lstStyle/>
          <a:p>
            <a:r>
              <a:rPr lang="zh-CN" altLang="en-US" sz="2400" dirty="0">
                <a:solidFill>
                  <a:schemeClr val="bg1"/>
                </a:solidFill>
              </a:rPr>
              <a:t>真实数据仿真</a:t>
            </a:r>
          </a:p>
        </p:txBody>
      </p:sp>
      <p:sp>
        <p:nvSpPr>
          <p:cNvPr id="7" name="Rectangle 6">
            <a:extLst>
              <a:ext uri="{FF2B5EF4-FFF2-40B4-BE49-F238E27FC236}">
                <a16:creationId xmlns:a16="http://schemas.microsoft.com/office/drawing/2014/main" id="{83307CFC-AECF-431C-A248-D15FB68CD9A9}"/>
              </a:ext>
            </a:extLst>
          </p:cNvPr>
          <p:cNvSpPr>
            <a:spLocks noChangeArrowheads="1"/>
          </p:cNvSpPr>
          <p:nvPr/>
        </p:nvSpPr>
        <p:spPr bwMode="auto">
          <a:xfrm>
            <a:off x="0" y="0"/>
            <a:ext cx="5646374"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8" name="文本框 7">
            <a:extLst>
              <a:ext uri="{FF2B5EF4-FFF2-40B4-BE49-F238E27FC236}">
                <a16:creationId xmlns:a16="http://schemas.microsoft.com/office/drawing/2014/main" id="{3F5B2FA6-064D-4F54-A987-EED843301F95}"/>
              </a:ext>
            </a:extLst>
          </p:cNvPr>
          <p:cNvSpPr txBox="1"/>
          <p:nvPr/>
        </p:nvSpPr>
        <p:spPr>
          <a:xfrm>
            <a:off x="463993" y="923011"/>
            <a:ext cx="7893425" cy="3355021"/>
          </a:xfrm>
          <a:prstGeom prst="rect">
            <a:avLst/>
          </a:prstGeom>
          <a:noFill/>
        </p:spPr>
        <p:txBody>
          <a:bodyPr wrap="square" rtlCol="0">
            <a:spAutoFit/>
          </a:bodyPr>
          <a:lstStyle/>
          <a:p>
            <a:pPr>
              <a:lnSpc>
                <a:spcPct val="200000"/>
              </a:lnSpc>
            </a:pPr>
            <a:r>
              <a:rPr lang="zh-CN" altLang="zh-CN" dirty="0">
                <a:latin typeface="+mn-ea"/>
              </a:rPr>
              <a:t>使用</a:t>
            </a:r>
            <a:r>
              <a:rPr lang="zh-CN" altLang="en-US" dirty="0">
                <a:latin typeface="+mn-ea"/>
              </a:rPr>
              <a:t>本文所</a:t>
            </a:r>
            <a:r>
              <a:rPr lang="zh-CN" altLang="zh-CN" dirty="0">
                <a:latin typeface="+mn-ea"/>
              </a:rPr>
              <a:t>提出的算法在真实数据集上进行用户影响关系的挖掘</a:t>
            </a:r>
            <a:r>
              <a:rPr lang="zh-CN" altLang="en-US" dirty="0">
                <a:latin typeface="+mn-ea"/>
                <a:sym typeface="黑体" panose="02010609060101010101" pitchFamily="49" charset="-122"/>
              </a:rPr>
              <a:t>。</a:t>
            </a:r>
            <a:r>
              <a:rPr lang="zh-CN" altLang="zh-CN" dirty="0">
                <a:latin typeface="+mn-ea"/>
              </a:rPr>
              <a:t>该数据是</a:t>
            </a:r>
            <a:r>
              <a:rPr lang="en-US" altLang="zh-CN" dirty="0">
                <a:latin typeface="+mn-ea"/>
              </a:rPr>
              <a:t>Kaggle</a:t>
            </a:r>
            <a:r>
              <a:rPr lang="zh-CN" altLang="zh-CN" dirty="0">
                <a:latin typeface="+mn-ea"/>
              </a:rPr>
              <a:t>科学竞赛官网上一个</a:t>
            </a:r>
            <a:r>
              <a:rPr lang="en-US" altLang="zh-CN" dirty="0">
                <a:latin typeface="+mn-ea"/>
              </a:rPr>
              <a:t>Facebook</a:t>
            </a:r>
            <a:r>
              <a:rPr lang="zh-CN" altLang="zh-CN" dirty="0">
                <a:latin typeface="+mn-ea"/>
              </a:rPr>
              <a:t>群组用户发</a:t>
            </a:r>
            <a:r>
              <a:rPr lang="zh-CN" altLang="en-US" dirty="0">
                <a:latin typeface="+mn-ea"/>
              </a:rPr>
              <a:t>贴</a:t>
            </a:r>
            <a:r>
              <a:rPr lang="zh-CN" altLang="zh-CN" dirty="0">
                <a:latin typeface="+mn-ea"/>
              </a:rPr>
              <a:t>数据集。涉及到群组用户的发贴以及交互数据</a:t>
            </a:r>
            <a:r>
              <a:rPr lang="zh-CN" altLang="en-US" dirty="0">
                <a:latin typeface="+mn-ea"/>
              </a:rPr>
              <a:t>。</a:t>
            </a:r>
            <a:r>
              <a:rPr lang="zh-CN" altLang="en-US" dirty="0">
                <a:latin typeface="+mn-ea"/>
                <a:sym typeface="黑体" panose="02010609060101010101" pitchFamily="49" charset="-122"/>
              </a:rPr>
              <a:t>主要流程分为以下几步：</a:t>
            </a:r>
            <a:endParaRPr lang="en-US" altLang="zh-CN" dirty="0">
              <a:latin typeface="+mn-ea"/>
              <a:sym typeface="黑体" panose="02010609060101010101" pitchFamily="49" charset="-122"/>
            </a:endParaRPr>
          </a:p>
          <a:p>
            <a:pPr>
              <a:lnSpc>
                <a:spcPct val="200000"/>
              </a:lnSpc>
            </a:pPr>
            <a:r>
              <a:rPr lang="en-US" altLang="zh-CN" dirty="0">
                <a:latin typeface="+mn-ea"/>
                <a:sym typeface="黑体" panose="02010609060101010101" pitchFamily="49" charset="-122"/>
              </a:rPr>
              <a:t>1</a:t>
            </a:r>
            <a:r>
              <a:rPr lang="zh-CN" altLang="en-US" dirty="0">
                <a:latin typeface="+mn-ea"/>
                <a:sym typeface="黑体" panose="02010609060101010101" pitchFamily="49" charset="-122"/>
              </a:rPr>
              <a:t>、数据预处理。</a:t>
            </a:r>
            <a:r>
              <a:rPr lang="zh-CN" altLang="zh-CN" dirty="0">
                <a:latin typeface="+mn-ea"/>
              </a:rPr>
              <a:t>根据每位用户的</a:t>
            </a:r>
            <a:r>
              <a:rPr lang="zh-CN" altLang="en-US" dirty="0">
                <a:latin typeface="+mn-ea"/>
              </a:rPr>
              <a:t>点赞、转发等</a:t>
            </a:r>
            <a:r>
              <a:rPr lang="zh-CN" altLang="zh-CN" dirty="0">
                <a:latin typeface="+mn-ea"/>
              </a:rPr>
              <a:t>行为数据，对其感兴趣的文本进行加权汇总</a:t>
            </a:r>
            <a:r>
              <a:rPr lang="zh-CN" altLang="en-US" dirty="0">
                <a:latin typeface="+mn-ea"/>
              </a:rPr>
              <a:t>。</a:t>
            </a:r>
            <a:r>
              <a:rPr lang="zh-CN" altLang="en-US" dirty="0">
                <a:solidFill>
                  <a:srgbClr val="00B0F0"/>
                </a:solidFill>
                <a:latin typeface="+mn-ea"/>
              </a:rPr>
              <a:t>防止用于主题挖掘的文本长度不够，影响意见挖掘的准确性。同时还可以将用户行为数据转化为文本信息，在意见挖掘结果中表现出一定的行为相似性，从而一次性挖掘出显示和隐式的用户链接</a:t>
            </a:r>
            <a:r>
              <a:rPr lang="zh-CN" altLang="en-US" dirty="0">
                <a:latin typeface="+mn-ea"/>
              </a:rPr>
              <a:t>。</a:t>
            </a:r>
            <a:endParaRPr lang="en-US" altLang="zh-CN" dirty="0">
              <a:latin typeface="+mn-ea"/>
            </a:endParaRPr>
          </a:p>
          <a:p>
            <a:pPr>
              <a:lnSpc>
                <a:spcPct val="200000"/>
              </a:lnSpc>
            </a:pPr>
            <a:r>
              <a:rPr lang="en-US" altLang="zh-CN" dirty="0">
                <a:latin typeface="+mn-ea"/>
              </a:rPr>
              <a:t>2</a:t>
            </a:r>
            <a:r>
              <a:rPr lang="zh-CN" altLang="en-US" dirty="0">
                <a:latin typeface="+mn-ea"/>
              </a:rPr>
              <a:t>、意见挖掘。</a:t>
            </a:r>
            <a:r>
              <a:rPr lang="zh-CN" altLang="zh-CN" dirty="0">
                <a:latin typeface="+mn-ea"/>
              </a:rPr>
              <a:t>采用</a:t>
            </a:r>
            <a:r>
              <a:rPr lang="en-US" altLang="zh-CN" dirty="0">
                <a:latin typeface="+mn-ea"/>
              </a:rPr>
              <a:t>LDA</a:t>
            </a:r>
            <a:r>
              <a:rPr lang="zh-CN" altLang="zh-CN" dirty="0">
                <a:latin typeface="+mn-ea"/>
              </a:rPr>
              <a:t>主题模型对用户意见进行挖掘</a:t>
            </a:r>
            <a:r>
              <a:rPr lang="zh-CN" altLang="en-US" dirty="0">
                <a:latin typeface="+mn-ea"/>
              </a:rPr>
              <a:t>。</a:t>
            </a:r>
            <a:endParaRPr lang="en-US" altLang="zh-CN" dirty="0">
              <a:latin typeface="+mn-ea"/>
            </a:endParaRPr>
          </a:p>
          <a:p>
            <a:pPr>
              <a:lnSpc>
                <a:spcPct val="200000"/>
              </a:lnSpc>
            </a:pPr>
            <a:r>
              <a:rPr lang="en-US" altLang="zh-CN" dirty="0">
                <a:latin typeface="+mn-ea"/>
                <a:sym typeface="黑体" panose="02010609060101010101" pitchFamily="49" charset="-122"/>
              </a:rPr>
              <a:t>3</a:t>
            </a:r>
            <a:r>
              <a:rPr lang="zh-CN" altLang="en-US" dirty="0">
                <a:latin typeface="+mn-ea"/>
                <a:sym typeface="黑体" panose="02010609060101010101" pitchFamily="49" charset="-122"/>
              </a:rPr>
              <a:t>、意见领袖的选取。</a:t>
            </a:r>
            <a:r>
              <a:rPr lang="zh-CN" altLang="zh-CN" dirty="0">
                <a:latin typeface="+mn-ea"/>
              </a:rPr>
              <a:t>采用活跃度统计和</a:t>
            </a:r>
            <a:r>
              <a:rPr lang="en-US" altLang="zh-CN" dirty="0" err="1">
                <a:latin typeface="+mn-ea"/>
              </a:rPr>
              <a:t>kmeans</a:t>
            </a:r>
            <a:r>
              <a:rPr lang="zh-CN" altLang="zh-CN" dirty="0">
                <a:latin typeface="+mn-ea"/>
              </a:rPr>
              <a:t>聚类的手段精确定位意见领袖</a:t>
            </a:r>
            <a:r>
              <a:rPr lang="zh-CN" altLang="en-US" dirty="0">
                <a:latin typeface="+mn-ea"/>
                <a:sym typeface="黑体" panose="02010609060101010101" pitchFamily="49" charset="-122"/>
              </a:rPr>
              <a:t>。</a:t>
            </a:r>
            <a:endParaRPr lang="en-US" altLang="zh-CN" dirty="0">
              <a:latin typeface="+mn-ea"/>
              <a:sym typeface="黑体" panose="02010609060101010101" pitchFamily="49" charset="-122"/>
            </a:endParaRPr>
          </a:p>
          <a:p>
            <a:pPr>
              <a:lnSpc>
                <a:spcPct val="200000"/>
              </a:lnSpc>
            </a:pPr>
            <a:r>
              <a:rPr lang="en-US" altLang="zh-CN" dirty="0">
                <a:latin typeface="+mn-ea"/>
                <a:sym typeface="黑体" panose="02010609060101010101" pitchFamily="49" charset="-122"/>
              </a:rPr>
              <a:t>4</a:t>
            </a:r>
            <a:r>
              <a:rPr lang="zh-CN" altLang="en-US" dirty="0">
                <a:latin typeface="+mn-ea"/>
                <a:sym typeface="黑体" panose="02010609060101010101" pitchFamily="49" charset="-122"/>
              </a:rPr>
              <a:t>、基于意见领袖模型进行用户影响关系的挖掘，并对网络结构进行可视化。</a:t>
            </a:r>
            <a:endParaRPr lang="en-US" altLang="zh-CN" dirty="0">
              <a:latin typeface="+mn-ea"/>
              <a:sym typeface="黑体" panose="02010609060101010101" pitchFamily="49" charset="-122"/>
            </a:endParaRPr>
          </a:p>
        </p:txBody>
      </p:sp>
    </p:spTree>
    <p:extLst>
      <p:ext uri="{BB962C8B-B14F-4D97-AF65-F5344CB8AC3E}">
        <p14:creationId xmlns:p14="http://schemas.microsoft.com/office/powerpoint/2010/main" val="302614552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图片占位符 3">
            <a:extLst>
              <a:ext uri="{FF2B5EF4-FFF2-40B4-BE49-F238E27FC236}">
                <a16:creationId xmlns:a16="http://schemas.microsoft.com/office/drawing/2014/main" id="{61951251-69BD-499A-B459-DC1D1DC9CE9D}"/>
              </a:ext>
            </a:extLst>
          </p:cNvPr>
          <p:cNvPicPr>
            <a:picLocks noGrp="1" noChangeAspect="1"/>
          </p:cNvPicPr>
          <p:nvPr>
            <p:ph type="pic" sz="quarter" idx="17"/>
          </p:nvPr>
        </p:nvPicPr>
        <p:blipFill>
          <a:blip r:embed="rId3"/>
          <a:srcRect t="6597" b="6597"/>
          <a:stretch>
            <a:fillRect/>
          </a:stretch>
        </p:blipFill>
        <p:spPr>
          <a:xfrm>
            <a:off x="0" y="0"/>
            <a:ext cx="9144000" cy="591266"/>
          </a:xfrm>
          <a:prstGeom prst="rect">
            <a:avLst/>
          </a:prstGeom>
        </p:spPr>
      </p:pic>
      <p:sp>
        <p:nvSpPr>
          <p:cNvPr id="33" name="文本框 32">
            <a:extLst>
              <a:ext uri="{FF2B5EF4-FFF2-40B4-BE49-F238E27FC236}">
                <a16:creationId xmlns:a16="http://schemas.microsoft.com/office/drawing/2014/main" id="{BF51749D-0339-4918-9809-730D2F7B7D8B}"/>
              </a:ext>
            </a:extLst>
          </p:cNvPr>
          <p:cNvSpPr txBox="1"/>
          <p:nvPr/>
        </p:nvSpPr>
        <p:spPr>
          <a:xfrm>
            <a:off x="202842" y="95578"/>
            <a:ext cx="4482623" cy="461665"/>
          </a:xfrm>
          <a:prstGeom prst="rect">
            <a:avLst/>
          </a:prstGeom>
          <a:noFill/>
        </p:spPr>
        <p:txBody>
          <a:bodyPr wrap="square" rtlCol="0">
            <a:spAutoFit/>
          </a:bodyPr>
          <a:lstStyle/>
          <a:p>
            <a:r>
              <a:rPr lang="zh-CN" altLang="en-US" sz="2400" dirty="0">
                <a:solidFill>
                  <a:schemeClr val="bg1"/>
                </a:solidFill>
              </a:rPr>
              <a:t>真实数据仿真</a:t>
            </a:r>
          </a:p>
        </p:txBody>
      </p:sp>
      <p:sp>
        <p:nvSpPr>
          <p:cNvPr id="7" name="Rectangle 6">
            <a:extLst>
              <a:ext uri="{FF2B5EF4-FFF2-40B4-BE49-F238E27FC236}">
                <a16:creationId xmlns:a16="http://schemas.microsoft.com/office/drawing/2014/main" id="{83307CFC-AECF-431C-A248-D15FB68CD9A9}"/>
              </a:ext>
            </a:extLst>
          </p:cNvPr>
          <p:cNvSpPr>
            <a:spLocks noChangeArrowheads="1"/>
          </p:cNvSpPr>
          <p:nvPr/>
        </p:nvSpPr>
        <p:spPr bwMode="auto">
          <a:xfrm>
            <a:off x="0" y="0"/>
            <a:ext cx="5646374"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pic>
        <p:nvPicPr>
          <p:cNvPr id="6" name="图片 5">
            <a:extLst>
              <a:ext uri="{FF2B5EF4-FFF2-40B4-BE49-F238E27FC236}">
                <a16:creationId xmlns:a16="http://schemas.microsoft.com/office/drawing/2014/main" id="{71A0600B-C2A8-448D-BF24-3DE77AE17716}"/>
              </a:ext>
            </a:extLst>
          </p:cNvPr>
          <p:cNvPicPr/>
          <p:nvPr/>
        </p:nvPicPr>
        <p:blipFill rotWithShape="1">
          <a:blip r:embed="rId4"/>
          <a:srcRect l="5819" t="24758" r="6006" b="11119"/>
          <a:stretch/>
        </p:blipFill>
        <p:spPr>
          <a:xfrm>
            <a:off x="4723119" y="1972828"/>
            <a:ext cx="4326193" cy="2342383"/>
          </a:xfrm>
          <a:prstGeom prst="rect">
            <a:avLst/>
          </a:prstGeom>
        </p:spPr>
      </p:pic>
      <p:sp>
        <p:nvSpPr>
          <p:cNvPr id="9" name="文本框 8">
            <a:extLst>
              <a:ext uri="{FF2B5EF4-FFF2-40B4-BE49-F238E27FC236}">
                <a16:creationId xmlns:a16="http://schemas.microsoft.com/office/drawing/2014/main" id="{72B6C30A-F02C-4771-80FF-CFA3746BBF58}"/>
              </a:ext>
            </a:extLst>
          </p:cNvPr>
          <p:cNvSpPr txBox="1"/>
          <p:nvPr/>
        </p:nvSpPr>
        <p:spPr>
          <a:xfrm>
            <a:off x="463993" y="923011"/>
            <a:ext cx="7893425" cy="890565"/>
          </a:xfrm>
          <a:prstGeom prst="rect">
            <a:avLst/>
          </a:prstGeom>
          <a:noFill/>
        </p:spPr>
        <p:txBody>
          <a:bodyPr wrap="square" rtlCol="0">
            <a:spAutoFit/>
          </a:bodyPr>
          <a:lstStyle/>
          <a:p>
            <a:pPr>
              <a:lnSpc>
                <a:spcPct val="200000"/>
              </a:lnSpc>
            </a:pPr>
            <a:r>
              <a:rPr lang="zh-CN" altLang="en-US" dirty="0">
                <a:latin typeface="+mn-ea"/>
                <a:sym typeface="黑体" panose="02010609060101010101" pitchFamily="49" charset="-122"/>
              </a:rPr>
              <a:t>左图：</a:t>
            </a:r>
            <a:r>
              <a:rPr lang="zh-CN" altLang="zh-CN" dirty="0">
                <a:latin typeface="+mn-ea"/>
              </a:rPr>
              <a:t>在意见挖掘阶段，</a:t>
            </a:r>
            <a:r>
              <a:rPr lang="zh-CN" altLang="en-US" dirty="0">
                <a:latin typeface="+mn-ea"/>
              </a:rPr>
              <a:t>采用主题相干性</a:t>
            </a:r>
            <a:r>
              <a:rPr lang="en-US" altLang="zh-CN" dirty="0" err="1">
                <a:latin typeface="+mn-ea"/>
              </a:rPr>
              <a:t>C_v</a:t>
            </a:r>
            <a:r>
              <a:rPr lang="zh-CN" altLang="en-US" dirty="0">
                <a:latin typeface="+mn-ea"/>
              </a:rPr>
              <a:t>指标</a:t>
            </a:r>
            <a:r>
              <a:rPr lang="zh-CN" altLang="zh-CN" dirty="0">
                <a:latin typeface="+mn-ea"/>
              </a:rPr>
              <a:t>确定最佳的主题数目</a:t>
            </a:r>
            <a:endParaRPr lang="en-US" altLang="zh-CN" dirty="0">
              <a:latin typeface="+mn-ea"/>
              <a:sym typeface="黑体" panose="02010609060101010101" pitchFamily="49" charset="-122"/>
            </a:endParaRPr>
          </a:p>
          <a:p>
            <a:pPr>
              <a:lnSpc>
                <a:spcPct val="200000"/>
              </a:lnSpc>
            </a:pPr>
            <a:r>
              <a:rPr lang="zh-CN" altLang="en-US" dirty="0">
                <a:latin typeface="+mn-ea"/>
                <a:sym typeface="黑体" panose="02010609060101010101" pitchFamily="49" charset="-122"/>
              </a:rPr>
              <a:t>右图：对</a:t>
            </a:r>
            <a:r>
              <a:rPr lang="zh-CN" altLang="zh-CN" dirty="0">
                <a:latin typeface="+mn-ea"/>
              </a:rPr>
              <a:t>用户</a:t>
            </a:r>
            <a:r>
              <a:rPr lang="zh-CN" altLang="en-US" dirty="0">
                <a:latin typeface="+mn-ea"/>
              </a:rPr>
              <a:t>意见</a:t>
            </a:r>
            <a:r>
              <a:rPr lang="zh-CN" altLang="zh-CN" dirty="0">
                <a:latin typeface="+mn-ea"/>
              </a:rPr>
              <a:t>的聚类处理</a:t>
            </a:r>
            <a:r>
              <a:rPr lang="zh-CN" altLang="en-US" dirty="0">
                <a:latin typeface="+mn-ea"/>
              </a:rPr>
              <a:t>，将同属于一类的用户排列在一起</a:t>
            </a:r>
            <a:endParaRPr lang="en-US" altLang="zh-CN" dirty="0">
              <a:latin typeface="+mn-ea"/>
              <a:sym typeface="黑体" panose="02010609060101010101" pitchFamily="49" charset="-122"/>
            </a:endParaRPr>
          </a:p>
        </p:txBody>
      </p:sp>
      <p:pic>
        <p:nvPicPr>
          <p:cNvPr id="2" name="图片 1">
            <a:extLst>
              <a:ext uri="{FF2B5EF4-FFF2-40B4-BE49-F238E27FC236}">
                <a16:creationId xmlns:a16="http://schemas.microsoft.com/office/drawing/2014/main" id="{AABD070B-D277-4889-80E3-BAD635644D5F}"/>
              </a:ext>
            </a:extLst>
          </p:cNvPr>
          <p:cNvPicPr>
            <a:picLocks noChangeAspect="1"/>
          </p:cNvPicPr>
          <p:nvPr/>
        </p:nvPicPr>
        <p:blipFill>
          <a:blip r:embed="rId5"/>
          <a:stretch>
            <a:fillRect/>
          </a:stretch>
        </p:blipFill>
        <p:spPr>
          <a:xfrm>
            <a:off x="189155" y="1972828"/>
            <a:ext cx="4533964" cy="2430050"/>
          </a:xfrm>
          <a:prstGeom prst="rect">
            <a:avLst/>
          </a:prstGeom>
        </p:spPr>
      </p:pic>
    </p:spTree>
    <p:extLst>
      <p:ext uri="{BB962C8B-B14F-4D97-AF65-F5344CB8AC3E}">
        <p14:creationId xmlns:p14="http://schemas.microsoft.com/office/powerpoint/2010/main" val="330354363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图片占位符 3">
            <a:extLst>
              <a:ext uri="{FF2B5EF4-FFF2-40B4-BE49-F238E27FC236}">
                <a16:creationId xmlns:a16="http://schemas.microsoft.com/office/drawing/2014/main" id="{61951251-69BD-499A-B459-DC1D1DC9CE9D}"/>
              </a:ext>
            </a:extLst>
          </p:cNvPr>
          <p:cNvPicPr>
            <a:picLocks noGrp="1" noChangeAspect="1"/>
          </p:cNvPicPr>
          <p:nvPr>
            <p:ph type="pic" sz="quarter" idx="17"/>
          </p:nvPr>
        </p:nvPicPr>
        <p:blipFill>
          <a:blip r:embed="rId3"/>
          <a:srcRect t="6597" b="6597"/>
          <a:stretch>
            <a:fillRect/>
          </a:stretch>
        </p:blipFill>
        <p:spPr>
          <a:xfrm>
            <a:off x="0" y="0"/>
            <a:ext cx="9144000" cy="591266"/>
          </a:xfrm>
          <a:prstGeom prst="rect">
            <a:avLst/>
          </a:prstGeom>
        </p:spPr>
      </p:pic>
      <p:sp>
        <p:nvSpPr>
          <p:cNvPr id="33" name="文本框 32">
            <a:extLst>
              <a:ext uri="{FF2B5EF4-FFF2-40B4-BE49-F238E27FC236}">
                <a16:creationId xmlns:a16="http://schemas.microsoft.com/office/drawing/2014/main" id="{BF51749D-0339-4918-9809-730D2F7B7D8B}"/>
              </a:ext>
            </a:extLst>
          </p:cNvPr>
          <p:cNvSpPr txBox="1"/>
          <p:nvPr/>
        </p:nvSpPr>
        <p:spPr>
          <a:xfrm>
            <a:off x="202842" y="95578"/>
            <a:ext cx="4482623" cy="461665"/>
          </a:xfrm>
          <a:prstGeom prst="rect">
            <a:avLst/>
          </a:prstGeom>
          <a:noFill/>
        </p:spPr>
        <p:txBody>
          <a:bodyPr wrap="square" rtlCol="0">
            <a:spAutoFit/>
          </a:bodyPr>
          <a:lstStyle/>
          <a:p>
            <a:r>
              <a:rPr lang="zh-CN" altLang="en-US" sz="2400" dirty="0">
                <a:solidFill>
                  <a:schemeClr val="bg1"/>
                </a:solidFill>
              </a:rPr>
              <a:t>真实数据仿真</a:t>
            </a:r>
          </a:p>
        </p:txBody>
      </p:sp>
      <p:sp>
        <p:nvSpPr>
          <p:cNvPr id="7" name="Rectangle 6">
            <a:extLst>
              <a:ext uri="{FF2B5EF4-FFF2-40B4-BE49-F238E27FC236}">
                <a16:creationId xmlns:a16="http://schemas.microsoft.com/office/drawing/2014/main" id="{83307CFC-AECF-431C-A248-D15FB68CD9A9}"/>
              </a:ext>
            </a:extLst>
          </p:cNvPr>
          <p:cNvSpPr>
            <a:spLocks noChangeArrowheads="1"/>
          </p:cNvSpPr>
          <p:nvPr/>
        </p:nvSpPr>
        <p:spPr bwMode="auto">
          <a:xfrm>
            <a:off x="0" y="0"/>
            <a:ext cx="5646374"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9" name="文本框 8">
            <a:extLst>
              <a:ext uri="{FF2B5EF4-FFF2-40B4-BE49-F238E27FC236}">
                <a16:creationId xmlns:a16="http://schemas.microsoft.com/office/drawing/2014/main" id="{72B6C30A-F02C-4771-80FF-CFA3746BBF58}"/>
              </a:ext>
            </a:extLst>
          </p:cNvPr>
          <p:cNvSpPr txBox="1"/>
          <p:nvPr/>
        </p:nvSpPr>
        <p:spPr>
          <a:xfrm>
            <a:off x="463994" y="923011"/>
            <a:ext cx="4766768" cy="3731150"/>
          </a:xfrm>
          <a:prstGeom prst="rect">
            <a:avLst/>
          </a:prstGeom>
          <a:noFill/>
        </p:spPr>
        <p:txBody>
          <a:bodyPr wrap="square" rtlCol="0">
            <a:spAutoFit/>
          </a:bodyPr>
          <a:lstStyle/>
          <a:p>
            <a:pPr>
              <a:lnSpc>
                <a:spcPct val="200000"/>
              </a:lnSpc>
            </a:pPr>
            <a:r>
              <a:rPr lang="zh-CN" altLang="en-US" sz="1200" dirty="0">
                <a:latin typeface="+mn-ea"/>
                <a:sym typeface="黑体" panose="02010609060101010101" pitchFamily="49" charset="-122"/>
              </a:rPr>
              <a:t>用户影响关系矩阵，与前面意见矩阵中用户的排列顺序对应。</a:t>
            </a:r>
            <a:endParaRPr lang="en-US" altLang="zh-CN" sz="1200" dirty="0">
              <a:latin typeface="+mn-ea"/>
              <a:sym typeface="黑体" panose="02010609060101010101" pitchFamily="49" charset="-122"/>
            </a:endParaRPr>
          </a:p>
          <a:p>
            <a:pPr>
              <a:lnSpc>
                <a:spcPct val="200000"/>
              </a:lnSpc>
            </a:pPr>
            <a:r>
              <a:rPr lang="zh-CN" altLang="en-US" sz="1200" dirty="0">
                <a:latin typeface="+mn-ea"/>
                <a:sym typeface="黑体" panose="02010609060101010101" pitchFamily="49" charset="-122"/>
              </a:rPr>
              <a:t>可以发现：</a:t>
            </a:r>
            <a:endParaRPr lang="en-US" altLang="zh-CN" sz="1200" dirty="0">
              <a:latin typeface="+mn-ea"/>
              <a:sym typeface="黑体" panose="02010609060101010101" pitchFamily="49" charset="-122"/>
            </a:endParaRPr>
          </a:p>
          <a:p>
            <a:pPr>
              <a:lnSpc>
                <a:spcPct val="200000"/>
              </a:lnSpc>
            </a:pPr>
            <a:r>
              <a:rPr lang="en-US" altLang="zh-CN" sz="1200" dirty="0">
                <a:latin typeface="+mn-ea"/>
                <a:sym typeface="黑体" panose="02010609060101010101" pitchFamily="49" charset="-122"/>
              </a:rPr>
              <a:t>1</a:t>
            </a:r>
            <a:r>
              <a:rPr lang="zh-CN" altLang="en-US" sz="1200" dirty="0">
                <a:latin typeface="+mn-ea"/>
                <a:sym typeface="黑体" panose="02010609060101010101" pitchFamily="49" charset="-122"/>
              </a:rPr>
              <a:t>、</a:t>
            </a:r>
            <a:r>
              <a:rPr lang="en-US" altLang="zh-CN" sz="1200" dirty="0">
                <a:latin typeface="+mn-ea"/>
                <a:sym typeface="黑体" panose="02010609060101010101" pitchFamily="49" charset="-122"/>
              </a:rPr>
              <a:t>B</a:t>
            </a:r>
            <a:r>
              <a:rPr lang="zh-CN" altLang="en-US" sz="1200" dirty="0">
                <a:latin typeface="+mn-ea"/>
                <a:sym typeface="黑体" panose="02010609060101010101" pitchFamily="49" charset="-122"/>
              </a:rPr>
              <a:t>区域处。普通用户对与其同属一类的意见领袖信任度较高。</a:t>
            </a:r>
            <a:endParaRPr lang="en-US" altLang="zh-CN" sz="1200" dirty="0">
              <a:latin typeface="+mn-ea"/>
              <a:sym typeface="黑体" panose="02010609060101010101" pitchFamily="49" charset="-122"/>
            </a:endParaRPr>
          </a:p>
          <a:p>
            <a:pPr>
              <a:lnSpc>
                <a:spcPct val="200000"/>
              </a:lnSpc>
            </a:pPr>
            <a:r>
              <a:rPr lang="en-US" altLang="zh-CN" sz="1200" dirty="0">
                <a:latin typeface="+mn-ea"/>
                <a:sym typeface="黑体" panose="02010609060101010101" pitchFamily="49" charset="-122"/>
              </a:rPr>
              <a:t>2</a:t>
            </a:r>
            <a:r>
              <a:rPr lang="zh-CN" altLang="en-US" sz="1200" dirty="0">
                <a:latin typeface="+mn-ea"/>
                <a:sym typeface="黑体" panose="02010609060101010101" pitchFamily="49" charset="-122"/>
              </a:rPr>
              <a:t>、</a:t>
            </a:r>
            <a:r>
              <a:rPr lang="en-US" altLang="zh-CN" sz="1200" dirty="0">
                <a:latin typeface="+mn-ea"/>
                <a:sym typeface="黑体" panose="02010609060101010101" pitchFamily="49" charset="-122"/>
              </a:rPr>
              <a:t>D</a:t>
            </a:r>
            <a:r>
              <a:rPr lang="zh-CN" altLang="en-US" sz="1200" dirty="0">
                <a:latin typeface="+mn-ea"/>
                <a:sym typeface="黑体" panose="02010609060101010101" pitchFamily="49" charset="-122"/>
              </a:rPr>
              <a:t>区域对角线处。</a:t>
            </a:r>
            <a:r>
              <a:rPr lang="zh-CN" altLang="en-US" sz="1200" dirty="0"/>
              <a:t>同</a:t>
            </a:r>
            <a:r>
              <a:rPr lang="zh-CN" altLang="zh-CN" sz="1200" dirty="0"/>
              <a:t>属一类的普通用户</a:t>
            </a:r>
            <a:r>
              <a:rPr lang="zh-CN" altLang="en-US" sz="1200" dirty="0"/>
              <a:t>间</a:t>
            </a:r>
            <a:r>
              <a:rPr lang="zh-CN" altLang="zh-CN" sz="1200" dirty="0"/>
              <a:t>信任程度</a:t>
            </a:r>
            <a:r>
              <a:rPr lang="zh-CN" altLang="en-US" sz="1200" dirty="0"/>
              <a:t>较高。</a:t>
            </a:r>
            <a:endParaRPr lang="en-US" altLang="zh-CN" sz="1200" dirty="0"/>
          </a:p>
          <a:p>
            <a:pPr>
              <a:lnSpc>
                <a:spcPct val="200000"/>
              </a:lnSpc>
            </a:pPr>
            <a:r>
              <a:rPr lang="en-US" altLang="zh-CN" sz="1200" dirty="0">
                <a:latin typeface="+mn-ea"/>
                <a:sym typeface="黑体" panose="02010609060101010101" pitchFamily="49" charset="-122"/>
              </a:rPr>
              <a:t>3</a:t>
            </a:r>
            <a:r>
              <a:rPr lang="zh-CN" altLang="en-US" sz="1200" dirty="0">
                <a:latin typeface="+mn-ea"/>
                <a:sym typeface="黑体" panose="02010609060101010101" pitchFamily="49" charset="-122"/>
              </a:rPr>
              <a:t>、</a:t>
            </a:r>
            <a:r>
              <a:rPr lang="en-US" altLang="zh-CN" sz="1200" dirty="0">
                <a:latin typeface="+mn-ea"/>
                <a:sym typeface="黑体" panose="02010609060101010101" pitchFamily="49" charset="-122"/>
              </a:rPr>
              <a:t>D</a:t>
            </a:r>
            <a:r>
              <a:rPr lang="zh-CN" altLang="en-US" sz="1200" dirty="0">
                <a:latin typeface="+mn-ea"/>
                <a:sym typeface="黑体" panose="02010609060101010101" pitchFamily="49" charset="-122"/>
              </a:rPr>
              <a:t>区域。普通用户间的隐式连接较弱，但是十分密集。</a:t>
            </a:r>
            <a:endParaRPr lang="en-US" altLang="zh-CN" sz="1200" dirty="0">
              <a:latin typeface="+mn-ea"/>
              <a:sym typeface="黑体" panose="02010609060101010101" pitchFamily="49" charset="-122"/>
            </a:endParaRPr>
          </a:p>
          <a:p>
            <a:pPr>
              <a:lnSpc>
                <a:spcPct val="200000"/>
              </a:lnSpc>
            </a:pPr>
            <a:r>
              <a:rPr lang="zh-CN" altLang="en-US" sz="1200" dirty="0">
                <a:latin typeface="+mn-ea"/>
                <a:sym typeface="黑体" panose="02010609060101010101" pitchFamily="49" charset="-122"/>
              </a:rPr>
              <a:t>结论：</a:t>
            </a:r>
            <a:endParaRPr lang="en-US" altLang="zh-CN" sz="1200" dirty="0">
              <a:latin typeface="+mn-ea"/>
              <a:sym typeface="黑体" panose="02010609060101010101" pitchFamily="49" charset="-122"/>
            </a:endParaRPr>
          </a:p>
          <a:p>
            <a:pPr>
              <a:lnSpc>
                <a:spcPct val="200000"/>
              </a:lnSpc>
            </a:pPr>
            <a:r>
              <a:rPr lang="en-US" altLang="zh-CN" sz="1200" dirty="0">
                <a:latin typeface="+mn-ea"/>
                <a:sym typeface="黑体" panose="02010609060101010101" pitchFamily="49" charset="-122"/>
              </a:rPr>
              <a:t>1</a:t>
            </a:r>
            <a:r>
              <a:rPr lang="zh-CN" altLang="en-US" sz="1200" dirty="0">
                <a:latin typeface="+mn-ea"/>
                <a:sym typeface="黑体" panose="02010609060101010101" pitchFamily="49" charset="-122"/>
              </a:rPr>
              <a:t>、</a:t>
            </a:r>
            <a:r>
              <a:rPr lang="zh-CN" altLang="en-US" sz="1200" dirty="0">
                <a:solidFill>
                  <a:srgbClr val="00B0F0"/>
                </a:solidFill>
                <a:latin typeface="+mn-ea"/>
                <a:sym typeface="黑体" panose="02010609060101010101" pitchFamily="49" charset="-122"/>
              </a:rPr>
              <a:t>用户间的影响关系强度受其相似性的影响，相似性越高，影响关系越强</a:t>
            </a:r>
            <a:endParaRPr lang="en-US" altLang="zh-CN" sz="1200" dirty="0">
              <a:solidFill>
                <a:srgbClr val="00B0F0"/>
              </a:solidFill>
              <a:latin typeface="+mn-ea"/>
              <a:sym typeface="黑体" panose="02010609060101010101" pitchFamily="49" charset="-122"/>
            </a:endParaRPr>
          </a:p>
          <a:p>
            <a:pPr>
              <a:lnSpc>
                <a:spcPct val="200000"/>
              </a:lnSpc>
            </a:pPr>
            <a:r>
              <a:rPr lang="en-US" altLang="zh-CN" sz="1200" dirty="0">
                <a:latin typeface="+mn-ea"/>
                <a:sym typeface="黑体" panose="02010609060101010101" pitchFamily="49" charset="-122"/>
              </a:rPr>
              <a:t>2</a:t>
            </a:r>
            <a:r>
              <a:rPr lang="zh-CN" altLang="en-US" sz="1200" dirty="0">
                <a:latin typeface="+mn-ea"/>
                <a:sym typeface="黑体" panose="02010609060101010101" pitchFamily="49" charset="-122"/>
              </a:rPr>
              <a:t>、</a:t>
            </a:r>
            <a:r>
              <a:rPr lang="zh-CN" altLang="en-US" sz="1200" dirty="0">
                <a:solidFill>
                  <a:srgbClr val="00B0F0"/>
                </a:solidFill>
                <a:latin typeface="+mn-ea"/>
                <a:sym typeface="黑体" panose="02010609060101010101" pitchFamily="49" charset="-122"/>
              </a:rPr>
              <a:t>采用主题模型与意见领袖模型相结合的方式，能够对意见形成过程建模，同时还能得到与直觉相符的结果</a:t>
            </a:r>
            <a:endParaRPr lang="en-US" altLang="zh-CN" sz="1200" dirty="0">
              <a:solidFill>
                <a:srgbClr val="00B0F0"/>
              </a:solidFill>
              <a:latin typeface="+mn-ea"/>
              <a:sym typeface="黑体" panose="02010609060101010101" pitchFamily="49" charset="-122"/>
            </a:endParaRPr>
          </a:p>
        </p:txBody>
      </p:sp>
      <p:grpSp>
        <p:nvGrpSpPr>
          <p:cNvPr id="4" name="组合 3">
            <a:extLst>
              <a:ext uri="{FF2B5EF4-FFF2-40B4-BE49-F238E27FC236}">
                <a16:creationId xmlns:a16="http://schemas.microsoft.com/office/drawing/2014/main" id="{5767B2B8-6C08-424A-A7E8-BD9AC897EA76}"/>
              </a:ext>
            </a:extLst>
          </p:cNvPr>
          <p:cNvGrpSpPr/>
          <p:nvPr/>
        </p:nvGrpSpPr>
        <p:grpSpPr>
          <a:xfrm>
            <a:off x="5230762" y="591266"/>
            <a:ext cx="3637936" cy="3090085"/>
            <a:chOff x="5230762" y="1438117"/>
            <a:chExt cx="3637936" cy="3090085"/>
          </a:xfrm>
        </p:grpSpPr>
        <p:pic>
          <p:nvPicPr>
            <p:cNvPr id="8" name="图片 7">
              <a:extLst>
                <a:ext uri="{FF2B5EF4-FFF2-40B4-BE49-F238E27FC236}">
                  <a16:creationId xmlns:a16="http://schemas.microsoft.com/office/drawing/2014/main" id="{AA316AA4-BFC5-4C8A-B4E0-C64F0B38D779}"/>
                </a:ext>
              </a:extLst>
            </p:cNvPr>
            <p:cNvPicPr/>
            <p:nvPr/>
          </p:nvPicPr>
          <p:blipFill rotWithShape="1">
            <a:blip r:embed="rId4"/>
            <a:srcRect l="7376" t="5391" r="12160" b="3479"/>
            <a:stretch/>
          </p:blipFill>
          <p:spPr>
            <a:xfrm>
              <a:off x="5230762" y="1438117"/>
              <a:ext cx="3637936" cy="3090085"/>
            </a:xfrm>
            <a:prstGeom prst="rect">
              <a:avLst/>
            </a:prstGeom>
          </p:spPr>
        </p:pic>
        <p:sp>
          <p:nvSpPr>
            <p:cNvPr id="3" name="矩形 2">
              <a:extLst>
                <a:ext uri="{FF2B5EF4-FFF2-40B4-BE49-F238E27FC236}">
                  <a16:creationId xmlns:a16="http://schemas.microsoft.com/office/drawing/2014/main" id="{16DCF026-590B-4DA1-AD11-5CA5A2B4FF82}"/>
                </a:ext>
              </a:extLst>
            </p:cNvPr>
            <p:cNvSpPr/>
            <p:nvPr/>
          </p:nvSpPr>
          <p:spPr>
            <a:xfrm>
              <a:off x="5732207" y="3333135"/>
              <a:ext cx="157316" cy="193889"/>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B</a:t>
              </a:r>
              <a:endParaRPr lang="zh-CN" altLang="en-US" dirty="0">
                <a:solidFill>
                  <a:schemeClr val="tx1"/>
                </a:solidFill>
              </a:endParaRPr>
            </a:p>
          </p:txBody>
        </p:sp>
      </p:grpSp>
      <p:grpSp>
        <p:nvGrpSpPr>
          <p:cNvPr id="11" name="组合 10">
            <a:extLst>
              <a:ext uri="{FF2B5EF4-FFF2-40B4-BE49-F238E27FC236}">
                <a16:creationId xmlns:a16="http://schemas.microsoft.com/office/drawing/2014/main" id="{4C3CB80A-F9B1-4238-91C1-51DF5767EEDB}"/>
              </a:ext>
            </a:extLst>
          </p:cNvPr>
          <p:cNvGrpSpPr/>
          <p:nvPr/>
        </p:nvGrpSpPr>
        <p:grpSpPr>
          <a:xfrm>
            <a:off x="5486400" y="2257425"/>
            <a:ext cx="3044889" cy="2554232"/>
            <a:chOff x="5486400" y="2257425"/>
            <a:chExt cx="3044889" cy="2554232"/>
          </a:xfrm>
        </p:grpSpPr>
        <p:pic>
          <p:nvPicPr>
            <p:cNvPr id="5" name="图片 4">
              <a:extLst>
                <a:ext uri="{FF2B5EF4-FFF2-40B4-BE49-F238E27FC236}">
                  <a16:creationId xmlns:a16="http://schemas.microsoft.com/office/drawing/2014/main" id="{7126B9AF-F385-4085-B0DC-E8B66525B8C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568170" y="4102625"/>
              <a:ext cx="2963119" cy="709032"/>
            </a:xfrm>
            <a:prstGeom prst="rect">
              <a:avLst/>
            </a:prstGeom>
          </p:spPr>
        </p:pic>
        <p:sp>
          <p:nvSpPr>
            <p:cNvPr id="6" name="矩形 5">
              <a:extLst>
                <a:ext uri="{FF2B5EF4-FFF2-40B4-BE49-F238E27FC236}">
                  <a16:creationId xmlns:a16="http://schemas.microsoft.com/office/drawing/2014/main" id="{E7826276-9726-40D3-AA07-72D989A23F4A}"/>
                </a:ext>
              </a:extLst>
            </p:cNvPr>
            <p:cNvSpPr/>
            <p:nvPr/>
          </p:nvSpPr>
          <p:spPr>
            <a:xfrm>
              <a:off x="5486401" y="2257425"/>
              <a:ext cx="1828800" cy="228859"/>
            </a:xfrm>
            <a:prstGeom prst="rect">
              <a:avLst/>
            </a:prstGeom>
            <a:noFill/>
            <a:ln>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 name="连接符: 肘形 16">
              <a:extLst>
                <a:ext uri="{FF2B5EF4-FFF2-40B4-BE49-F238E27FC236}">
                  <a16:creationId xmlns:a16="http://schemas.microsoft.com/office/drawing/2014/main" id="{C31F29FF-E483-477D-A740-299FE894D062}"/>
                </a:ext>
              </a:extLst>
            </p:cNvPr>
            <p:cNvCxnSpPr>
              <a:stCxn id="6" idx="1"/>
              <a:endCxn id="5" idx="1"/>
            </p:cNvCxnSpPr>
            <p:nvPr/>
          </p:nvCxnSpPr>
          <p:spPr>
            <a:xfrm rot="10800000" flipH="1" flipV="1">
              <a:off x="5486400" y="2371855"/>
              <a:ext cx="81769" cy="2085286"/>
            </a:xfrm>
            <a:prstGeom prst="bentConnector3">
              <a:avLst>
                <a:gd name="adj1" fmla="val -279568"/>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33847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图片占位符 3">
            <a:extLst>
              <a:ext uri="{FF2B5EF4-FFF2-40B4-BE49-F238E27FC236}">
                <a16:creationId xmlns:a16="http://schemas.microsoft.com/office/drawing/2014/main" id="{61951251-69BD-499A-B459-DC1D1DC9CE9D}"/>
              </a:ext>
            </a:extLst>
          </p:cNvPr>
          <p:cNvPicPr>
            <a:picLocks noGrp="1" noChangeAspect="1"/>
          </p:cNvPicPr>
          <p:nvPr>
            <p:ph type="pic" sz="quarter" idx="17"/>
          </p:nvPr>
        </p:nvPicPr>
        <p:blipFill>
          <a:blip r:embed="rId3"/>
          <a:srcRect t="6597" b="6597"/>
          <a:stretch>
            <a:fillRect/>
          </a:stretch>
        </p:blipFill>
        <p:spPr>
          <a:xfrm>
            <a:off x="0" y="0"/>
            <a:ext cx="9144000" cy="591266"/>
          </a:xfrm>
          <a:prstGeom prst="rect">
            <a:avLst/>
          </a:prstGeom>
        </p:spPr>
      </p:pic>
      <p:sp>
        <p:nvSpPr>
          <p:cNvPr id="33" name="文本框 32">
            <a:extLst>
              <a:ext uri="{FF2B5EF4-FFF2-40B4-BE49-F238E27FC236}">
                <a16:creationId xmlns:a16="http://schemas.microsoft.com/office/drawing/2014/main" id="{BF51749D-0339-4918-9809-730D2F7B7D8B}"/>
              </a:ext>
            </a:extLst>
          </p:cNvPr>
          <p:cNvSpPr txBox="1"/>
          <p:nvPr/>
        </p:nvSpPr>
        <p:spPr>
          <a:xfrm>
            <a:off x="202842" y="95578"/>
            <a:ext cx="4482623" cy="461665"/>
          </a:xfrm>
          <a:prstGeom prst="rect">
            <a:avLst/>
          </a:prstGeom>
          <a:noFill/>
        </p:spPr>
        <p:txBody>
          <a:bodyPr wrap="square" rtlCol="0">
            <a:spAutoFit/>
          </a:bodyPr>
          <a:lstStyle/>
          <a:p>
            <a:r>
              <a:rPr lang="zh-CN" altLang="en-US" sz="2400" dirty="0">
                <a:solidFill>
                  <a:schemeClr val="bg1"/>
                </a:solidFill>
              </a:rPr>
              <a:t>真实数据仿真</a:t>
            </a:r>
          </a:p>
        </p:txBody>
      </p:sp>
      <p:sp>
        <p:nvSpPr>
          <p:cNvPr id="7" name="Rectangle 6">
            <a:extLst>
              <a:ext uri="{FF2B5EF4-FFF2-40B4-BE49-F238E27FC236}">
                <a16:creationId xmlns:a16="http://schemas.microsoft.com/office/drawing/2014/main" id="{83307CFC-AECF-431C-A248-D15FB68CD9A9}"/>
              </a:ext>
            </a:extLst>
          </p:cNvPr>
          <p:cNvSpPr>
            <a:spLocks noChangeArrowheads="1"/>
          </p:cNvSpPr>
          <p:nvPr/>
        </p:nvSpPr>
        <p:spPr bwMode="auto">
          <a:xfrm>
            <a:off x="0" y="0"/>
            <a:ext cx="5646374"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pic>
        <p:nvPicPr>
          <p:cNvPr id="8" name="图片 7">
            <a:extLst>
              <a:ext uri="{FF2B5EF4-FFF2-40B4-BE49-F238E27FC236}">
                <a16:creationId xmlns:a16="http://schemas.microsoft.com/office/drawing/2014/main" id="{00982834-4C63-4FE8-AADF-4E31C3FD2218}"/>
              </a:ext>
            </a:extLst>
          </p:cNvPr>
          <p:cNvPicPr/>
          <p:nvPr/>
        </p:nvPicPr>
        <p:blipFill rotWithShape="1">
          <a:blip r:embed="rId4"/>
          <a:srcRect l="3768" t="5714" r="4329" b="5737"/>
          <a:stretch/>
        </p:blipFill>
        <p:spPr>
          <a:xfrm>
            <a:off x="4737268" y="732276"/>
            <a:ext cx="3942738" cy="3678948"/>
          </a:xfrm>
          <a:prstGeom prst="rect">
            <a:avLst/>
          </a:prstGeom>
        </p:spPr>
      </p:pic>
      <p:sp>
        <p:nvSpPr>
          <p:cNvPr id="9" name="文本框 8">
            <a:extLst>
              <a:ext uri="{FF2B5EF4-FFF2-40B4-BE49-F238E27FC236}">
                <a16:creationId xmlns:a16="http://schemas.microsoft.com/office/drawing/2014/main" id="{938C8543-8784-4688-8BFF-F5A6D1690AFE}"/>
              </a:ext>
            </a:extLst>
          </p:cNvPr>
          <p:cNvSpPr txBox="1"/>
          <p:nvPr/>
        </p:nvSpPr>
        <p:spPr>
          <a:xfrm>
            <a:off x="463994" y="923011"/>
            <a:ext cx="3942739" cy="1695464"/>
          </a:xfrm>
          <a:prstGeom prst="rect">
            <a:avLst/>
          </a:prstGeom>
          <a:noFill/>
        </p:spPr>
        <p:txBody>
          <a:bodyPr wrap="square" rtlCol="0">
            <a:spAutoFit/>
          </a:bodyPr>
          <a:lstStyle/>
          <a:p>
            <a:pPr>
              <a:lnSpc>
                <a:spcPct val="200000"/>
              </a:lnSpc>
            </a:pPr>
            <a:r>
              <a:rPr lang="zh-CN" altLang="zh-CN" dirty="0">
                <a:solidFill>
                  <a:srgbClr val="00B0F0"/>
                </a:solidFill>
              </a:rPr>
              <a:t>这张图</a:t>
            </a:r>
            <a:r>
              <a:rPr lang="zh-CN" altLang="en-US" dirty="0">
                <a:solidFill>
                  <a:srgbClr val="00B0F0"/>
                </a:solidFill>
              </a:rPr>
              <a:t>反应</a:t>
            </a:r>
            <a:r>
              <a:rPr lang="zh-CN" altLang="zh-CN" dirty="0">
                <a:solidFill>
                  <a:srgbClr val="00B0F0"/>
                </a:solidFill>
              </a:rPr>
              <a:t>了用户间影响关系的指向以及强度</a:t>
            </a:r>
            <a:r>
              <a:rPr lang="zh-CN" altLang="zh-CN" dirty="0"/>
              <a:t>。</a:t>
            </a:r>
            <a:endParaRPr lang="en-US" altLang="zh-CN" dirty="0"/>
          </a:p>
          <a:p>
            <a:pPr>
              <a:lnSpc>
                <a:spcPct val="200000"/>
              </a:lnSpc>
            </a:pPr>
            <a:r>
              <a:rPr lang="en-US" altLang="zh-CN" dirty="0"/>
              <a:t>1</a:t>
            </a:r>
            <a:r>
              <a:rPr lang="zh-CN" altLang="en-US" dirty="0"/>
              <a:t>、</a:t>
            </a:r>
            <a:r>
              <a:rPr lang="zh-CN" altLang="zh-CN" dirty="0"/>
              <a:t>大圈表示意见领袖，小圈表示普通用户。</a:t>
            </a:r>
            <a:endParaRPr lang="en-US" altLang="zh-CN" dirty="0"/>
          </a:p>
          <a:p>
            <a:pPr>
              <a:lnSpc>
                <a:spcPct val="200000"/>
              </a:lnSpc>
            </a:pPr>
            <a:r>
              <a:rPr lang="en-US" altLang="zh-CN" dirty="0"/>
              <a:t>2</a:t>
            </a:r>
            <a:r>
              <a:rPr lang="zh-CN" altLang="en-US" dirty="0"/>
              <a:t>、</a:t>
            </a:r>
            <a:r>
              <a:rPr lang="zh-CN" altLang="zh-CN" dirty="0"/>
              <a:t>意见</a:t>
            </a:r>
            <a:r>
              <a:rPr lang="zh-CN" altLang="en-US" dirty="0"/>
              <a:t>同属于一类</a:t>
            </a:r>
            <a:r>
              <a:rPr lang="zh-CN" altLang="zh-CN" dirty="0"/>
              <a:t>的用户用相同的颜色标识。</a:t>
            </a:r>
            <a:endParaRPr lang="en-US" altLang="zh-CN" dirty="0"/>
          </a:p>
          <a:p>
            <a:pPr>
              <a:lnSpc>
                <a:spcPct val="200000"/>
              </a:lnSpc>
            </a:pPr>
            <a:r>
              <a:rPr lang="en-US" altLang="zh-CN" dirty="0"/>
              <a:t>3</a:t>
            </a:r>
            <a:r>
              <a:rPr lang="zh-CN" altLang="en-US" dirty="0"/>
              <a:t>、</a:t>
            </a:r>
            <a:r>
              <a:rPr lang="zh-CN" altLang="zh-CN" dirty="0"/>
              <a:t>箭头的粗细则表示影响关系的强弱。</a:t>
            </a:r>
            <a:endParaRPr lang="en-US" altLang="zh-CN" sz="1400" dirty="0">
              <a:latin typeface="+mn-ea"/>
              <a:sym typeface="黑体" panose="02010609060101010101" pitchFamily="49" charset="-122"/>
            </a:endParaRPr>
          </a:p>
        </p:txBody>
      </p:sp>
    </p:spTree>
    <p:extLst>
      <p:ext uri="{BB962C8B-B14F-4D97-AF65-F5344CB8AC3E}">
        <p14:creationId xmlns:p14="http://schemas.microsoft.com/office/powerpoint/2010/main" val="108324685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图片占位符 3">
            <a:extLst>
              <a:ext uri="{FF2B5EF4-FFF2-40B4-BE49-F238E27FC236}">
                <a16:creationId xmlns:a16="http://schemas.microsoft.com/office/drawing/2014/main" id="{61951251-69BD-499A-B459-DC1D1DC9CE9D}"/>
              </a:ext>
            </a:extLst>
          </p:cNvPr>
          <p:cNvPicPr>
            <a:picLocks noGrp="1" noChangeAspect="1"/>
          </p:cNvPicPr>
          <p:nvPr>
            <p:ph type="pic" sz="quarter" idx="17"/>
          </p:nvPr>
        </p:nvPicPr>
        <p:blipFill>
          <a:blip r:embed="rId3"/>
          <a:srcRect t="6597" b="6597"/>
          <a:stretch>
            <a:fillRect/>
          </a:stretch>
        </p:blipFill>
        <p:spPr>
          <a:xfrm>
            <a:off x="0" y="0"/>
            <a:ext cx="9144000" cy="591266"/>
          </a:xfrm>
          <a:prstGeom prst="rect">
            <a:avLst/>
          </a:prstGeom>
        </p:spPr>
      </p:pic>
      <p:sp>
        <p:nvSpPr>
          <p:cNvPr id="33" name="文本框 32">
            <a:extLst>
              <a:ext uri="{FF2B5EF4-FFF2-40B4-BE49-F238E27FC236}">
                <a16:creationId xmlns:a16="http://schemas.microsoft.com/office/drawing/2014/main" id="{BF51749D-0339-4918-9809-730D2F7B7D8B}"/>
              </a:ext>
            </a:extLst>
          </p:cNvPr>
          <p:cNvSpPr txBox="1"/>
          <p:nvPr/>
        </p:nvSpPr>
        <p:spPr>
          <a:xfrm>
            <a:off x="202842" y="95578"/>
            <a:ext cx="4482623" cy="461665"/>
          </a:xfrm>
          <a:prstGeom prst="rect">
            <a:avLst/>
          </a:prstGeom>
          <a:noFill/>
        </p:spPr>
        <p:txBody>
          <a:bodyPr wrap="square" rtlCol="0">
            <a:spAutoFit/>
          </a:bodyPr>
          <a:lstStyle/>
          <a:p>
            <a:r>
              <a:rPr lang="zh-CN" altLang="en-US" sz="2400" dirty="0">
                <a:solidFill>
                  <a:schemeClr val="bg1"/>
                </a:solidFill>
              </a:rPr>
              <a:t>真实数据仿真</a:t>
            </a:r>
          </a:p>
        </p:txBody>
      </p:sp>
      <p:sp>
        <p:nvSpPr>
          <p:cNvPr id="7" name="Rectangle 6">
            <a:extLst>
              <a:ext uri="{FF2B5EF4-FFF2-40B4-BE49-F238E27FC236}">
                <a16:creationId xmlns:a16="http://schemas.microsoft.com/office/drawing/2014/main" id="{83307CFC-AECF-431C-A248-D15FB68CD9A9}"/>
              </a:ext>
            </a:extLst>
          </p:cNvPr>
          <p:cNvSpPr>
            <a:spLocks noChangeArrowheads="1"/>
          </p:cNvSpPr>
          <p:nvPr/>
        </p:nvSpPr>
        <p:spPr bwMode="auto">
          <a:xfrm>
            <a:off x="0" y="0"/>
            <a:ext cx="5646374"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pic>
        <p:nvPicPr>
          <p:cNvPr id="6" name="图片 5">
            <a:extLst>
              <a:ext uri="{FF2B5EF4-FFF2-40B4-BE49-F238E27FC236}">
                <a16:creationId xmlns:a16="http://schemas.microsoft.com/office/drawing/2014/main" id="{248D620B-B946-4303-8A9B-EAD722A5147F}"/>
              </a:ext>
            </a:extLst>
          </p:cNvPr>
          <p:cNvPicPr/>
          <p:nvPr/>
        </p:nvPicPr>
        <p:blipFill rotWithShape="1">
          <a:blip r:embed="rId4"/>
          <a:srcRect l="599" t="13618" r="413" b="10957"/>
          <a:stretch/>
        </p:blipFill>
        <p:spPr>
          <a:xfrm>
            <a:off x="3923071" y="591266"/>
            <a:ext cx="5220929" cy="3978175"/>
          </a:xfrm>
          <a:prstGeom prst="rect">
            <a:avLst/>
          </a:prstGeom>
        </p:spPr>
      </p:pic>
      <p:sp>
        <p:nvSpPr>
          <p:cNvPr id="10" name="文本框 9">
            <a:extLst>
              <a:ext uri="{FF2B5EF4-FFF2-40B4-BE49-F238E27FC236}">
                <a16:creationId xmlns:a16="http://schemas.microsoft.com/office/drawing/2014/main" id="{4E878537-6012-4BB1-95A5-A2BB67030A5F}"/>
              </a:ext>
            </a:extLst>
          </p:cNvPr>
          <p:cNvSpPr txBox="1"/>
          <p:nvPr/>
        </p:nvSpPr>
        <p:spPr>
          <a:xfrm>
            <a:off x="463994" y="923011"/>
            <a:ext cx="3565081" cy="2108526"/>
          </a:xfrm>
          <a:prstGeom prst="rect">
            <a:avLst/>
          </a:prstGeom>
          <a:noFill/>
        </p:spPr>
        <p:txBody>
          <a:bodyPr wrap="square" rtlCol="0">
            <a:spAutoFit/>
          </a:bodyPr>
          <a:lstStyle/>
          <a:p>
            <a:pPr>
              <a:lnSpc>
                <a:spcPct val="200000"/>
              </a:lnSpc>
            </a:pPr>
            <a:r>
              <a:rPr lang="zh-CN" altLang="en-US" dirty="0">
                <a:solidFill>
                  <a:srgbClr val="00B0F0"/>
                </a:solidFill>
                <a:latin typeface="+mn-ea"/>
                <a:sym typeface="黑体" panose="02010609060101010101" pitchFamily="49" charset="-122"/>
              </a:rPr>
              <a:t>这张图反应了用户间大致的网络连接结构</a:t>
            </a:r>
            <a:endParaRPr lang="en-US" altLang="zh-CN" dirty="0">
              <a:solidFill>
                <a:srgbClr val="00B0F0"/>
              </a:solidFill>
              <a:latin typeface="+mn-ea"/>
              <a:sym typeface="黑体" panose="02010609060101010101" pitchFamily="49" charset="-122"/>
            </a:endParaRPr>
          </a:p>
          <a:p>
            <a:pPr>
              <a:lnSpc>
                <a:spcPct val="200000"/>
              </a:lnSpc>
            </a:pPr>
            <a:r>
              <a:rPr lang="en-US" altLang="zh-CN" dirty="0">
                <a:latin typeface="+mn-ea"/>
                <a:sym typeface="黑体" panose="02010609060101010101" pitchFamily="49" charset="-122"/>
              </a:rPr>
              <a:t>1</a:t>
            </a:r>
            <a:r>
              <a:rPr lang="zh-CN" altLang="en-US" dirty="0">
                <a:latin typeface="+mn-ea"/>
                <a:sym typeface="黑体" panose="02010609060101010101" pitchFamily="49" charset="-122"/>
              </a:rPr>
              <a:t>、大圈意见领袖，小圈普通用户</a:t>
            </a:r>
            <a:endParaRPr lang="en-US" altLang="zh-CN" dirty="0">
              <a:latin typeface="+mn-ea"/>
              <a:sym typeface="黑体" panose="02010609060101010101" pitchFamily="49" charset="-122"/>
            </a:endParaRPr>
          </a:p>
          <a:p>
            <a:pPr>
              <a:lnSpc>
                <a:spcPct val="200000"/>
              </a:lnSpc>
            </a:pPr>
            <a:r>
              <a:rPr lang="en-US" altLang="zh-CN" dirty="0">
                <a:latin typeface="+mn-ea"/>
                <a:sym typeface="黑体" panose="02010609060101010101" pitchFamily="49" charset="-122"/>
              </a:rPr>
              <a:t>2</a:t>
            </a:r>
            <a:r>
              <a:rPr lang="zh-CN" altLang="en-US" dirty="0">
                <a:latin typeface="+mn-ea"/>
                <a:sym typeface="黑体" panose="02010609060101010101" pitchFamily="49" charset="-122"/>
              </a:rPr>
              <a:t>、意见同属于一类的用户用相同颜色标识。他们的影响更为密切，且在网络上的位置更为接近</a:t>
            </a:r>
            <a:endParaRPr lang="en-US" altLang="zh-CN" dirty="0">
              <a:latin typeface="+mn-ea"/>
              <a:sym typeface="黑体" panose="02010609060101010101" pitchFamily="49" charset="-122"/>
            </a:endParaRPr>
          </a:p>
        </p:txBody>
      </p:sp>
    </p:spTree>
    <p:extLst>
      <p:ext uri="{BB962C8B-B14F-4D97-AF65-F5344CB8AC3E}">
        <p14:creationId xmlns:p14="http://schemas.microsoft.com/office/powerpoint/2010/main" val="147182409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6E4D1BDF-1238-42BA-94F5-21BF1CF0372D}"/>
              </a:ext>
            </a:extLst>
          </p:cNvPr>
          <p:cNvSpPr/>
          <p:nvPr/>
        </p:nvSpPr>
        <p:spPr>
          <a:xfrm>
            <a:off x="0" y="0"/>
            <a:ext cx="9144000" cy="2810194"/>
          </a:xfrm>
          <a:prstGeom prst="rect">
            <a:avLst/>
          </a:prstGeom>
          <a:solidFill>
            <a:srgbClr val="9D19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a:extLst>
              <a:ext uri="{FF2B5EF4-FFF2-40B4-BE49-F238E27FC236}">
                <a16:creationId xmlns:a16="http://schemas.microsoft.com/office/drawing/2014/main" id="{82AD984A-7542-478E-BA3D-713A46CD0092}"/>
              </a:ext>
            </a:extLst>
          </p:cNvPr>
          <p:cNvSpPr/>
          <p:nvPr/>
        </p:nvSpPr>
        <p:spPr>
          <a:xfrm>
            <a:off x="268503" y="749128"/>
            <a:ext cx="8587946" cy="3645244"/>
          </a:xfrm>
          <a:prstGeom prst="rect">
            <a:avLst/>
          </a:prstGeom>
          <a:solidFill>
            <a:schemeClr val="bg1"/>
          </a:solidFill>
          <a:ln>
            <a:noFill/>
          </a:ln>
          <a:effectLst>
            <a:outerShdw blurRad="254000" dist="254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5">
            <a:extLst>
              <a:ext uri="{FF2B5EF4-FFF2-40B4-BE49-F238E27FC236}">
                <a16:creationId xmlns:a16="http://schemas.microsoft.com/office/drawing/2014/main" id="{3AEEF0B3-7C7B-4852-95FF-BFD1FB4BD229}"/>
              </a:ext>
            </a:extLst>
          </p:cNvPr>
          <p:cNvSpPr txBox="1">
            <a:spLocks noChangeArrowheads="1"/>
          </p:cNvSpPr>
          <p:nvPr/>
        </p:nvSpPr>
        <p:spPr bwMode="auto">
          <a:xfrm>
            <a:off x="4017998" y="1888069"/>
            <a:ext cx="1107996"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algn="ctr" fontAlgn="base">
              <a:spcBef>
                <a:spcPct val="0"/>
              </a:spcBef>
              <a:spcAft>
                <a:spcPct val="0"/>
              </a:spcAft>
              <a:defRPr/>
            </a:pPr>
            <a:r>
              <a:rPr lang="zh-CN" altLang="en-US" sz="3600" b="1" dirty="0">
                <a:solidFill>
                  <a:schemeClr val="accent1"/>
                </a:solidFill>
                <a:latin typeface="+mj-ea"/>
                <a:ea typeface="+mj-ea"/>
              </a:rPr>
              <a:t>总结</a:t>
            </a:r>
          </a:p>
        </p:txBody>
      </p:sp>
      <p:pic>
        <p:nvPicPr>
          <p:cNvPr id="77" name="图片 7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97581" y="836410"/>
            <a:ext cx="1877916" cy="552329"/>
          </a:xfrm>
          <a:prstGeom prst="rect">
            <a:avLst/>
          </a:prstGeom>
        </p:spPr>
      </p:pic>
    </p:spTree>
    <p:extLst>
      <p:ext uri="{BB962C8B-B14F-4D97-AF65-F5344CB8AC3E}">
        <p14:creationId xmlns:p14="http://schemas.microsoft.com/office/powerpoint/2010/main" val="31684497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图片占位符 3">
            <a:extLst>
              <a:ext uri="{FF2B5EF4-FFF2-40B4-BE49-F238E27FC236}">
                <a16:creationId xmlns:a16="http://schemas.microsoft.com/office/drawing/2014/main" id="{61951251-69BD-499A-B459-DC1D1DC9CE9D}"/>
              </a:ext>
            </a:extLst>
          </p:cNvPr>
          <p:cNvPicPr>
            <a:picLocks noGrp="1" noChangeAspect="1"/>
          </p:cNvPicPr>
          <p:nvPr>
            <p:ph type="pic" sz="quarter" idx="17"/>
          </p:nvPr>
        </p:nvPicPr>
        <p:blipFill>
          <a:blip r:embed="rId3"/>
          <a:srcRect t="6597" b="6597"/>
          <a:stretch>
            <a:fillRect/>
          </a:stretch>
        </p:blipFill>
        <p:spPr>
          <a:xfrm>
            <a:off x="0" y="0"/>
            <a:ext cx="9144000" cy="591266"/>
          </a:xfrm>
          <a:prstGeom prst="rect">
            <a:avLst/>
          </a:prstGeom>
        </p:spPr>
      </p:pic>
      <p:sp>
        <p:nvSpPr>
          <p:cNvPr id="33" name="文本框 32">
            <a:extLst>
              <a:ext uri="{FF2B5EF4-FFF2-40B4-BE49-F238E27FC236}">
                <a16:creationId xmlns:a16="http://schemas.microsoft.com/office/drawing/2014/main" id="{BF51749D-0339-4918-9809-730D2F7B7D8B}"/>
              </a:ext>
            </a:extLst>
          </p:cNvPr>
          <p:cNvSpPr txBox="1"/>
          <p:nvPr/>
        </p:nvSpPr>
        <p:spPr>
          <a:xfrm>
            <a:off x="202842" y="95578"/>
            <a:ext cx="4482623" cy="461665"/>
          </a:xfrm>
          <a:prstGeom prst="rect">
            <a:avLst/>
          </a:prstGeom>
          <a:noFill/>
        </p:spPr>
        <p:txBody>
          <a:bodyPr wrap="square" rtlCol="0">
            <a:spAutoFit/>
          </a:bodyPr>
          <a:lstStyle/>
          <a:p>
            <a:r>
              <a:rPr lang="zh-CN" altLang="en-US" sz="2400" dirty="0">
                <a:solidFill>
                  <a:schemeClr val="bg1"/>
                </a:solidFill>
              </a:rPr>
              <a:t>论文的主要创新</a:t>
            </a:r>
          </a:p>
        </p:txBody>
      </p:sp>
      <p:sp>
        <p:nvSpPr>
          <p:cNvPr id="7" name="Rectangle 6">
            <a:extLst>
              <a:ext uri="{FF2B5EF4-FFF2-40B4-BE49-F238E27FC236}">
                <a16:creationId xmlns:a16="http://schemas.microsoft.com/office/drawing/2014/main" id="{83307CFC-AECF-431C-A248-D15FB68CD9A9}"/>
              </a:ext>
            </a:extLst>
          </p:cNvPr>
          <p:cNvSpPr>
            <a:spLocks noChangeArrowheads="1"/>
          </p:cNvSpPr>
          <p:nvPr/>
        </p:nvSpPr>
        <p:spPr bwMode="auto">
          <a:xfrm>
            <a:off x="0" y="0"/>
            <a:ext cx="5646374"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0" name="文本框 9">
            <a:extLst>
              <a:ext uri="{FF2B5EF4-FFF2-40B4-BE49-F238E27FC236}">
                <a16:creationId xmlns:a16="http://schemas.microsoft.com/office/drawing/2014/main" id="{4E878537-6012-4BB1-95A5-A2BB67030A5F}"/>
              </a:ext>
            </a:extLst>
          </p:cNvPr>
          <p:cNvSpPr txBox="1"/>
          <p:nvPr/>
        </p:nvSpPr>
        <p:spPr>
          <a:xfrm>
            <a:off x="463994" y="923011"/>
            <a:ext cx="8040909" cy="2992486"/>
          </a:xfrm>
          <a:prstGeom prst="rect">
            <a:avLst/>
          </a:prstGeom>
          <a:noFill/>
        </p:spPr>
        <p:txBody>
          <a:bodyPr wrap="square" rtlCol="0">
            <a:spAutoFit/>
          </a:bodyPr>
          <a:lstStyle/>
          <a:p>
            <a:pPr>
              <a:lnSpc>
                <a:spcPct val="200000"/>
              </a:lnSpc>
            </a:pPr>
            <a:r>
              <a:rPr lang="en-US" altLang="zh-CN" sz="1200" dirty="0">
                <a:latin typeface="+mn-ea"/>
              </a:rPr>
              <a:t>1</a:t>
            </a:r>
            <a:r>
              <a:rPr lang="zh-CN" altLang="en-US" sz="1200" dirty="0">
                <a:latin typeface="+mn-ea"/>
              </a:rPr>
              <a:t>、</a:t>
            </a:r>
            <a:r>
              <a:rPr lang="zh-CN" altLang="zh-CN" sz="1200" dirty="0">
                <a:latin typeface="+mn-ea"/>
              </a:rPr>
              <a:t>将原本应用于二项分布的美国国会投票数据的意见领袖观点演化模型应用到了社交网络群组用户文本数据之上，</a:t>
            </a:r>
            <a:r>
              <a:rPr lang="zh-CN" altLang="en-US" sz="1200" dirty="0">
                <a:latin typeface="+mn-ea"/>
              </a:rPr>
              <a:t>从而把</a:t>
            </a:r>
            <a:r>
              <a:rPr lang="zh-CN" altLang="zh-CN" sz="1200" dirty="0">
                <a:latin typeface="+mn-ea"/>
              </a:rPr>
              <a:t>意见领袖模型从二元极化场景扩展到了多元极化场景。</a:t>
            </a:r>
            <a:endParaRPr lang="en-US" altLang="zh-CN" sz="1200" dirty="0">
              <a:latin typeface="+mn-ea"/>
            </a:endParaRPr>
          </a:p>
          <a:p>
            <a:pPr>
              <a:lnSpc>
                <a:spcPct val="200000"/>
              </a:lnSpc>
            </a:pPr>
            <a:r>
              <a:rPr lang="en-US" altLang="zh-CN" sz="1200" dirty="0">
                <a:latin typeface="+mn-ea"/>
              </a:rPr>
              <a:t>2</a:t>
            </a:r>
            <a:r>
              <a:rPr lang="zh-CN" altLang="en-US" sz="1200" dirty="0">
                <a:latin typeface="+mn-ea"/>
              </a:rPr>
              <a:t>、</a:t>
            </a:r>
            <a:r>
              <a:rPr lang="zh-CN" altLang="zh-CN" sz="1200" dirty="0">
                <a:latin typeface="+mn-ea"/>
              </a:rPr>
              <a:t>对传统社交网络用户影响关系评估技术在多个方面进行了改进</a:t>
            </a:r>
            <a:endParaRPr lang="en-US" altLang="zh-CN" sz="1200" dirty="0">
              <a:latin typeface="+mn-ea"/>
            </a:endParaRPr>
          </a:p>
          <a:p>
            <a:pPr>
              <a:lnSpc>
                <a:spcPct val="200000"/>
              </a:lnSpc>
            </a:pPr>
            <a:r>
              <a:rPr lang="zh-CN" altLang="en-US" sz="1200" dirty="0">
                <a:latin typeface="+mn-ea"/>
              </a:rPr>
              <a:t>（</a:t>
            </a:r>
            <a:r>
              <a:rPr lang="en-US" altLang="zh-CN" sz="1200" dirty="0">
                <a:latin typeface="+mn-ea"/>
              </a:rPr>
              <a:t>1</a:t>
            </a:r>
            <a:r>
              <a:rPr lang="zh-CN" altLang="en-US" sz="1200" dirty="0">
                <a:latin typeface="+mn-ea"/>
              </a:rPr>
              <a:t>）</a:t>
            </a:r>
            <a:r>
              <a:rPr lang="zh-CN" altLang="zh-CN" sz="1200" dirty="0">
                <a:latin typeface="+mn-ea"/>
              </a:rPr>
              <a:t>去掉了</a:t>
            </a:r>
            <a:r>
              <a:rPr lang="zh-CN" altLang="en-US" sz="1200" dirty="0">
                <a:latin typeface="+mn-ea"/>
              </a:rPr>
              <a:t>传统模型中</a:t>
            </a:r>
            <a:r>
              <a:rPr lang="zh-CN" altLang="zh-CN" sz="1200" dirty="0">
                <a:latin typeface="+mn-ea"/>
              </a:rPr>
              <a:t>部分用户间影响关系已知的假设，使得社交网络用户影响关系评估的假设更为松弛</a:t>
            </a:r>
            <a:r>
              <a:rPr lang="zh-CN" altLang="en-US" sz="1200" dirty="0">
                <a:latin typeface="+mn-ea"/>
              </a:rPr>
              <a:t>。</a:t>
            </a:r>
            <a:endParaRPr lang="en-US" altLang="zh-CN" sz="1200" dirty="0">
              <a:latin typeface="+mn-ea"/>
            </a:endParaRPr>
          </a:p>
          <a:p>
            <a:pPr>
              <a:lnSpc>
                <a:spcPct val="200000"/>
              </a:lnSpc>
            </a:pPr>
            <a:r>
              <a:rPr lang="zh-CN" altLang="en-US" sz="1200" dirty="0">
                <a:latin typeface="+mn-ea"/>
              </a:rPr>
              <a:t>（</a:t>
            </a:r>
            <a:r>
              <a:rPr lang="en-US" altLang="zh-CN" sz="1200" dirty="0">
                <a:latin typeface="+mn-ea"/>
              </a:rPr>
              <a:t>2</a:t>
            </a:r>
            <a:r>
              <a:rPr lang="zh-CN" altLang="en-US" sz="1200" dirty="0">
                <a:latin typeface="+mn-ea"/>
              </a:rPr>
              <a:t>）</a:t>
            </a:r>
            <a:r>
              <a:rPr lang="zh-CN" altLang="zh-CN" sz="1200" dirty="0">
                <a:latin typeface="+mn-ea"/>
              </a:rPr>
              <a:t>针对传统模型意见领袖选取手段的单一性，采用主题模型、</a:t>
            </a:r>
            <a:r>
              <a:rPr lang="en-US" altLang="zh-CN" sz="1200" dirty="0">
                <a:latin typeface="+mn-ea"/>
              </a:rPr>
              <a:t>k-means</a:t>
            </a:r>
            <a:r>
              <a:rPr lang="zh-CN" altLang="zh-CN" sz="1200" dirty="0">
                <a:latin typeface="+mn-ea"/>
              </a:rPr>
              <a:t>聚类并结合用户的行为数据的方法进行了改进。</a:t>
            </a:r>
            <a:endParaRPr lang="en-US" altLang="zh-CN" sz="1200" dirty="0">
              <a:latin typeface="+mn-ea"/>
            </a:endParaRPr>
          </a:p>
          <a:p>
            <a:pPr>
              <a:lnSpc>
                <a:spcPct val="200000"/>
              </a:lnSpc>
            </a:pPr>
            <a:r>
              <a:rPr lang="zh-CN" altLang="en-US" sz="1200" dirty="0">
                <a:latin typeface="+mn-ea"/>
              </a:rPr>
              <a:t>（</a:t>
            </a:r>
            <a:r>
              <a:rPr lang="en-US" altLang="zh-CN" sz="1200" dirty="0">
                <a:latin typeface="+mn-ea"/>
              </a:rPr>
              <a:t>3</a:t>
            </a:r>
            <a:r>
              <a:rPr lang="zh-CN" altLang="en-US" sz="1200" dirty="0">
                <a:latin typeface="+mn-ea"/>
              </a:rPr>
              <a:t>）</a:t>
            </a:r>
            <a:r>
              <a:rPr lang="zh-CN" altLang="zh-CN" sz="1200" dirty="0">
                <a:latin typeface="+mn-ea"/>
              </a:rPr>
              <a:t>采用用户文本加权组合作为主题模型输入的方法，对传统模型用户影响关系评估特征粒度大，不能挖掘隐式用户影响关系进行了改进。</a:t>
            </a:r>
            <a:endParaRPr lang="en-US" altLang="zh-CN" sz="1200" dirty="0">
              <a:latin typeface="+mn-ea"/>
            </a:endParaRPr>
          </a:p>
        </p:txBody>
      </p:sp>
    </p:spTree>
    <p:extLst>
      <p:ext uri="{BB962C8B-B14F-4D97-AF65-F5344CB8AC3E}">
        <p14:creationId xmlns:p14="http://schemas.microsoft.com/office/powerpoint/2010/main" val="34077744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占位符 3">
            <a:extLst>
              <a:ext uri="{FF2B5EF4-FFF2-40B4-BE49-F238E27FC236}">
                <a16:creationId xmlns:a16="http://schemas.microsoft.com/office/drawing/2014/main" id="{CF362A9F-C6DF-4EBF-9C61-10590E843B8C}"/>
              </a:ext>
            </a:extLst>
          </p:cNvPr>
          <p:cNvPicPr>
            <a:picLocks noGrp="1" noChangeAspect="1"/>
          </p:cNvPicPr>
          <p:nvPr>
            <p:ph type="pic" sz="quarter" idx="17"/>
          </p:nvPr>
        </p:nvPicPr>
        <p:blipFill>
          <a:blip r:embed="rId3"/>
          <a:srcRect t="6597" b="6597"/>
          <a:stretch>
            <a:fillRect/>
          </a:stretch>
        </p:blipFill>
        <p:spPr>
          <a:xfrm>
            <a:off x="0" y="0"/>
            <a:ext cx="9144000" cy="591266"/>
          </a:xfrm>
          <a:prstGeom prst="rect">
            <a:avLst/>
          </a:prstGeom>
        </p:spPr>
      </p:pic>
      <p:sp>
        <p:nvSpPr>
          <p:cNvPr id="6" name="文本框 5">
            <a:extLst>
              <a:ext uri="{FF2B5EF4-FFF2-40B4-BE49-F238E27FC236}">
                <a16:creationId xmlns:a16="http://schemas.microsoft.com/office/drawing/2014/main" id="{E7ADD9CB-AC08-4830-8508-038433A65783}"/>
              </a:ext>
            </a:extLst>
          </p:cNvPr>
          <p:cNvSpPr txBox="1"/>
          <p:nvPr/>
        </p:nvSpPr>
        <p:spPr>
          <a:xfrm>
            <a:off x="1145773" y="1579459"/>
            <a:ext cx="6852453" cy="1984582"/>
          </a:xfrm>
          <a:prstGeom prst="rect">
            <a:avLst/>
          </a:prstGeom>
          <a:noFill/>
        </p:spPr>
        <p:txBody>
          <a:bodyPr wrap="square" rtlCol="0">
            <a:spAutoFit/>
          </a:bodyPr>
          <a:lstStyle/>
          <a:p>
            <a:pPr>
              <a:lnSpc>
                <a:spcPct val="200000"/>
              </a:lnSpc>
            </a:pPr>
            <a:r>
              <a:rPr lang="zh-CN" altLang="en-US" sz="1600" dirty="0">
                <a:latin typeface="Times New Roman" panose="02020603050405020304" pitchFamily="18" charset="0"/>
                <a:ea typeface="宋体" panose="02010600030101010101" pitchFamily="2" charset="-122"/>
              </a:rPr>
              <a:t>将</a:t>
            </a:r>
            <a:r>
              <a:rPr lang="zh-CN" altLang="en-US" sz="1600" dirty="0">
                <a:solidFill>
                  <a:srgbClr val="0070C0"/>
                </a:solidFill>
                <a:latin typeface="Times New Roman" panose="02020603050405020304" pitchFamily="18" charset="0"/>
                <a:ea typeface="宋体" panose="02010600030101010101" pitchFamily="2" charset="-122"/>
              </a:rPr>
              <a:t>文本主题分析模型和行为态度分析模型</a:t>
            </a:r>
            <a:r>
              <a:rPr lang="zh-CN" altLang="en-US" sz="1600" dirty="0">
                <a:latin typeface="Times New Roman" panose="02020603050405020304" pitchFamily="18" charset="0"/>
                <a:ea typeface="宋体" panose="02010600030101010101" pitchFamily="2" charset="-122"/>
              </a:rPr>
              <a:t>应用于社交网络用户意见的挖掘，利用</a:t>
            </a:r>
            <a:r>
              <a:rPr lang="zh-CN" altLang="en-US" sz="1600" dirty="0">
                <a:solidFill>
                  <a:srgbClr val="0070C0"/>
                </a:solidFill>
                <a:latin typeface="Times New Roman" panose="02020603050405020304" pitchFamily="18" charset="0"/>
                <a:ea typeface="宋体" panose="02010600030101010101" pitchFamily="2" charset="-122"/>
              </a:rPr>
              <a:t>基于意见领袖的观点演化模型对网络用户的意见形成过程进行建模</a:t>
            </a:r>
            <a:r>
              <a:rPr lang="zh-CN" altLang="en-US" sz="1600" dirty="0">
                <a:latin typeface="Times New Roman" panose="02020603050405020304" pitchFamily="18" charset="0"/>
                <a:ea typeface="宋体" panose="02010600030101010101" pitchFamily="2" charset="-122"/>
              </a:rPr>
              <a:t>，反推出社交网络用户之间的</a:t>
            </a:r>
            <a:r>
              <a:rPr lang="zh-CN" altLang="en-US" sz="1600" dirty="0">
                <a:solidFill>
                  <a:srgbClr val="0070C0"/>
                </a:solidFill>
                <a:latin typeface="Times New Roman" panose="02020603050405020304" pitchFamily="18" charset="0"/>
                <a:ea typeface="宋体" panose="02010600030101010101" pitchFamily="2" charset="-122"/>
              </a:rPr>
              <a:t>相互影响关系</a:t>
            </a:r>
            <a:r>
              <a:rPr lang="zh-CN" altLang="en-US" sz="1600" dirty="0">
                <a:latin typeface="Times New Roman" panose="02020603050405020304" pitchFamily="18" charset="0"/>
                <a:ea typeface="宋体" panose="02010600030101010101" pitchFamily="2" charset="-122"/>
              </a:rPr>
              <a:t>，从而更好地理解社交网络用户的拓扑结构和用户的意见走向。</a:t>
            </a:r>
          </a:p>
        </p:txBody>
      </p:sp>
      <p:sp>
        <p:nvSpPr>
          <p:cNvPr id="10" name="文本框 9">
            <a:extLst>
              <a:ext uri="{FF2B5EF4-FFF2-40B4-BE49-F238E27FC236}">
                <a16:creationId xmlns:a16="http://schemas.microsoft.com/office/drawing/2014/main" id="{6893463A-35F6-48C7-AEE0-316A54D439D0}"/>
              </a:ext>
            </a:extLst>
          </p:cNvPr>
          <p:cNvSpPr txBox="1"/>
          <p:nvPr/>
        </p:nvSpPr>
        <p:spPr>
          <a:xfrm>
            <a:off x="202842" y="95578"/>
            <a:ext cx="7586746" cy="461665"/>
          </a:xfrm>
          <a:prstGeom prst="rect">
            <a:avLst/>
          </a:prstGeom>
          <a:noFill/>
        </p:spPr>
        <p:txBody>
          <a:bodyPr wrap="square" rtlCol="0">
            <a:spAutoFit/>
          </a:bodyPr>
          <a:lstStyle/>
          <a:p>
            <a:r>
              <a:rPr lang="zh-CN" altLang="en-US" sz="2400" dirty="0">
                <a:solidFill>
                  <a:schemeClr val="bg1"/>
                </a:solidFill>
              </a:rPr>
              <a:t>摘要</a:t>
            </a:r>
          </a:p>
        </p:txBody>
      </p:sp>
    </p:spTree>
    <p:extLst>
      <p:ext uri="{BB962C8B-B14F-4D97-AF65-F5344CB8AC3E}">
        <p14:creationId xmlns:p14="http://schemas.microsoft.com/office/powerpoint/2010/main" val="177820411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7" name="直角三角形 346">
            <a:extLst>
              <a:ext uri="{FF2B5EF4-FFF2-40B4-BE49-F238E27FC236}">
                <a16:creationId xmlns:a16="http://schemas.microsoft.com/office/drawing/2014/main" id="{1A9AF916-AE05-4AE2-B782-32B6C7063C37}"/>
              </a:ext>
            </a:extLst>
          </p:cNvPr>
          <p:cNvSpPr/>
          <p:nvPr/>
        </p:nvSpPr>
        <p:spPr>
          <a:xfrm rot="16200000">
            <a:off x="6427481" y="2409082"/>
            <a:ext cx="2751138" cy="2751138"/>
          </a:xfrm>
          <a:prstGeom prst="rtTriangle">
            <a:avLst/>
          </a:prstGeom>
          <a:solidFill>
            <a:srgbClr val="9D19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直角三角形 11">
            <a:extLst>
              <a:ext uri="{FF2B5EF4-FFF2-40B4-BE49-F238E27FC236}">
                <a16:creationId xmlns:a16="http://schemas.microsoft.com/office/drawing/2014/main" id="{7188C06A-1C9C-456B-AA6F-BBD0BB7FA8DE}"/>
              </a:ext>
            </a:extLst>
          </p:cNvPr>
          <p:cNvSpPr/>
          <p:nvPr/>
        </p:nvSpPr>
        <p:spPr>
          <a:xfrm rot="5400000">
            <a:off x="-28260" y="0"/>
            <a:ext cx="2751138" cy="2751138"/>
          </a:xfrm>
          <a:prstGeom prst="rtTriangle">
            <a:avLst/>
          </a:prstGeom>
          <a:solidFill>
            <a:srgbClr val="9D19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descr="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
          <p:cNvSpPr txBox="1">
            <a:spLocks noChangeArrowheads="1"/>
          </p:cNvSpPr>
          <p:nvPr/>
        </p:nvSpPr>
        <p:spPr bwMode="auto">
          <a:xfrm>
            <a:off x="1894687" y="1959857"/>
            <a:ext cx="5393600" cy="646331"/>
          </a:xfrm>
          <a:prstGeom prst="rect">
            <a:avLst/>
          </a:prstGeom>
          <a:noFill/>
          <a:ln>
            <a:noFill/>
          </a:ln>
        </p:spPr>
        <p:txBody>
          <a:bodyPr wrap="squar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algn="ctr" defTabSz="514350" fontAlgn="base">
              <a:spcBef>
                <a:spcPct val="0"/>
              </a:spcBef>
              <a:spcAft>
                <a:spcPct val="0"/>
              </a:spcAft>
              <a:tabLst>
                <a:tab pos="2149475" algn="l"/>
              </a:tabLst>
            </a:pPr>
            <a:r>
              <a:rPr lang="zh-CN" altLang="en-US" sz="3600" b="1" dirty="0">
                <a:solidFill>
                  <a:schemeClr val="accent1"/>
                </a:solidFill>
                <a:latin typeface="+mj-ea"/>
                <a:ea typeface="+mj-ea"/>
              </a:rPr>
              <a:t>恳请</a:t>
            </a:r>
            <a:r>
              <a:rPr lang="zh-CN" altLang="en-US" sz="3600" b="1" dirty="0">
                <a:solidFill>
                  <a:schemeClr val="accent1"/>
                </a:solidFill>
                <a:latin typeface="+mj-ea"/>
                <a:ea typeface="+mj-ea"/>
                <a:sym typeface="Calibri" panose="020F0502020204030204" pitchFamily="34" charset="0"/>
              </a:rPr>
              <a:t>各位专家批评指正</a:t>
            </a:r>
          </a:p>
        </p:txBody>
      </p:sp>
      <p:cxnSp>
        <p:nvCxnSpPr>
          <p:cNvPr id="65" name="直接连接符 64"/>
          <p:cNvCxnSpPr/>
          <p:nvPr/>
        </p:nvCxnSpPr>
        <p:spPr>
          <a:xfrm>
            <a:off x="4411462" y="3082046"/>
            <a:ext cx="279543"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69" name="椭圆 68"/>
          <p:cNvSpPr/>
          <p:nvPr/>
        </p:nvSpPr>
        <p:spPr>
          <a:xfrm>
            <a:off x="3594464" y="3202283"/>
            <a:ext cx="351052" cy="351052"/>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accent1"/>
              </a:solidFill>
            </a:endParaRPr>
          </a:p>
        </p:txBody>
      </p:sp>
      <p:sp>
        <p:nvSpPr>
          <p:cNvPr id="70" name="文本框 69" descr="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
          <p:cNvSpPr txBox="1">
            <a:spLocks noChangeArrowheads="1"/>
          </p:cNvSpPr>
          <p:nvPr/>
        </p:nvSpPr>
        <p:spPr bwMode="auto">
          <a:xfrm>
            <a:off x="3932221" y="3245558"/>
            <a:ext cx="1458144" cy="307777"/>
          </a:xfrm>
          <a:prstGeom prst="rect">
            <a:avLst/>
          </a:prstGeom>
          <a:noFill/>
          <a:ln>
            <a:noFill/>
          </a:ln>
        </p:spPr>
        <p:txBody>
          <a:bodyPr wrap="squar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defTabSz="514350" fontAlgn="base">
              <a:spcBef>
                <a:spcPct val="0"/>
              </a:spcBef>
              <a:spcAft>
                <a:spcPct val="0"/>
              </a:spcAft>
              <a:tabLst>
                <a:tab pos="2149475" algn="l"/>
              </a:tabLst>
            </a:pPr>
            <a:r>
              <a:rPr lang="zh-CN" altLang="en-US" sz="1400" dirty="0">
                <a:solidFill>
                  <a:schemeClr val="accent1"/>
                </a:solidFill>
                <a:latin typeface="微软雅黑" panose="020B0503020204020204" pitchFamily="34" charset="-122"/>
                <a:sym typeface="Calibri" panose="020F0502020204030204" pitchFamily="34" charset="0"/>
              </a:rPr>
              <a:t>答辩人</a:t>
            </a:r>
            <a:r>
              <a:rPr lang="zh-CN" altLang="en-US" sz="1400" dirty="0">
                <a:solidFill>
                  <a:schemeClr val="accent1"/>
                </a:solidFill>
                <a:latin typeface="方正准圆简体" panose="03000509000000000000" pitchFamily="65" charset="-122"/>
                <a:ea typeface="方正准圆简体" panose="03000509000000000000" pitchFamily="65" charset="-122"/>
                <a:sym typeface="Calibri" panose="020F0502020204030204" pitchFamily="34" charset="0"/>
              </a:rPr>
              <a:t>：</a:t>
            </a:r>
            <a:r>
              <a:rPr lang="zh-CN" altLang="en-US" sz="1400" dirty="0">
                <a:solidFill>
                  <a:schemeClr val="accent1"/>
                </a:solidFill>
                <a:latin typeface="微软雅黑" panose="020B0503020204020204" pitchFamily="34" charset="-122"/>
                <a:sym typeface="Calibri" panose="020F0502020204030204" pitchFamily="34" charset="0"/>
              </a:rPr>
              <a:t>邹新宇</a:t>
            </a: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95600" y="288435"/>
            <a:ext cx="2751139" cy="809159"/>
          </a:xfrm>
          <a:prstGeom prst="rect">
            <a:avLst/>
          </a:prstGeom>
        </p:spPr>
      </p:pic>
      <p:grpSp>
        <p:nvGrpSpPr>
          <p:cNvPr id="98" name="Group 66"/>
          <p:cNvGrpSpPr>
            <a:grpSpLocks noChangeAspect="1"/>
          </p:cNvGrpSpPr>
          <p:nvPr/>
        </p:nvGrpSpPr>
        <p:grpSpPr bwMode="auto">
          <a:xfrm>
            <a:off x="3673946" y="3264660"/>
            <a:ext cx="192087" cy="207963"/>
            <a:chOff x="2111" y="2322"/>
            <a:chExt cx="121" cy="131"/>
          </a:xfrm>
          <a:solidFill>
            <a:schemeClr val="bg1"/>
          </a:solidFill>
        </p:grpSpPr>
        <p:sp>
          <p:nvSpPr>
            <p:cNvPr id="99" name="Freeform 67"/>
            <p:cNvSpPr>
              <a:spLocks/>
            </p:cNvSpPr>
            <p:nvPr/>
          </p:nvSpPr>
          <p:spPr bwMode="auto">
            <a:xfrm>
              <a:off x="2159" y="2350"/>
              <a:ext cx="40" cy="37"/>
            </a:xfrm>
            <a:custGeom>
              <a:avLst/>
              <a:gdLst>
                <a:gd name="T0" fmla="*/ 89 w 213"/>
                <a:gd name="T1" fmla="*/ 19 h 198"/>
                <a:gd name="T2" fmla="*/ 196 w 213"/>
                <a:gd name="T3" fmla="*/ 143 h 198"/>
                <a:gd name="T4" fmla="*/ 208 w 213"/>
                <a:gd name="T5" fmla="*/ 189 h 198"/>
                <a:gd name="T6" fmla="*/ 206 w 213"/>
                <a:gd name="T7" fmla="*/ 191 h 198"/>
                <a:gd name="T8" fmla="*/ 158 w 213"/>
                <a:gd name="T9" fmla="*/ 186 h 198"/>
                <a:gd name="T10" fmla="*/ 22 w 213"/>
                <a:gd name="T11" fmla="*/ 92 h 198"/>
                <a:gd name="T12" fmla="*/ 13 w 213"/>
                <a:gd name="T13" fmla="*/ 44 h 198"/>
                <a:gd name="T14" fmla="*/ 40 w 213"/>
                <a:gd name="T15" fmla="*/ 15 h 198"/>
                <a:gd name="T16" fmla="*/ 89 w 213"/>
                <a:gd name="T17" fmla="*/ 19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3" h="198">
                  <a:moveTo>
                    <a:pt x="89" y="19"/>
                  </a:moveTo>
                  <a:cubicBezTo>
                    <a:pt x="196" y="143"/>
                    <a:pt x="196" y="143"/>
                    <a:pt x="196" y="143"/>
                  </a:cubicBezTo>
                  <a:cubicBezTo>
                    <a:pt x="210" y="160"/>
                    <a:pt x="213" y="183"/>
                    <a:pt x="208" y="189"/>
                  </a:cubicBezTo>
                  <a:cubicBezTo>
                    <a:pt x="206" y="191"/>
                    <a:pt x="206" y="191"/>
                    <a:pt x="206" y="191"/>
                  </a:cubicBezTo>
                  <a:cubicBezTo>
                    <a:pt x="200" y="197"/>
                    <a:pt x="176" y="198"/>
                    <a:pt x="158" y="186"/>
                  </a:cubicBezTo>
                  <a:cubicBezTo>
                    <a:pt x="22" y="92"/>
                    <a:pt x="22" y="92"/>
                    <a:pt x="22" y="92"/>
                  </a:cubicBezTo>
                  <a:cubicBezTo>
                    <a:pt x="4" y="80"/>
                    <a:pt x="0" y="58"/>
                    <a:pt x="13" y="44"/>
                  </a:cubicBezTo>
                  <a:cubicBezTo>
                    <a:pt x="40" y="15"/>
                    <a:pt x="40" y="15"/>
                    <a:pt x="40" y="15"/>
                  </a:cubicBezTo>
                  <a:cubicBezTo>
                    <a:pt x="53" y="0"/>
                    <a:pt x="74" y="2"/>
                    <a:pt x="89" y="1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solidFill>
                  <a:schemeClr val="accent1"/>
                </a:solidFill>
              </a:endParaRPr>
            </a:p>
          </p:txBody>
        </p:sp>
        <p:sp>
          <p:nvSpPr>
            <p:cNvPr id="100" name="Freeform 68"/>
            <p:cNvSpPr>
              <a:spLocks noEditPoints="1"/>
            </p:cNvSpPr>
            <p:nvPr/>
          </p:nvSpPr>
          <p:spPr bwMode="auto">
            <a:xfrm>
              <a:off x="2129" y="2322"/>
              <a:ext cx="71" cy="90"/>
            </a:xfrm>
            <a:custGeom>
              <a:avLst/>
              <a:gdLst>
                <a:gd name="T0" fmla="*/ 142 w 381"/>
                <a:gd name="T1" fmla="*/ 449 h 481"/>
                <a:gd name="T2" fmla="*/ 348 w 381"/>
                <a:gd name="T3" fmla="*/ 236 h 481"/>
                <a:gd name="T4" fmla="*/ 374 w 381"/>
                <a:gd name="T5" fmla="*/ 235 h 481"/>
                <a:gd name="T6" fmla="*/ 374 w 381"/>
                <a:gd name="T7" fmla="*/ 260 h 481"/>
                <a:gd name="T8" fmla="*/ 168 w 381"/>
                <a:gd name="T9" fmla="*/ 474 h 481"/>
                <a:gd name="T10" fmla="*/ 142 w 381"/>
                <a:gd name="T11" fmla="*/ 474 h 481"/>
                <a:gd name="T12" fmla="*/ 142 w 381"/>
                <a:gd name="T13" fmla="*/ 449 h 481"/>
                <a:gd name="T14" fmla="*/ 122 w 381"/>
                <a:gd name="T15" fmla="*/ 245 h 481"/>
                <a:gd name="T16" fmla="*/ 0 w 381"/>
                <a:gd name="T17" fmla="*/ 123 h 481"/>
                <a:gd name="T18" fmla="*/ 20 w 381"/>
                <a:gd name="T19" fmla="*/ 56 h 481"/>
                <a:gd name="T20" fmla="*/ 45 w 381"/>
                <a:gd name="T21" fmla="*/ 51 h 481"/>
                <a:gd name="T22" fmla="*/ 50 w 381"/>
                <a:gd name="T23" fmla="*/ 76 h 481"/>
                <a:gd name="T24" fmla="*/ 36 w 381"/>
                <a:gd name="T25" fmla="*/ 123 h 481"/>
                <a:gd name="T26" fmla="*/ 122 w 381"/>
                <a:gd name="T27" fmla="*/ 209 h 481"/>
                <a:gd name="T28" fmla="*/ 209 w 381"/>
                <a:gd name="T29" fmla="*/ 123 h 481"/>
                <a:gd name="T30" fmla="*/ 133 w 381"/>
                <a:gd name="T31" fmla="*/ 37 h 481"/>
                <a:gd name="T32" fmla="*/ 117 w 381"/>
                <a:gd name="T33" fmla="*/ 17 h 481"/>
                <a:gd name="T34" fmla="*/ 137 w 381"/>
                <a:gd name="T35" fmla="*/ 2 h 481"/>
                <a:gd name="T36" fmla="*/ 245 w 381"/>
                <a:gd name="T37" fmla="*/ 123 h 481"/>
                <a:gd name="T38" fmla="*/ 122 w 381"/>
                <a:gd name="T39" fmla="*/ 245 h 481"/>
                <a:gd name="T40" fmla="*/ 67 w 381"/>
                <a:gd name="T41" fmla="*/ 52 h 481"/>
                <a:gd name="T42" fmla="*/ 52 w 381"/>
                <a:gd name="T43" fmla="*/ 44 h 481"/>
                <a:gd name="T44" fmla="*/ 58 w 381"/>
                <a:gd name="T45" fmla="*/ 19 h 481"/>
                <a:gd name="T46" fmla="*/ 81 w 381"/>
                <a:gd name="T47" fmla="*/ 8 h 481"/>
                <a:gd name="T48" fmla="*/ 104 w 381"/>
                <a:gd name="T49" fmla="*/ 19 h 481"/>
                <a:gd name="T50" fmla="*/ 93 w 381"/>
                <a:gd name="T51" fmla="*/ 42 h 481"/>
                <a:gd name="T52" fmla="*/ 77 w 381"/>
                <a:gd name="T53" fmla="*/ 50 h 481"/>
                <a:gd name="T54" fmla="*/ 67 w 381"/>
                <a:gd name="T55" fmla="*/ 52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81" h="481">
                  <a:moveTo>
                    <a:pt x="142" y="449"/>
                  </a:moveTo>
                  <a:cubicBezTo>
                    <a:pt x="348" y="236"/>
                    <a:pt x="348" y="236"/>
                    <a:pt x="348" y="236"/>
                  </a:cubicBezTo>
                  <a:cubicBezTo>
                    <a:pt x="355" y="228"/>
                    <a:pt x="366" y="228"/>
                    <a:pt x="374" y="235"/>
                  </a:cubicBezTo>
                  <a:cubicBezTo>
                    <a:pt x="381" y="242"/>
                    <a:pt x="381" y="253"/>
                    <a:pt x="374" y="260"/>
                  </a:cubicBezTo>
                  <a:cubicBezTo>
                    <a:pt x="168" y="474"/>
                    <a:pt x="168" y="474"/>
                    <a:pt x="168" y="474"/>
                  </a:cubicBezTo>
                  <a:cubicBezTo>
                    <a:pt x="161" y="481"/>
                    <a:pt x="150" y="481"/>
                    <a:pt x="142" y="474"/>
                  </a:cubicBezTo>
                  <a:cubicBezTo>
                    <a:pt x="135" y="467"/>
                    <a:pt x="135" y="456"/>
                    <a:pt x="142" y="449"/>
                  </a:cubicBezTo>
                  <a:close/>
                  <a:moveTo>
                    <a:pt x="122" y="245"/>
                  </a:moveTo>
                  <a:cubicBezTo>
                    <a:pt x="55" y="245"/>
                    <a:pt x="0" y="190"/>
                    <a:pt x="0" y="123"/>
                  </a:cubicBezTo>
                  <a:cubicBezTo>
                    <a:pt x="0" y="99"/>
                    <a:pt x="7" y="76"/>
                    <a:pt x="20" y="56"/>
                  </a:cubicBezTo>
                  <a:cubicBezTo>
                    <a:pt x="26" y="48"/>
                    <a:pt x="37" y="45"/>
                    <a:pt x="45" y="51"/>
                  </a:cubicBezTo>
                  <a:cubicBezTo>
                    <a:pt x="53" y="56"/>
                    <a:pt x="56" y="67"/>
                    <a:pt x="50" y="76"/>
                  </a:cubicBezTo>
                  <a:cubicBezTo>
                    <a:pt x="41" y="90"/>
                    <a:pt x="36" y="106"/>
                    <a:pt x="36" y="123"/>
                  </a:cubicBezTo>
                  <a:cubicBezTo>
                    <a:pt x="36" y="171"/>
                    <a:pt x="75" y="209"/>
                    <a:pt x="122" y="209"/>
                  </a:cubicBezTo>
                  <a:cubicBezTo>
                    <a:pt x="170" y="209"/>
                    <a:pt x="209" y="171"/>
                    <a:pt x="209" y="123"/>
                  </a:cubicBezTo>
                  <a:cubicBezTo>
                    <a:pt x="209" y="79"/>
                    <a:pt x="176" y="42"/>
                    <a:pt x="133" y="37"/>
                  </a:cubicBezTo>
                  <a:cubicBezTo>
                    <a:pt x="123" y="36"/>
                    <a:pt x="116" y="27"/>
                    <a:pt x="117" y="17"/>
                  </a:cubicBezTo>
                  <a:cubicBezTo>
                    <a:pt x="118" y="7"/>
                    <a:pt x="127" y="0"/>
                    <a:pt x="137" y="2"/>
                  </a:cubicBezTo>
                  <a:cubicBezTo>
                    <a:pt x="198" y="9"/>
                    <a:pt x="245" y="61"/>
                    <a:pt x="245" y="123"/>
                  </a:cubicBezTo>
                  <a:cubicBezTo>
                    <a:pt x="245" y="190"/>
                    <a:pt x="190" y="245"/>
                    <a:pt x="122" y="245"/>
                  </a:cubicBezTo>
                  <a:close/>
                  <a:moveTo>
                    <a:pt x="67" y="52"/>
                  </a:moveTo>
                  <a:cubicBezTo>
                    <a:pt x="61" y="52"/>
                    <a:pt x="55" y="50"/>
                    <a:pt x="52" y="44"/>
                  </a:cubicBezTo>
                  <a:cubicBezTo>
                    <a:pt x="47" y="36"/>
                    <a:pt x="49" y="25"/>
                    <a:pt x="58" y="19"/>
                  </a:cubicBezTo>
                  <a:cubicBezTo>
                    <a:pt x="65" y="15"/>
                    <a:pt x="73" y="11"/>
                    <a:pt x="81" y="8"/>
                  </a:cubicBezTo>
                  <a:cubicBezTo>
                    <a:pt x="91" y="5"/>
                    <a:pt x="101" y="9"/>
                    <a:pt x="104" y="19"/>
                  </a:cubicBezTo>
                  <a:cubicBezTo>
                    <a:pt x="107" y="28"/>
                    <a:pt x="103" y="38"/>
                    <a:pt x="93" y="42"/>
                  </a:cubicBezTo>
                  <a:cubicBezTo>
                    <a:pt x="87" y="44"/>
                    <a:pt x="82" y="47"/>
                    <a:pt x="77" y="50"/>
                  </a:cubicBezTo>
                  <a:cubicBezTo>
                    <a:pt x="74" y="52"/>
                    <a:pt x="71" y="52"/>
                    <a:pt x="67" y="5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solidFill>
                  <a:schemeClr val="accent1"/>
                </a:solidFill>
              </a:endParaRPr>
            </a:p>
          </p:txBody>
        </p:sp>
        <p:sp>
          <p:nvSpPr>
            <p:cNvPr id="101" name="Freeform 69"/>
            <p:cNvSpPr>
              <a:spLocks noEditPoints="1"/>
            </p:cNvSpPr>
            <p:nvPr/>
          </p:nvSpPr>
          <p:spPr bwMode="auto">
            <a:xfrm>
              <a:off x="2111" y="2406"/>
              <a:ext cx="121" cy="47"/>
            </a:xfrm>
            <a:custGeom>
              <a:avLst/>
              <a:gdLst>
                <a:gd name="T0" fmla="*/ 597 w 648"/>
                <a:gd name="T1" fmla="*/ 249 h 249"/>
                <a:gd name="T2" fmla="*/ 50 w 648"/>
                <a:gd name="T3" fmla="*/ 249 h 249"/>
                <a:gd name="T4" fmla="*/ 0 w 648"/>
                <a:gd name="T5" fmla="*/ 198 h 249"/>
                <a:gd name="T6" fmla="*/ 0 w 648"/>
                <a:gd name="T7" fmla="*/ 50 h 249"/>
                <a:gd name="T8" fmla="*/ 50 w 648"/>
                <a:gd name="T9" fmla="*/ 0 h 249"/>
                <a:gd name="T10" fmla="*/ 597 w 648"/>
                <a:gd name="T11" fmla="*/ 0 h 249"/>
                <a:gd name="T12" fmla="*/ 648 w 648"/>
                <a:gd name="T13" fmla="*/ 50 h 249"/>
                <a:gd name="T14" fmla="*/ 648 w 648"/>
                <a:gd name="T15" fmla="*/ 198 h 249"/>
                <a:gd name="T16" fmla="*/ 597 w 648"/>
                <a:gd name="T17" fmla="*/ 249 h 249"/>
                <a:gd name="T18" fmla="*/ 50 w 648"/>
                <a:gd name="T19" fmla="*/ 35 h 249"/>
                <a:gd name="T20" fmla="*/ 36 w 648"/>
                <a:gd name="T21" fmla="*/ 50 h 249"/>
                <a:gd name="T22" fmla="*/ 36 w 648"/>
                <a:gd name="T23" fmla="*/ 198 h 249"/>
                <a:gd name="T24" fmla="*/ 50 w 648"/>
                <a:gd name="T25" fmla="*/ 213 h 249"/>
                <a:gd name="T26" fmla="*/ 597 w 648"/>
                <a:gd name="T27" fmla="*/ 213 h 249"/>
                <a:gd name="T28" fmla="*/ 612 w 648"/>
                <a:gd name="T29" fmla="*/ 198 h 249"/>
                <a:gd name="T30" fmla="*/ 612 w 648"/>
                <a:gd name="T31" fmla="*/ 50 h 249"/>
                <a:gd name="T32" fmla="*/ 597 w 648"/>
                <a:gd name="T33" fmla="*/ 35 h 249"/>
                <a:gd name="T34" fmla="*/ 50 w 648"/>
                <a:gd name="T35" fmla="*/ 3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48" h="249">
                  <a:moveTo>
                    <a:pt x="597" y="249"/>
                  </a:moveTo>
                  <a:cubicBezTo>
                    <a:pt x="50" y="249"/>
                    <a:pt x="50" y="249"/>
                    <a:pt x="50" y="249"/>
                  </a:cubicBezTo>
                  <a:cubicBezTo>
                    <a:pt x="22" y="249"/>
                    <a:pt x="0" y="226"/>
                    <a:pt x="0" y="198"/>
                  </a:cubicBezTo>
                  <a:cubicBezTo>
                    <a:pt x="0" y="50"/>
                    <a:pt x="0" y="50"/>
                    <a:pt x="0" y="50"/>
                  </a:cubicBezTo>
                  <a:cubicBezTo>
                    <a:pt x="0" y="22"/>
                    <a:pt x="22" y="0"/>
                    <a:pt x="50" y="0"/>
                  </a:cubicBezTo>
                  <a:cubicBezTo>
                    <a:pt x="597" y="0"/>
                    <a:pt x="597" y="0"/>
                    <a:pt x="597" y="0"/>
                  </a:cubicBezTo>
                  <a:cubicBezTo>
                    <a:pt x="625" y="0"/>
                    <a:pt x="648" y="22"/>
                    <a:pt x="648" y="50"/>
                  </a:cubicBezTo>
                  <a:cubicBezTo>
                    <a:pt x="648" y="198"/>
                    <a:pt x="648" y="198"/>
                    <a:pt x="648" y="198"/>
                  </a:cubicBezTo>
                  <a:cubicBezTo>
                    <a:pt x="648" y="226"/>
                    <a:pt x="625" y="249"/>
                    <a:pt x="597" y="249"/>
                  </a:cubicBezTo>
                  <a:close/>
                  <a:moveTo>
                    <a:pt x="50" y="35"/>
                  </a:moveTo>
                  <a:cubicBezTo>
                    <a:pt x="42" y="35"/>
                    <a:pt x="36" y="42"/>
                    <a:pt x="36" y="50"/>
                  </a:cubicBezTo>
                  <a:cubicBezTo>
                    <a:pt x="36" y="198"/>
                    <a:pt x="36" y="198"/>
                    <a:pt x="36" y="198"/>
                  </a:cubicBezTo>
                  <a:cubicBezTo>
                    <a:pt x="36" y="206"/>
                    <a:pt x="42" y="213"/>
                    <a:pt x="50" y="213"/>
                  </a:cubicBezTo>
                  <a:cubicBezTo>
                    <a:pt x="597" y="213"/>
                    <a:pt x="597" y="213"/>
                    <a:pt x="597" y="213"/>
                  </a:cubicBezTo>
                  <a:cubicBezTo>
                    <a:pt x="605" y="213"/>
                    <a:pt x="612" y="206"/>
                    <a:pt x="612" y="198"/>
                  </a:cubicBezTo>
                  <a:cubicBezTo>
                    <a:pt x="612" y="50"/>
                    <a:pt x="612" y="50"/>
                    <a:pt x="612" y="50"/>
                  </a:cubicBezTo>
                  <a:cubicBezTo>
                    <a:pt x="612" y="42"/>
                    <a:pt x="605" y="35"/>
                    <a:pt x="597" y="35"/>
                  </a:cubicBezTo>
                  <a:lnTo>
                    <a:pt x="50" y="35"/>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solidFill>
                  <a:schemeClr val="accent1"/>
                </a:solidFill>
              </a:endParaRPr>
            </a:p>
          </p:txBody>
        </p:sp>
      </p:grpSp>
    </p:spTree>
    <p:extLst>
      <p:ext uri="{BB962C8B-B14F-4D97-AF65-F5344CB8AC3E}">
        <p14:creationId xmlns:p14="http://schemas.microsoft.com/office/powerpoint/2010/main" val="867559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6E4D1BDF-1238-42BA-94F5-21BF1CF0372D}"/>
              </a:ext>
            </a:extLst>
          </p:cNvPr>
          <p:cNvSpPr/>
          <p:nvPr/>
        </p:nvSpPr>
        <p:spPr>
          <a:xfrm>
            <a:off x="0" y="0"/>
            <a:ext cx="9144000" cy="2810194"/>
          </a:xfrm>
          <a:prstGeom prst="rect">
            <a:avLst/>
          </a:prstGeom>
          <a:solidFill>
            <a:srgbClr val="9D19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a:extLst>
              <a:ext uri="{FF2B5EF4-FFF2-40B4-BE49-F238E27FC236}">
                <a16:creationId xmlns:a16="http://schemas.microsoft.com/office/drawing/2014/main" id="{82AD984A-7542-478E-BA3D-713A46CD0092}"/>
              </a:ext>
            </a:extLst>
          </p:cNvPr>
          <p:cNvSpPr/>
          <p:nvPr/>
        </p:nvSpPr>
        <p:spPr>
          <a:xfrm>
            <a:off x="268503" y="749128"/>
            <a:ext cx="8587946" cy="3645244"/>
          </a:xfrm>
          <a:prstGeom prst="rect">
            <a:avLst/>
          </a:prstGeom>
          <a:solidFill>
            <a:schemeClr val="bg1"/>
          </a:solidFill>
          <a:ln>
            <a:noFill/>
          </a:ln>
          <a:effectLst>
            <a:outerShdw blurRad="254000" dist="254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5">
            <a:extLst>
              <a:ext uri="{FF2B5EF4-FFF2-40B4-BE49-F238E27FC236}">
                <a16:creationId xmlns:a16="http://schemas.microsoft.com/office/drawing/2014/main" id="{3AEEF0B3-7C7B-4852-95FF-BFD1FB4BD229}"/>
              </a:ext>
            </a:extLst>
          </p:cNvPr>
          <p:cNvSpPr txBox="1">
            <a:spLocks noChangeArrowheads="1"/>
          </p:cNvSpPr>
          <p:nvPr/>
        </p:nvSpPr>
        <p:spPr bwMode="auto">
          <a:xfrm>
            <a:off x="2402175" y="2163863"/>
            <a:ext cx="433965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zh-CN" altLang="en-US" sz="3600" b="1" dirty="0">
                <a:solidFill>
                  <a:schemeClr val="tx1">
                    <a:lumMod val="95000"/>
                    <a:lumOff val="5000"/>
                  </a:schemeClr>
                </a:solidFill>
                <a:latin typeface="+mj-ea"/>
              </a:rPr>
              <a:t>研究背景及选题意义</a:t>
            </a:r>
          </a:p>
        </p:txBody>
      </p:sp>
      <p:pic>
        <p:nvPicPr>
          <p:cNvPr id="77" name="图片 7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97581" y="749128"/>
            <a:ext cx="1877916" cy="552329"/>
          </a:xfrm>
          <a:prstGeom prst="rect">
            <a:avLst/>
          </a:prstGeom>
        </p:spPr>
      </p:pic>
    </p:spTree>
    <p:extLst>
      <p:ext uri="{BB962C8B-B14F-4D97-AF65-F5344CB8AC3E}">
        <p14:creationId xmlns:p14="http://schemas.microsoft.com/office/powerpoint/2010/main" val="20999688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占位符 3">
            <a:extLst>
              <a:ext uri="{FF2B5EF4-FFF2-40B4-BE49-F238E27FC236}">
                <a16:creationId xmlns:a16="http://schemas.microsoft.com/office/drawing/2014/main" id="{CF362A9F-C6DF-4EBF-9C61-10590E843B8C}"/>
              </a:ext>
            </a:extLst>
          </p:cNvPr>
          <p:cNvPicPr>
            <a:picLocks noGrp="1" noChangeAspect="1"/>
          </p:cNvPicPr>
          <p:nvPr>
            <p:ph type="pic" sz="quarter" idx="17"/>
          </p:nvPr>
        </p:nvPicPr>
        <p:blipFill>
          <a:blip r:embed="rId3"/>
          <a:srcRect t="6597" b="6597"/>
          <a:stretch>
            <a:fillRect/>
          </a:stretch>
        </p:blipFill>
        <p:spPr>
          <a:xfrm>
            <a:off x="0" y="0"/>
            <a:ext cx="9144000" cy="591266"/>
          </a:xfrm>
          <a:prstGeom prst="rect">
            <a:avLst/>
          </a:prstGeom>
        </p:spPr>
      </p:pic>
      <p:sp>
        <p:nvSpPr>
          <p:cNvPr id="5" name="文本框 4">
            <a:extLst>
              <a:ext uri="{FF2B5EF4-FFF2-40B4-BE49-F238E27FC236}">
                <a16:creationId xmlns:a16="http://schemas.microsoft.com/office/drawing/2014/main" id="{0EF13109-9D82-4D26-8174-758FE4D55FED}"/>
              </a:ext>
            </a:extLst>
          </p:cNvPr>
          <p:cNvSpPr txBox="1"/>
          <p:nvPr/>
        </p:nvSpPr>
        <p:spPr>
          <a:xfrm>
            <a:off x="202842" y="95578"/>
            <a:ext cx="7586746" cy="461665"/>
          </a:xfrm>
          <a:prstGeom prst="rect">
            <a:avLst/>
          </a:prstGeom>
          <a:noFill/>
        </p:spPr>
        <p:txBody>
          <a:bodyPr wrap="square" rtlCol="0">
            <a:spAutoFit/>
          </a:bodyPr>
          <a:lstStyle/>
          <a:p>
            <a:r>
              <a:rPr lang="zh-CN" altLang="en-US" sz="2400" dirty="0">
                <a:solidFill>
                  <a:schemeClr val="bg1"/>
                </a:solidFill>
              </a:rPr>
              <a:t>研究背景</a:t>
            </a:r>
          </a:p>
        </p:txBody>
      </p:sp>
      <p:sp>
        <p:nvSpPr>
          <p:cNvPr id="6" name="文本框 5">
            <a:extLst>
              <a:ext uri="{FF2B5EF4-FFF2-40B4-BE49-F238E27FC236}">
                <a16:creationId xmlns:a16="http://schemas.microsoft.com/office/drawing/2014/main" id="{E7ADD9CB-AC08-4830-8508-038433A65783}"/>
              </a:ext>
            </a:extLst>
          </p:cNvPr>
          <p:cNvSpPr txBox="1"/>
          <p:nvPr/>
        </p:nvSpPr>
        <p:spPr>
          <a:xfrm>
            <a:off x="366331" y="1015581"/>
            <a:ext cx="4382314" cy="3355021"/>
          </a:xfrm>
          <a:prstGeom prst="rect">
            <a:avLst/>
          </a:prstGeom>
          <a:noFill/>
        </p:spPr>
        <p:txBody>
          <a:bodyPr wrap="square" rtlCol="0">
            <a:spAutoFit/>
          </a:bodyPr>
          <a:lstStyle/>
          <a:p>
            <a:pPr>
              <a:lnSpc>
                <a:spcPct val="200000"/>
              </a:lnSpc>
            </a:pPr>
            <a:r>
              <a:rPr lang="en-US" altLang="zh-CN" dirty="0">
                <a:latin typeface="+mn-ea"/>
              </a:rPr>
              <a:t>1</a:t>
            </a:r>
            <a:r>
              <a:rPr lang="zh-CN" altLang="en-US" dirty="0">
                <a:latin typeface="+mn-ea"/>
              </a:rPr>
              <a:t>、</a:t>
            </a:r>
            <a:r>
              <a:rPr lang="zh-CN" altLang="zh-CN" dirty="0">
                <a:latin typeface="+mn-ea"/>
              </a:rPr>
              <a:t>社交媒体突破了现实社会的距离壁垒，</a:t>
            </a:r>
            <a:r>
              <a:rPr lang="zh-CN" altLang="en-US" dirty="0">
                <a:latin typeface="+mn-ea"/>
              </a:rPr>
              <a:t>让人们便捷地在网络上进行分享和交流</a:t>
            </a:r>
            <a:endParaRPr lang="en-US" altLang="zh-CN" dirty="0">
              <a:latin typeface="+mn-ea"/>
            </a:endParaRPr>
          </a:p>
          <a:p>
            <a:pPr>
              <a:lnSpc>
                <a:spcPct val="200000"/>
              </a:lnSpc>
            </a:pPr>
            <a:r>
              <a:rPr lang="en-US" altLang="zh-CN" dirty="0">
                <a:latin typeface="+mn-ea"/>
              </a:rPr>
              <a:t>2</a:t>
            </a:r>
            <a:r>
              <a:rPr lang="zh-CN" altLang="en-US" dirty="0">
                <a:latin typeface="+mn-ea"/>
              </a:rPr>
              <a:t>、社交媒体</a:t>
            </a:r>
            <a:r>
              <a:rPr lang="zh-CN" altLang="zh-CN" dirty="0">
                <a:latin typeface="+mn-ea"/>
              </a:rPr>
              <a:t>帮助建立和保持</a:t>
            </a:r>
            <a:r>
              <a:rPr lang="zh-CN" altLang="en-US" dirty="0">
                <a:latin typeface="+mn-ea"/>
              </a:rPr>
              <a:t>用户</a:t>
            </a:r>
            <a:r>
              <a:rPr lang="zh-CN" altLang="zh-CN" dirty="0">
                <a:latin typeface="+mn-ea"/>
              </a:rPr>
              <a:t>与朋友、陌生人之间的联系</a:t>
            </a:r>
            <a:r>
              <a:rPr lang="zh-CN" altLang="en-US" dirty="0">
                <a:latin typeface="+mn-ea"/>
              </a:rPr>
              <a:t>，</a:t>
            </a:r>
            <a:r>
              <a:rPr lang="zh-CN" altLang="zh-CN" dirty="0"/>
              <a:t>为个人、组织以及社会创造巨大的价值</a:t>
            </a:r>
            <a:endParaRPr lang="en-US" altLang="zh-CN" dirty="0"/>
          </a:p>
          <a:p>
            <a:pPr>
              <a:lnSpc>
                <a:spcPct val="200000"/>
              </a:lnSpc>
            </a:pPr>
            <a:r>
              <a:rPr lang="en-US" altLang="zh-CN" dirty="0">
                <a:latin typeface="+mn-ea"/>
              </a:rPr>
              <a:t>3</a:t>
            </a:r>
            <a:r>
              <a:rPr lang="zh-CN" altLang="en-US" dirty="0">
                <a:latin typeface="+mn-ea"/>
              </a:rPr>
              <a:t>、社交网络</a:t>
            </a:r>
            <a:r>
              <a:rPr lang="zh-CN" altLang="zh-CN" dirty="0"/>
              <a:t>用户之间的</a:t>
            </a:r>
            <a:r>
              <a:rPr lang="zh-CN" altLang="en-US" dirty="0"/>
              <a:t>影响关系</a:t>
            </a:r>
            <a:r>
              <a:rPr lang="zh-CN" altLang="zh-CN" dirty="0"/>
              <a:t>很难进行面对面的衡量</a:t>
            </a:r>
            <a:r>
              <a:rPr lang="zh-CN" altLang="en-US" dirty="0"/>
              <a:t>，大多数情况下只能通过用户之间的交互行为来判断，因此需要有方案来评估网络用户间的影响关系</a:t>
            </a:r>
            <a:endParaRPr lang="en-US" altLang="zh-CN" dirty="0"/>
          </a:p>
          <a:p>
            <a:pPr>
              <a:lnSpc>
                <a:spcPct val="200000"/>
              </a:lnSpc>
            </a:pPr>
            <a:endParaRPr lang="en-US" altLang="zh-CN" dirty="0">
              <a:latin typeface="+mn-ea"/>
            </a:endParaRPr>
          </a:p>
        </p:txBody>
      </p:sp>
      <p:pic>
        <p:nvPicPr>
          <p:cNvPr id="17" name="图片 16">
            <a:extLst>
              <a:ext uri="{FF2B5EF4-FFF2-40B4-BE49-F238E27FC236}">
                <a16:creationId xmlns:a16="http://schemas.microsoft.com/office/drawing/2014/main" id="{60112F0D-ED02-4DBA-A951-30892F071AE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69125" y="876533"/>
            <a:ext cx="3432138" cy="1742882"/>
          </a:xfrm>
          <a:prstGeom prst="rect">
            <a:avLst/>
          </a:prstGeom>
        </p:spPr>
      </p:pic>
      <p:pic>
        <p:nvPicPr>
          <p:cNvPr id="19" name="图片 18">
            <a:extLst>
              <a:ext uri="{FF2B5EF4-FFF2-40B4-BE49-F238E27FC236}">
                <a16:creationId xmlns:a16="http://schemas.microsoft.com/office/drawing/2014/main" id="{7077DE0E-E6B4-4BEE-A80D-37DD237BB4C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369125" y="2775560"/>
            <a:ext cx="3408544" cy="2272362"/>
          </a:xfrm>
          <a:prstGeom prst="rect">
            <a:avLst/>
          </a:prstGeom>
        </p:spPr>
      </p:pic>
    </p:spTree>
    <p:extLst>
      <p:ext uri="{BB962C8B-B14F-4D97-AF65-F5344CB8AC3E}">
        <p14:creationId xmlns:p14="http://schemas.microsoft.com/office/powerpoint/2010/main" val="14765518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占位符 3">
            <a:extLst>
              <a:ext uri="{FF2B5EF4-FFF2-40B4-BE49-F238E27FC236}">
                <a16:creationId xmlns:a16="http://schemas.microsoft.com/office/drawing/2014/main" id="{CF362A9F-C6DF-4EBF-9C61-10590E843B8C}"/>
              </a:ext>
            </a:extLst>
          </p:cNvPr>
          <p:cNvPicPr>
            <a:picLocks noGrp="1" noChangeAspect="1"/>
          </p:cNvPicPr>
          <p:nvPr>
            <p:ph type="pic" sz="quarter" idx="17"/>
          </p:nvPr>
        </p:nvPicPr>
        <p:blipFill>
          <a:blip r:embed="rId3"/>
          <a:srcRect t="6597" b="6597"/>
          <a:stretch>
            <a:fillRect/>
          </a:stretch>
        </p:blipFill>
        <p:spPr>
          <a:xfrm>
            <a:off x="0" y="0"/>
            <a:ext cx="9144000" cy="591266"/>
          </a:xfrm>
          <a:prstGeom prst="rect">
            <a:avLst/>
          </a:prstGeom>
        </p:spPr>
      </p:pic>
      <p:sp>
        <p:nvSpPr>
          <p:cNvPr id="5" name="文本框 4">
            <a:extLst>
              <a:ext uri="{FF2B5EF4-FFF2-40B4-BE49-F238E27FC236}">
                <a16:creationId xmlns:a16="http://schemas.microsoft.com/office/drawing/2014/main" id="{0EF13109-9D82-4D26-8174-758FE4D55FED}"/>
              </a:ext>
            </a:extLst>
          </p:cNvPr>
          <p:cNvSpPr txBox="1"/>
          <p:nvPr/>
        </p:nvSpPr>
        <p:spPr>
          <a:xfrm>
            <a:off x="202842" y="95578"/>
            <a:ext cx="4482623" cy="461665"/>
          </a:xfrm>
          <a:prstGeom prst="rect">
            <a:avLst/>
          </a:prstGeom>
          <a:noFill/>
        </p:spPr>
        <p:txBody>
          <a:bodyPr wrap="square" rtlCol="0">
            <a:spAutoFit/>
          </a:bodyPr>
          <a:lstStyle/>
          <a:p>
            <a:r>
              <a:rPr lang="zh-CN" altLang="en-US" sz="2400" dirty="0">
                <a:solidFill>
                  <a:schemeClr val="bg1"/>
                </a:solidFill>
              </a:rPr>
              <a:t>应用领域</a:t>
            </a:r>
          </a:p>
        </p:txBody>
      </p:sp>
      <p:sp>
        <p:nvSpPr>
          <p:cNvPr id="2" name="文本框 1">
            <a:extLst>
              <a:ext uri="{FF2B5EF4-FFF2-40B4-BE49-F238E27FC236}">
                <a16:creationId xmlns:a16="http://schemas.microsoft.com/office/drawing/2014/main" id="{55785A04-3BA3-49EF-ACFE-69E27A51D85A}"/>
              </a:ext>
            </a:extLst>
          </p:cNvPr>
          <p:cNvSpPr txBox="1"/>
          <p:nvPr/>
        </p:nvSpPr>
        <p:spPr>
          <a:xfrm>
            <a:off x="463994" y="923011"/>
            <a:ext cx="7838342" cy="3355021"/>
          </a:xfrm>
          <a:prstGeom prst="rect">
            <a:avLst/>
          </a:prstGeom>
          <a:noFill/>
        </p:spPr>
        <p:txBody>
          <a:bodyPr wrap="square" rtlCol="0">
            <a:spAutoFit/>
          </a:bodyPr>
          <a:lstStyle/>
          <a:p>
            <a:pPr>
              <a:lnSpc>
                <a:spcPct val="200000"/>
              </a:lnSpc>
            </a:pPr>
            <a:r>
              <a:rPr lang="zh-CN" altLang="en-US" dirty="0">
                <a:latin typeface="+mn-ea"/>
              </a:rPr>
              <a:t>用户间影响关系挖掘的潜在应用场景：</a:t>
            </a:r>
            <a:endParaRPr lang="en-US" altLang="zh-CN" dirty="0">
              <a:latin typeface="+mn-ea"/>
            </a:endParaRPr>
          </a:p>
          <a:p>
            <a:pPr>
              <a:lnSpc>
                <a:spcPct val="200000"/>
              </a:lnSpc>
            </a:pPr>
            <a:r>
              <a:rPr lang="en-US" altLang="zh-CN" dirty="0">
                <a:latin typeface="+mn-ea"/>
              </a:rPr>
              <a:t>1</a:t>
            </a:r>
            <a:r>
              <a:rPr lang="zh-CN" altLang="en-US" dirty="0">
                <a:latin typeface="+mn-ea"/>
              </a:rPr>
              <a:t>、</a:t>
            </a:r>
            <a:r>
              <a:rPr lang="zh-CN" altLang="en-US" dirty="0">
                <a:solidFill>
                  <a:srgbClr val="0070C0"/>
                </a:solidFill>
                <a:latin typeface="+mn-ea"/>
              </a:rPr>
              <a:t>遏制</a:t>
            </a:r>
            <a:r>
              <a:rPr lang="zh-CN" altLang="en-US" dirty="0">
                <a:solidFill>
                  <a:srgbClr val="0070C0"/>
                </a:solidFill>
              </a:rPr>
              <a:t>社交网络中</a:t>
            </a:r>
            <a:r>
              <a:rPr lang="zh-CN" altLang="zh-CN" dirty="0">
                <a:solidFill>
                  <a:srgbClr val="0070C0"/>
                </a:solidFill>
              </a:rPr>
              <a:t>虚假消息的传播</a:t>
            </a:r>
            <a:r>
              <a:rPr lang="zh-CN" altLang="en-US" dirty="0"/>
              <a:t>。</a:t>
            </a:r>
            <a:r>
              <a:rPr lang="zh-CN" altLang="zh-CN" dirty="0">
                <a:latin typeface="+mn-ea"/>
              </a:rPr>
              <a:t>社交网络的不断发展</a:t>
            </a:r>
            <a:r>
              <a:rPr lang="zh-CN" altLang="en-US" dirty="0">
                <a:latin typeface="+mn-ea"/>
              </a:rPr>
              <a:t>为</a:t>
            </a:r>
            <a:r>
              <a:rPr lang="zh-CN" altLang="zh-CN" dirty="0">
                <a:latin typeface="+mn-ea"/>
              </a:rPr>
              <a:t>虚假消息传播提供了便利途径</a:t>
            </a:r>
            <a:r>
              <a:rPr lang="zh-CN" altLang="zh-CN" dirty="0"/>
              <a:t>，需要</a:t>
            </a:r>
            <a:r>
              <a:rPr lang="zh-CN" altLang="en-US" dirty="0"/>
              <a:t>利用用户间的影响关系来判断</a:t>
            </a:r>
            <a:r>
              <a:rPr lang="zh-CN" altLang="zh-CN" dirty="0"/>
              <a:t>虚假消息的传播</a:t>
            </a:r>
            <a:r>
              <a:rPr lang="zh-CN" altLang="en-US" dirty="0"/>
              <a:t>路径，同时</a:t>
            </a:r>
            <a:r>
              <a:rPr lang="zh-CN" altLang="zh-CN" dirty="0"/>
              <a:t>利用网络中意见领袖的积极作用</a:t>
            </a:r>
            <a:r>
              <a:rPr lang="zh-CN" altLang="en-US" dirty="0"/>
              <a:t>，</a:t>
            </a:r>
            <a:r>
              <a:rPr lang="zh-CN" altLang="zh-CN" dirty="0"/>
              <a:t>引导社交网络朝着文明和谐的方向发展</a:t>
            </a:r>
            <a:endParaRPr lang="en-US" altLang="zh-CN" dirty="0"/>
          </a:p>
          <a:p>
            <a:pPr>
              <a:lnSpc>
                <a:spcPct val="200000"/>
              </a:lnSpc>
            </a:pPr>
            <a:r>
              <a:rPr lang="en-US" altLang="zh-CN" dirty="0">
                <a:latin typeface="+mn-ea"/>
                <a:sym typeface="黑体" panose="02010609060101010101" pitchFamily="49" charset="-122"/>
              </a:rPr>
              <a:t>2</a:t>
            </a:r>
            <a:r>
              <a:rPr lang="zh-CN" altLang="en-US" dirty="0">
                <a:latin typeface="+mn-ea"/>
                <a:sym typeface="黑体" panose="02010609060101010101" pitchFamily="49" charset="-122"/>
              </a:rPr>
              <a:t>、</a:t>
            </a:r>
            <a:r>
              <a:rPr lang="zh-CN" altLang="en-US" dirty="0">
                <a:solidFill>
                  <a:srgbClr val="0070C0"/>
                </a:solidFill>
                <a:latin typeface="+mn-ea"/>
                <a:sym typeface="黑体" panose="02010609060101010101" pitchFamily="49" charset="-122"/>
              </a:rPr>
              <a:t>搭建更精准的社交网站推荐系统</a:t>
            </a:r>
            <a:r>
              <a:rPr lang="zh-CN" altLang="en-US" dirty="0">
                <a:latin typeface="+mn-ea"/>
                <a:sym typeface="黑体" panose="02010609060101010101" pitchFamily="49" charset="-122"/>
              </a:rPr>
              <a:t>。根据用户间的影响关系完成更精确的好友，商品，内容的推荐，提高社交网站的服务质量</a:t>
            </a:r>
            <a:endParaRPr lang="en-US" altLang="zh-CN" dirty="0">
              <a:latin typeface="+mn-ea"/>
              <a:sym typeface="黑体" panose="02010609060101010101" pitchFamily="49" charset="-122"/>
            </a:endParaRPr>
          </a:p>
          <a:p>
            <a:pPr>
              <a:lnSpc>
                <a:spcPct val="200000"/>
              </a:lnSpc>
            </a:pPr>
            <a:r>
              <a:rPr lang="en-US" altLang="zh-CN" dirty="0">
                <a:latin typeface="+mn-ea"/>
                <a:sym typeface="黑体" panose="02010609060101010101" pitchFamily="49" charset="-122"/>
              </a:rPr>
              <a:t>3</a:t>
            </a:r>
            <a:r>
              <a:rPr lang="zh-CN" altLang="en-US" dirty="0">
                <a:latin typeface="+mn-ea"/>
                <a:sym typeface="黑体" panose="02010609060101010101" pitchFamily="49" charset="-122"/>
              </a:rPr>
              <a:t>、</a:t>
            </a:r>
            <a:r>
              <a:rPr lang="zh-CN" altLang="en-US" dirty="0">
                <a:solidFill>
                  <a:srgbClr val="0070C0"/>
                </a:solidFill>
                <a:latin typeface="+mn-ea"/>
                <a:sym typeface="黑体" panose="02010609060101010101" pitchFamily="49" charset="-122"/>
              </a:rPr>
              <a:t>帮助社交网站更好的了解自己的用户结构，同时若将网站看作是一个超级节点，也可以用来衡量自身对用户的影响力</a:t>
            </a:r>
            <a:r>
              <a:rPr lang="zh-CN" altLang="en-US" dirty="0">
                <a:latin typeface="+mn-ea"/>
                <a:sym typeface="黑体" panose="02010609060101010101" pitchFamily="49" charset="-122"/>
              </a:rPr>
              <a:t>。</a:t>
            </a:r>
            <a:endParaRPr lang="en-US" altLang="zh-CN" dirty="0">
              <a:latin typeface="+mn-ea"/>
              <a:sym typeface="黑体" panose="02010609060101010101" pitchFamily="49" charset="-122"/>
            </a:endParaRPr>
          </a:p>
        </p:txBody>
      </p:sp>
    </p:spTree>
    <p:extLst>
      <p:ext uri="{BB962C8B-B14F-4D97-AF65-F5344CB8AC3E}">
        <p14:creationId xmlns:p14="http://schemas.microsoft.com/office/powerpoint/2010/main" val="1216877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6E4D1BDF-1238-42BA-94F5-21BF1CF0372D}"/>
              </a:ext>
            </a:extLst>
          </p:cNvPr>
          <p:cNvSpPr/>
          <p:nvPr/>
        </p:nvSpPr>
        <p:spPr>
          <a:xfrm>
            <a:off x="0" y="0"/>
            <a:ext cx="9144000" cy="2810194"/>
          </a:xfrm>
          <a:prstGeom prst="rect">
            <a:avLst/>
          </a:prstGeom>
          <a:solidFill>
            <a:srgbClr val="9D19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a:extLst>
              <a:ext uri="{FF2B5EF4-FFF2-40B4-BE49-F238E27FC236}">
                <a16:creationId xmlns:a16="http://schemas.microsoft.com/office/drawing/2014/main" id="{82AD984A-7542-478E-BA3D-713A46CD0092}"/>
              </a:ext>
            </a:extLst>
          </p:cNvPr>
          <p:cNvSpPr/>
          <p:nvPr/>
        </p:nvSpPr>
        <p:spPr>
          <a:xfrm>
            <a:off x="268503" y="749128"/>
            <a:ext cx="8587946" cy="3645244"/>
          </a:xfrm>
          <a:prstGeom prst="rect">
            <a:avLst/>
          </a:prstGeom>
          <a:solidFill>
            <a:schemeClr val="bg1"/>
          </a:solidFill>
          <a:ln>
            <a:noFill/>
          </a:ln>
          <a:effectLst>
            <a:outerShdw blurRad="254000" dist="254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7" name="图片 7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97581" y="749128"/>
            <a:ext cx="1877916" cy="552329"/>
          </a:xfrm>
          <a:prstGeom prst="rect">
            <a:avLst/>
          </a:prstGeom>
        </p:spPr>
      </p:pic>
      <p:sp>
        <p:nvSpPr>
          <p:cNvPr id="6" name="文本框 5">
            <a:extLst>
              <a:ext uri="{FF2B5EF4-FFF2-40B4-BE49-F238E27FC236}">
                <a16:creationId xmlns:a16="http://schemas.microsoft.com/office/drawing/2014/main" id="{3AEEF0B3-7C7B-4852-95FF-BFD1FB4BD229}"/>
              </a:ext>
            </a:extLst>
          </p:cNvPr>
          <p:cNvSpPr txBox="1">
            <a:spLocks noChangeArrowheads="1"/>
          </p:cNvSpPr>
          <p:nvPr/>
        </p:nvSpPr>
        <p:spPr bwMode="auto">
          <a:xfrm>
            <a:off x="1248013" y="2248584"/>
            <a:ext cx="6647974"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zh-CN" altLang="en-US" sz="3600" b="1" dirty="0">
                <a:solidFill>
                  <a:schemeClr val="tx1">
                    <a:lumMod val="95000"/>
                    <a:lumOff val="5000"/>
                  </a:schemeClr>
                </a:solidFill>
                <a:latin typeface="+mj-ea"/>
              </a:rPr>
              <a:t>基于态度和主题分析的意见挖掘</a:t>
            </a:r>
          </a:p>
        </p:txBody>
      </p:sp>
    </p:spTree>
    <p:extLst>
      <p:ext uri="{BB962C8B-B14F-4D97-AF65-F5344CB8AC3E}">
        <p14:creationId xmlns:p14="http://schemas.microsoft.com/office/powerpoint/2010/main" val="23898787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4" name="图片占位符 3">
            <a:extLst>
              <a:ext uri="{FF2B5EF4-FFF2-40B4-BE49-F238E27FC236}">
                <a16:creationId xmlns:a16="http://schemas.microsoft.com/office/drawing/2014/main" id="{61951251-69BD-499A-B459-DC1D1DC9CE9D}"/>
              </a:ext>
            </a:extLst>
          </p:cNvPr>
          <p:cNvPicPr>
            <a:picLocks noGrp="1" noChangeAspect="1"/>
          </p:cNvPicPr>
          <p:nvPr>
            <p:ph type="pic" sz="quarter" idx="17"/>
          </p:nvPr>
        </p:nvPicPr>
        <p:blipFill>
          <a:blip r:embed="rId3"/>
          <a:srcRect t="6597" b="6597"/>
          <a:stretch>
            <a:fillRect/>
          </a:stretch>
        </p:blipFill>
        <p:spPr>
          <a:xfrm>
            <a:off x="0" y="0"/>
            <a:ext cx="9144000" cy="591266"/>
          </a:xfrm>
          <a:prstGeom prst="rect">
            <a:avLst/>
          </a:prstGeom>
        </p:spPr>
      </p:pic>
      <p:sp>
        <p:nvSpPr>
          <p:cNvPr id="33" name="文本框 32">
            <a:extLst>
              <a:ext uri="{FF2B5EF4-FFF2-40B4-BE49-F238E27FC236}">
                <a16:creationId xmlns:a16="http://schemas.microsoft.com/office/drawing/2014/main" id="{BF51749D-0339-4918-9809-730D2F7B7D8B}"/>
              </a:ext>
            </a:extLst>
          </p:cNvPr>
          <p:cNvSpPr txBox="1"/>
          <p:nvPr/>
        </p:nvSpPr>
        <p:spPr>
          <a:xfrm>
            <a:off x="202842" y="95578"/>
            <a:ext cx="4482623" cy="461665"/>
          </a:xfrm>
          <a:prstGeom prst="rect">
            <a:avLst/>
          </a:prstGeom>
          <a:noFill/>
        </p:spPr>
        <p:txBody>
          <a:bodyPr wrap="square" rtlCol="0">
            <a:spAutoFit/>
          </a:bodyPr>
          <a:lstStyle/>
          <a:p>
            <a:r>
              <a:rPr lang="zh-CN" altLang="en-US" sz="2400" dirty="0">
                <a:solidFill>
                  <a:schemeClr val="bg1"/>
                </a:solidFill>
              </a:rPr>
              <a:t>主题分析</a:t>
            </a:r>
          </a:p>
        </p:txBody>
      </p:sp>
      <p:sp>
        <p:nvSpPr>
          <p:cNvPr id="38" name="文本框 37">
            <a:extLst>
              <a:ext uri="{FF2B5EF4-FFF2-40B4-BE49-F238E27FC236}">
                <a16:creationId xmlns:a16="http://schemas.microsoft.com/office/drawing/2014/main" id="{FE14B034-0601-4799-AE56-1CCFE1AFDB8C}"/>
              </a:ext>
            </a:extLst>
          </p:cNvPr>
          <p:cNvSpPr txBox="1"/>
          <p:nvPr/>
        </p:nvSpPr>
        <p:spPr>
          <a:xfrm>
            <a:off x="463994" y="923011"/>
            <a:ext cx="7838342" cy="3770519"/>
          </a:xfrm>
          <a:prstGeom prst="rect">
            <a:avLst/>
          </a:prstGeom>
          <a:noFill/>
        </p:spPr>
        <p:txBody>
          <a:bodyPr wrap="square" rtlCol="0">
            <a:spAutoFit/>
          </a:bodyPr>
          <a:lstStyle/>
          <a:p>
            <a:pPr>
              <a:lnSpc>
                <a:spcPct val="200000"/>
              </a:lnSpc>
            </a:pPr>
            <a:r>
              <a:rPr lang="en-US" altLang="zh-CN" dirty="0">
                <a:latin typeface="+mn-ea"/>
              </a:rPr>
              <a:t>1</a:t>
            </a:r>
            <a:r>
              <a:rPr lang="zh-CN" altLang="en-US" dirty="0">
                <a:latin typeface="+mn-ea"/>
              </a:rPr>
              <a:t>、</a:t>
            </a:r>
            <a:r>
              <a:rPr lang="zh-CN" altLang="en-US" dirty="0">
                <a:solidFill>
                  <a:srgbClr val="00B0F0"/>
                </a:solidFill>
                <a:latin typeface="+mn-ea"/>
              </a:rPr>
              <a:t>在社交网络中，用户通过发贴、转发、评论、点赞等方式不断地在用文字输出自己的意见</a:t>
            </a:r>
            <a:r>
              <a:rPr lang="zh-CN" altLang="en-US" b="1" dirty="0">
                <a:solidFill>
                  <a:srgbClr val="00B0F0"/>
                </a:solidFill>
                <a:latin typeface="+mn-ea"/>
              </a:rPr>
              <a:t>。</a:t>
            </a:r>
            <a:r>
              <a:rPr lang="zh-CN" altLang="en-US" dirty="0">
                <a:solidFill>
                  <a:srgbClr val="00B0F0"/>
                </a:solidFill>
                <a:latin typeface="+mn-ea"/>
              </a:rPr>
              <a:t>我们</a:t>
            </a:r>
            <a:r>
              <a:rPr lang="zh-CN" altLang="zh-CN" dirty="0">
                <a:solidFill>
                  <a:srgbClr val="00B0F0"/>
                </a:solidFill>
                <a:latin typeface="+mn-ea"/>
              </a:rPr>
              <a:t>可以针对具体数据选择合适的主题分析方法，对网络用户的文本进行主题分析，挖掘用户的意见</a:t>
            </a:r>
            <a:r>
              <a:rPr lang="zh-CN" altLang="en-US" dirty="0">
                <a:solidFill>
                  <a:srgbClr val="00B0F0"/>
                </a:solidFill>
                <a:latin typeface="+mn-ea"/>
              </a:rPr>
              <a:t>。</a:t>
            </a:r>
            <a:endParaRPr lang="en-US" altLang="zh-CN" dirty="0">
              <a:solidFill>
                <a:srgbClr val="00B0F0"/>
              </a:solidFill>
              <a:latin typeface="+mn-ea"/>
            </a:endParaRPr>
          </a:p>
          <a:p>
            <a:pPr>
              <a:lnSpc>
                <a:spcPct val="200000"/>
              </a:lnSpc>
            </a:pPr>
            <a:r>
              <a:rPr lang="en-US" altLang="zh-CN" dirty="0">
                <a:latin typeface="+mn-ea"/>
              </a:rPr>
              <a:t>2</a:t>
            </a:r>
            <a:r>
              <a:rPr lang="zh-CN" altLang="en-US" dirty="0">
                <a:latin typeface="+mn-ea"/>
              </a:rPr>
              <a:t>、常用主题分析的方法：</a:t>
            </a:r>
            <a:endParaRPr lang="en-US" altLang="zh-CN" dirty="0">
              <a:latin typeface="+mn-ea"/>
            </a:endParaRPr>
          </a:p>
          <a:p>
            <a:pPr>
              <a:lnSpc>
                <a:spcPct val="200000"/>
              </a:lnSpc>
            </a:pPr>
            <a:r>
              <a:rPr lang="zh-CN" altLang="en-US" dirty="0">
                <a:latin typeface="+mn-ea"/>
              </a:rPr>
              <a:t>（</a:t>
            </a:r>
            <a:r>
              <a:rPr lang="en-US" altLang="zh-CN" dirty="0">
                <a:latin typeface="+mn-ea"/>
              </a:rPr>
              <a:t>1</a:t>
            </a:r>
            <a:r>
              <a:rPr lang="zh-CN" altLang="en-US" dirty="0">
                <a:latin typeface="+mn-ea"/>
              </a:rPr>
              <a:t>）传统主题模型</a:t>
            </a:r>
            <a:endParaRPr lang="en-US" altLang="zh-CN" dirty="0">
              <a:latin typeface="+mn-ea"/>
            </a:endParaRPr>
          </a:p>
          <a:p>
            <a:pPr>
              <a:lnSpc>
                <a:spcPct val="200000"/>
              </a:lnSpc>
            </a:pPr>
            <a:r>
              <a:rPr lang="en-US" altLang="zh-CN" dirty="0">
                <a:latin typeface="+mn-ea"/>
              </a:rPr>
              <a:t>	</a:t>
            </a:r>
            <a:r>
              <a:rPr lang="zh-CN" altLang="en-US" dirty="0">
                <a:latin typeface="+mn-ea"/>
              </a:rPr>
              <a:t>无监督：</a:t>
            </a:r>
            <a:r>
              <a:rPr lang="en-US" altLang="zh-CN" dirty="0">
                <a:latin typeface="+mn-ea"/>
              </a:rPr>
              <a:t>LDA (</a:t>
            </a:r>
            <a:r>
              <a:rPr lang="en-US" altLang="zh-CN" dirty="0" err="1">
                <a:latin typeface="+mn-ea"/>
              </a:rPr>
              <a:t>Blei</a:t>
            </a:r>
            <a:r>
              <a:rPr lang="en-US" altLang="zh-CN" dirty="0">
                <a:latin typeface="+mn-ea"/>
              </a:rPr>
              <a:t> et al., 2003)</a:t>
            </a:r>
            <a:r>
              <a:rPr lang="zh-CN" altLang="en-US" dirty="0">
                <a:latin typeface="+mn-ea"/>
              </a:rPr>
              <a:t>、</a:t>
            </a:r>
            <a:r>
              <a:rPr lang="en-US" altLang="zh-CN" dirty="0">
                <a:latin typeface="+mn-ea"/>
              </a:rPr>
              <a:t>BTM</a:t>
            </a:r>
            <a:r>
              <a:rPr lang="zh-CN" altLang="en-US" dirty="0">
                <a:latin typeface="+mn-ea"/>
              </a:rPr>
              <a:t>（</a:t>
            </a:r>
            <a:r>
              <a:rPr lang="en-US" altLang="zh-CN" dirty="0">
                <a:latin typeface="+mn-ea"/>
              </a:rPr>
              <a:t>Yan et al.,2013</a:t>
            </a:r>
            <a:r>
              <a:rPr lang="zh-CN" altLang="en-US" dirty="0">
                <a:latin typeface="+mn-ea"/>
              </a:rPr>
              <a:t>）、</a:t>
            </a:r>
            <a:r>
              <a:rPr lang="en-US" altLang="zh-CN" dirty="0">
                <a:latin typeface="+mn-ea"/>
              </a:rPr>
              <a:t>Anchor-Free</a:t>
            </a:r>
            <a:r>
              <a:rPr lang="zh-CN" altLang="en-US" dirty="0">
                <a:latin typeface="+mn-ea"/>
              </a:rPr>
              <a:t>（</a:t>
            </a:r>
            <a:r>
              <a:rPr lang="en-US" altLang="zh-CN" dirty="0">
                <a:latin typeface="+mn-ea"/>
              </a:rPr>
              <a:t>Fu et al.,2016</a:t>
            </a:r>
            <a:r>
              <a:rPr lang="zh-CN" altLang="en-US" dirty="0">
                <a:latin typeface="+mn-ea"/>
              </a:rPr>
              <a:t>）</a:t>
            </a:r>
            <a:endParaRPr lang="en-US" altLang="zh-CN" dirty="0">
              <a:latin typeface="+mn-ea"/>
              <a:sym typeface="黑体" panose="02010609060101010101" pitchFamily="49" charset="-122"/>
            </a:endParaRPr>
          </a:p>
          <a:p>
            <a:pPr>
              <a:lnSpc>
                <a:spcPct val="200000"/>
              </a:lnSpc>
            </a:pPr>
            <a:r>
              <a:rPr lang="en-US" altLang="zh-CN" dirty="0">
                <a:latin typeface="+mn-ea"/>
              </a:rPr>
              <a:t>	</a:t>
            </a:r>
            <a:r>
              <a:rPr lang="zh-CN" altLang="en-US" dirty="0">
                <a:latin typeface="+mn-ea"/>
              </a:rPr>
              <a:t>有监督：</a:t>
            </a:r>
            <a:r>
              <a:rPr lang="en-US" altLang="zh-CN" dirty="0">
                <a:latin typeface="+mn-ea"/>
              </a:rPr>
              <a:t>Supervised-LDA</a:t>
            </a:r>
            <a:r>
              <a:rPr lang="zh-CN" altLang="en-US" dirty="0">
                <a:latin typeface="+mn-ea"/>
              </a:rPr>
              <a:t>（</a:t>
            </a:r>
            <a:r>
              <a:rPr lang="en-US" altLang="zh-CN" dirty="0" err="1">
                <a:latin typeface="+mn-ea"/>
              </a:rPr>
              <a:t>Mcauliffe</a:t>
            </a:r>
            <a:r>
              <a:rPr lang="en-US" altLang="zh-CN" dirty="0">
                <a:latin typeface="+mn-ea"/>
              </a:rPr>
              <a:t> et al.,2008</a:t>
            </a:r>
            <a:r>
              <a:rPr lang="zh-CN" altLang="en-US" dirty="0">
                <a:latin typeface="+mn-ea"/>
              </a:rPr>
              <a:t>）、</a:t>
            </a:r>
            <a:r>
              <a:rPr lang="en-US" altLang="zh-CN" dirty="0">
                <a:latin typeface="+mn-ea"/>
              </a:rPr>
              <a:t>Labeled LDA </a:t>
            </a:r>
            <a:r>
              <a:rPr lang="zh-CN" altLang="en-US" dirty="0">
                <a:latin typeface="+mn-ea"/>
              </a:rPr>
              <a:t>（</a:t>
            </a:r>
            <a:r>
              <a:rPr lang="en-US" altLang="zh-CN" dirty="0" err="1">
                <a:latin typeface="+mn-ea"/>
              </a:rPr>
              <a:t>Ramage</a:t>
            </a:r>
            <a:r>
              <a:rPr lang="en-US" altLang="zh-CN" dirty="0">
                <a:latin typeface="+mn-ea"/>
              </a:rPr>
              <a:t> et al.,2009</a:t>
            </a:r>
            <a:r>
              <a:rPr lang="zh-CN" altLang="en-US" dirty="0">
                <a:latin typeface="+mn-ea"/>
              </a:rPr>
              <a:t>）</a:t>
            </a:r>
            <a:endParaRPr lang="en-US" altLang="zh-CN" dirty="0">
              <a:latin typeface="+mn-ea"/>
            </a:endParaRPr>
          </a:p>
          <a:p>
            <a:pPr>
              <a:lnSpc>
                <a:spcPct val="200000"/>
              </a:lnSpc>
            </a:pPr>
            <a:r>
              <a:rPr lang="zh-CN" altLang="en-US" dirty="0">
                <a:latin typeface="+mn-ea"/>
                <a:sym typeface="黑体" panose="02010609060101010101" pitchFamily="49" charset="-122"/>
              </a:rPr>
              <a:t>（</a:t>
            </a:r>
            <a:r>
              <a:rPr lang="en-US" altLang="zh-CN" dirty="0">
                <a:latin typeface="+mn-ea"/>
                <a:sym typeface="黑体" panose="02010609060101010101" pitchFamily="49" charset="-122"/>
              </a:rPr>
              <a:t>2</a:t>
            </a:r>
            <a:r>
              <a:rPr lang="zh-CN" altLang="en-US" dirty="0">
                <a:latin typeface="+mn-ea"/>
                <a:sym typeface="黑体" panose="02010609060101010101" pitchFamily="49" charset="-122"/>
              </a:rPr>
              <a:t>）神经网络主题模型</a:t>
            </a:r>
            <a:endParaRPr lang="en-US" altLang="zh-CN" dirty="0">
              <a:latin typeface="+mn-ea"/>
              <a:sym typeface="黑体" panose="02010609060101010101" pitchFamily="49" charset="-122"/>
            </a:endParaRPr>
          </a:p>
          <a:p>
            <a:pPr>
              <a:lnSpc>
                <a:spcPct val="200000"/>
              </a:lnSpc>
            </a:pPr>
            <a:r>
              <a:rPr lang="en-US" altLang="zh-CN" dirty="0">
                <a:latin typeface="+mn-ea"/>
                <a:sym typeface="黑体" panose="02010609060101010101" pitchFamily="49" charset="-122"/>
              </a:rPr>
              <a:t>	</a:t>
            </a:r>
            <a:r>
              <a:rPr lang="en-US" altLang="zh-CN" dirty="0">
                <a:latin typeface="+mn-ea"/>
              </a:rPr>
              <a:t>Gaussian LDA</a:t>
            </a:r>
            <a:r>
              <a:rPr lang="zh-CN" altLang="en-US" dirty="0">
                <a:latin typeface="+mn-ea"/>
              </a:rPr>
              <a:t>（</a:t>
            </a:r>
            <a:r>
              <a:rPr lang="en-US" altLang="zh-CN" dirty="0">
                <a:latin typeface="+mn-ea"/>
              </a:rPr>
              <a:t> </a:t>
            </a:r>
            <a:r>
              <a:rPr lang="en-US" altLang="zh-CN" dirty="0" err="1">
                <a:latin typeface="+mn-ea"/>
              </a:rPr>
              <a:t>Rajarshi</a:t>
            </a:r>
            <a:r>
              <a:rPr lang="en-US" altLang="zh-CN" dirty="0">
                <a:latin typeface="+mn-ea"/>
              </a:rPr>
              <a:t> et al.,2015 </a:t>
            </a:r>
            <a:r>
              <a:rPr lang="zh-CN" altLang="en-US" dirty="0">
                <a:latin typeface="+mn-ea"/>
              </a:rPr>
              <a:t>）、</a:t>
            </a:r>
            <a:r>
              <a:rPr lang="en-US" altLang="zh-CN" dirty="0">
                <a:latin typeface="+mn-ea"/>
                <a:sym typeface="黑体" panose="02010609060101010101" pitchFamily="49" charset="-122"/>
              </a:rPr>
              <a:t>LDA2Vec</a:t>
            </a:r>
            <a:r>
              <a:rPr lang="zh-CN" altLang="en-US" dirty="0">
                <a:latin typeface="+mn-ea"/>
                <a:sym typeface="黑体" panose="02010609060101010101" pitchFamily="49" charset="-122"/>
              </a:rPr>
              <a:t>（</a:t>
            </a:r>
            <a:r>
              <a:rPr lang="en-US" altLang="zh-CN" dirty="0">
                <a:latin typeface="+mn-ea"/>
              </a:rPr>
              <a:t>Moody et al.,2016</a:t>
            </a:r>
            <a:r>
              <a:rPr lang="zh-CN" altLang="en-US" dirty="0">
                <a:latin typeface="+mn-ea"/>
                <a:sym typeface="黑体" panose="02010609060101010101" pitchFamily="49" charset="-122"/>
              </a:rPr>
              <a:t>）</a:t>
            </a:r>
            <a:endParaRPr lang="en-US" altLang="zh-CN" dirty="0">
              <a:latin typeface="+mn-ea"/>
              <a:sym typeface="黑体" panose="02010609060101010101" pitchFamily="49" charset="-122"/>
            </a:endParaRPr>
          </a:p>
          <a:p>
            <a:pPr>
              <a:lnSpc>
                <a:spcPct val="200000"/>
              </a:lnSpc>
            </a:pPr>
            <a:r>
              <a:rPr lang="en-US" altLang="zh-CN" dirty="0">
                <a:latin typeface="+mn-ea"/>
                <a:sym typeface="黑体" panose="02010609060101010101" pitchFamily="49" charset="-122"/>
              </a:rPr>
              <a:t>	DLDA</a:t>
            </a:r>
            <a:r>
              <a:rPr lang="zh-CN" altLang="en-US" dirty="0">
                <a:latin typeface="+mn-ea"/>
                <a:sym typeface="黑体" panose="02010609060101010101" pitchFamily="49" charset="-122"/>
              </a:rPr>
              <a:t>（</a:t>
            </a:r>
            <a:r>
              <a:rPr lang="en-US" altLang="zh-CN" dirty="0">
                <a:latin typeface="+mn-ea"/>
              </a:rPr>
              <a:t>Cong et al.,2017</a:t>
            </a:r>
            <a:r>
              <a:rPr lang="zh-CN" altLang="en-US" dirty="0">
                <a:latin typeface="+mn-ea"/>
                <a:sym typeface="黑体" panose="02010609060101010101" pitchFamily="49" charset="-122"/>
              </a:rPr>
              <a:t>）、</a:t>
            </a:r>
            <a:r>
              <a:rPr lang="en-US" altLang="zh-CN" dirty="0">
                <a:latin typeface="+mn-ea"/>
              </a:rPr>
              <a:t> STE</a:t>
            </a:r>
            <a:r>
              <a:rPr lang="zh-CN" altLang="en-US" dirty="0">
                <a:latin typeface="+mn-ea"/>
              </a:rPr>
              <a:t>（</a:t>
            </a:r>
            <a:r>
              <a:rPr lang="en-US" altLang="zh-CN" dirty="0">
                <a:latin typeface="+mn-ea"/>
              </a:rPr>
              <a:t> Shi et al., 2017</a:t>
            </a:r>
            <a:r>
              <a:rPr lang="zh-CN" altLang="en-US" dirty="0">
                <a:latin typeface="+mn-ea"/>
              </a:rPr>
              <a:t>）</a:t>
            </a:r>
            <a:endParaRPr lang="en-US" altLang="zh-CN" dirty="0">
              <a:latin typeface="+mn-ea"/>
              <a:sym typeface="黑体" panose="02010609060101010101" pitchFamily="49" charset="-122"/>
            </a:endParaRPr>
          </a:p>
        </p:txBody>
      </p:sp>
    </p:spTree>
    <p:extLst>
      <p:ext uri="{BB962C8B-B14F-4D97-AF65-F5344CB8AC3E}">
        <p14:creationId xmlns:p14="http://schemas.microsoft.com/office/powerpoint/2010/main" val="251453663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PRING_ULTRA_SCORM_COURSE_ID" val="34BB296F-8C5D-4E22-9F65-747105BCB538"/>
  <p:tag name="ISPRING_SCORM_ENDPOINT" val="&lt;endpoint&gt;&lt;enable&gt;0&lt;/enable&gt;&lt;lrs&gt;http://&lt;/lrs&gt;&lt;auth&gt;0&lt;/auth&gt;&lt;login&gt;&lt;/login&gt;&lt;password&gt;&lt;/password&gt;&lt;key&gt;&lt;/key&gt;&lt;name&gt;&lt;/name&gt;&lt;email&gt;&lt;/email&gt;&lt;/endpoint&gt;&#10;"/>
  <p:tag name="ISPRING_SCORM_RATE_SLIDES" val="1"/>
  <p:tag name="ISPRINGONLINEFOLDERID" val="0"/>
  <p:tag name="ISPRINGONLINEFOLDERPATH" val="Content List"/>
  <p:tag name="ISPRINGCLOUDFOLDERID" val="0"/>
  <p:tag name="ISPRINGCLOUDFOLDERPATH" val="Repository"/>
  <p:tag name="ISPRING_PLAYERS_CUSTOMIZATION" val="UEsDBBQAAgAIAEOUV0cNwDEewAEAANoDAAAPAAAAbm9uZS9wbGF5ZXIueG1spZJPb9QwEMXPW6nfIfK9dpYKUa0cekDKiaJKC4jbyptME1PHDp4Ju/vtmfzZpFuQQOKQaPIy72fPs/X9sXHJT4hog8/EWqYiAV+E0voqE18+5zd34v799ZVunTlBTGyZCR88iKQELKJtiX2PhupMvBAkQ0XCL4+bI9pM1ETtRqnD4SAPtzLESr1J07X69vBxW9TQmBvrkYwvmLvs5VYkbbQhWjpl4l0qrq9WA/ICZ5F7fIXBdf3KKIvQqDYCgieIatz2bN3Q3838NMErOrWAgkdfDbPvTfH8EMrOAfbaSo9tWyDqCYO20rSx6zufYCwyMTbsGkA0FaB0vhJq9Ko/mPWTM1hPHLzA9ty22zuLNYsjfejeLerubBmyVxNHXYJ0M0wwnGLeOZeDoS5CKZIIPzrLVd5jv85HkK7FuJzn7h0+Wy/xULDGVW4KCvH0gR18JFOUco5ejtHLwdTbh+ITF49TnNsFMgezhKBratzbf86j7/6fOEp4Mp0jcV7B+hKOueW/BA2PQsAz9pqk1sl+tTOVd9ftmxdX40Iadzdl8R1FQiZWwNewNGTUos8w9Zqm1fg5JTTHotXv91JPRC5/AVBLAQIAABQAAgAIAEOUV0cNwDEewAEAANoDAAAPAAAAAAAAAAEAAAAAAAAAAABub25lL3BsYXllci54bWxQSwUGAAAAAAEAAQA9AAAA7QEAAAAA"/>
  <p:tag name="ISPRING_PRESENTATION_TITLE" val="fb18e64b-9ce1-f854-bea8-6b5e138156dc"/>
</p:tagLst>
</file>

<file path=ppt/tags/tag2.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custom"/>
  <p:tag name="KSO_WM_TEMPLATE_INDEX" val="160151"/>
</p:tagLst>
</file>

<file path=ppt/tags/tag3.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custom"/>
  <p:tag name="KSO_WM_TEMPLATE_INDEX" val="160151"/>
</p:tagLst>
</file>

<file path=ppt/theme/theme1.xml><?xml version="1.0" encoding="utf-8"?>
<a:theme xmlns:a="http://schemas.openxmlformats.org/drawingml/2006/main" name="千图网海量PPT模板www.58pic.com​​​">
  <a:themeElements>
    <a:clrScheme name="深蓝质感1">
      <a:dk1>
        <a:sysClr val="windowText" lastClr="000000"/>
      </a:dk1>
      <a:lt1>
        <a:sysClr val="window" lastClr="FFFFFF"/>
      </a:lt1>
      <a:dk2>
        <a:srgbClr val="44546A"/>
      </a:dk2>
      <a:lt2>
        <a:srgbClr val="E7E6E6"/>
      </a:lt2>
      <a:accent1>
        <a:srgbClr val="212834"/>
      </a:accent1>
      <a:accent2>
        <a:srgbClr val="FEDA5B"/>
      </a:accent2>
      <a:accent3>
        <a:srgbClr val="F5821F"/>
      </a:accent3>
      <a:accent4>
        <a:srgbClr val="BCBEC0"/>
      </a:accent4>
      <a:accent5>
        <a:srgbClr val="4472C4"/>
      </a:accent5>
      <a:accent6>
        <a:srgbClr val="70AD47"/>
      </a:accent6>
      <a:hlink>
        <a:srgbClr val="000000"/>
      </a:hlink>
      <a:folHlink>
        <a:srgbClr val="954F72"/>
      </a:folHlink>
    </a:clrScheme>
    <a:fontScheme name="标准1">
      <a:majorFont>
        <a:latin typeface="Arial"/>
        <a:ea typeface="微软雅黑"/>
        <a:cs typeface=""/>
      </a:majorFont>
      <a:minorFont>
        <a:latin typeface="Calibri Light"/>
        <a:ea typeface="微软雅黑 Light"/>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A000120141114A06PWBG">
  <a:themeElements>
    <a:clrScheme name="自定义 115">
      <a:dk1>
        <a:srgbClr val="3D3F41"/>
      </a:dk1>
      <a:lt1>
        <a:srgbClr val="FFFFFF"/>
      </a:lt1>
      <a:dk2>
        <a:srgbClr val="3D3F41"/>
      </a:dk2>
      <a:lt2>
        <a:srgbClr val="EFE9D9"/>
      </a:lt2>
      <a:accent1>
        <a:srgbClr val="4F5A71"/>
      </a:accent1>
      <a:accent2>
        <a:srgbClr val="6A8F94"/>
      </a:accent2>
      <a:accent3>
        <a:srgbClr val="4E6363"/>
      </a:accent3>
      <a:accent4>
        <a:srgbClr val="8B695B"/>
      </a:accent4>
      <a:accent5>
        <a:srgbClr val="B2C6D2"/>
      </a:accent5>
      <a:accent6>
        <a:srgbClr val="6C9C16"/>
      </a:accent6>
      <a:hlink>
        <a:srgbClr val="00B0F0"/>
      </a:hlink>
      <a:folHlink>
        <a:srgbClr val="AFB2B4"/>
      </a:folHlink>
    </a:clrScheme>
    <a:fontScheme name="自定义 7">
      <a:majorFont>
        <a:latin typeface="Arial"/>
        <a:ea typeface="黑体"/>
        <a:cs typeface=""/>
      </a:majorFont>
      <a:minorFont>
        <a:latin typeface="Arial"/>
        <a:ea typeface="黑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7900</TotalTime>
  <Words>4840</Words>
  <Application>Microsoft Macintosh PowerPoint</Application>
  <PresentationFormat>全屏显示(16:9)</PresentationFormat>
  <Paragraphs>385</Paragraphs>
  <Slides>40</Slides>
  <Notes>40</Notes>
  <HiddenSlides>0</HiddenSlides>
  <MMClips>0</MMClips>
  <ScaleCrop>false</ScaleCrop>
  <HeadingPairs>
    <vt:vector size="8" baseType="variant">
      <vt:variant>
        <vt:lpstr>已用的字体</vt:lpstr>
      </vt:variant>
      <vt:variant>
        <vt:i4>9</vt:i4>
      </vt:variant>
      <vt:variant>
        <vt:lpstr>主题</vt:lpstr>
      </vt:variant>
      <vt:variant>
        <vt:i4>2</vt:i4>
      </vt:variant>
      <vt:variant>
        <vt:lpstr>嵌入 OLE 服务器</vt:lpstr>
      </vt:variant>
      <vt:variant>
        <vt:i4>2</vt:i4>
      </vt:variant>
      <vt:variant>
        <vt:lpstr>幻灯片标题</vt:lpstr>
      </vt:variant>
      <vt:variant>
        <vt:i4>40</vt:i4>
      </vt:variant>
    </vt:vector>
  </HeadingPairs>
  <TitlesOfParts>
    <vt:vector size="53" baseType="lpstr">
      <vt:lpstr>方正准圆简体</vt:lpstr>
      <vt:lpstr>宋体</vt:lpstr>
      <vt:lpstr>微软雅黑</vt:lpstr>
      <vt:lpstr>微软雅黑 Light</vt:lpstr>
      <vt:lpstr>Arial</vt:lpstr>
      <vt:lpstr>Calibri</vt:lpstr>
      <vt:lpstr>Calibri Light</vt:lpstr>
      <vt:lpstr>Cambria Math</vt:lpstr>
      <vt:lpstr>Times New Roman</vt:lpstr>
      <vt:lpstr>千图网海量PPT模板www.58pic.com​​​</vt:lpstr>
      <vt:lpstr>A000120141114A06PWBG</vt:lpstr>
      <vt:lpstr>Visio.Drawing.15</vt:lpstr>
      <vt:lpstr>Equation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优品PPT</dc:creator>
  <dc:description>http://www.ypppt.com/</dc:description>
  <cp:lastModifiedBy>qq181</cp:lastModifiedBy>
  <cp:revision>1028</cp:revision>
  <dcterms:created xsi:type="dcterms:W3CDTF">2017-06-30T01:20:51Z</dcterms:created>
  <dcterms:modified xsi:type="dcterms:W3CDTF">2021-11-26T09:20:52Z</dcterms:modified>
</cp:coreProperties>
</file>